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46"/>
    <p:restoredTop sz="95884"/>
  </p:normalViewPr>
  <p:slideViewPr>
    <p:cSldViewPr snapToGrid="0" snapToObjects="1">
      <p:cViewPr>
        <p:scale>
          <a:sx n="94" d="100"/>
          <a:sy n="94" d="100"/>
        </p:scale>
        <p:origin x="1504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8D70AB-B25B-7547-9CDD-8B938045E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4400" dirty="0"/>
              <a:t>ÇYN131 YUNAN HALKBİLİMİNE GİRİŞ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2218540-A69C-2845-A485-EF45122B8E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2800" b="1" i="1" dirty="0"/>
              <a:t>BİLİM</a:t>
            </a:r>
          </a:p>
        </p:txBody>
      </p:sp>
    </p:spTree>
    <p:extLst>
      <p:ext uri="{BB962C8B-B14F-4D97-AF65-F5344CB8AC3E}">
        <p14:creationId xmlns:p14="http://schemas.microsoft.com/office/powerpoint/2010/main" val="859982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F7288E-8528-3844-AFFE-DF000EA1D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3ED7C5-4E49-6445-B156-483CB529E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Sosyal bilimler ise bu noktada biraz daha geri planda kalmaktadır. Uzun yıllar boyunca sosyal bilimcilerin alanlarını doğa bilimlerine yaklaştırmaya çalışmalar ve doğa bilimlerinin terminolojisini kullanmaları bu sebepledir.</a:t>
            </a:r>
          </a:p>
          <a:p>
            <a:endParaRPr lang="tr-TR" dirty="0"/>
          </a:p>
          <a:p>
            <a:r>
              <a:rPr lang="tr-TR" dirty="0"/>
              <a:t>Ancak günümüzde bu konu gündemde değildir. Çünkü sosyal bilim çalışmalarıyla kendi özgün pozisyonunu oluşturmuştur.</a:t>
            </a:r>
          </a:p>
        </p:txBody>
      </p:sp>
    </p:spTree>
    <p:extLst>
      <p:ext uri="{BB962C8B-B14F-4D97-AF65-F5344CB8AC3E}">
        <p14:creationId xmlns:p14="http://schemas.microsoft.com/office/powerpoint/2010/main" val="320609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57949F-7612-0D49-9AD7-D68477D81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3EF086-14D8-114D-A914-EF7D94B07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Bilim: »Dış dünyaya, nesnel gerçekliğe bu gerçeklikte yer alan olgulara ilişki tarafsız gözlem ve sistematik deneye dayalı zihinsel etkinliklerin ortak adı.» (Ahmet Cevizci, Felsefe Sözlüğü)</a:t>
            </a:r>
          </a:p>
        </p:txBody>
      </p:sp>
    </p:spTree>
    <p:extLst>
      <p:ext uri="{BB962C8B-B14F-4D97-AF65-F5344CB8AC3E}">
        <p14:creationId xmlns:p14="http://schemas.microsoft.com/office/powerpoint/2010/main" val="284143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73F53D-66F3-764E-8735-C86A8D0A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7ABECE-B60D-654A-90F8-EEFBD827F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Bilim aydınlanma sonrası artan ağırlığıyla modernleşmenin tetikleyicisi ve normatif bir hal almıştır. </a:t>
            </a:r>
          </a:p>
          <a:p>
            <a:endParaRPr lang="tr-TR" dirty="0"/>
          </a:p>
          <a:p>
            <a:r>
              <a:rPr lang="tr-TR" dirty="0" err="1"/>
              <a:t>Modernist</a:t>
            </a:r>
            <a:r>
              <a:rPr lang="tr-TR" dirty="0"/>
              <a:t> yaklaşım için bilgi bilime yaslandığı ölçüde gerçektir. Bu bakımdan </a:t>
            </a:r>
            <a:r>
              <a:rPr lang="tr-TR" dirty="0" err="1"/>
              <a:t>modernite</a:t>
            </a:r>
            <a:r>
              <a:rPr lang="tr-TR" dirty="0"/>
              <a:t> ile özdeşleşmiş fikir akımı pozitivizmdir.</a:t>
            </a:r>
          </a:p>
        </p:txBody>
      </p:sp>
    </p:spTree>
    <p:extLst>
      <p:ext uri="{BB962C8B-B14F-4D97-AF65-F5344CB8AC3E}">
        <p14:creationId xmlns:p14="http://schemas.microsoft.com/office/powerpoint/2010/main" val="3333842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094F66-8E9B-6B47-B9F4-C0877CDB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C399DA-236D-DB4D-9B71-703BBF95E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Şu anda üniversitelere eğitimleri verilen bilim alanlarının kökleri antik dönemlere kadar götürülse de biçimlenmeleri ya da günümüz formlarını almaları </a:t>
            </a:r>
            <a:r>
              <a:rPr lang="tr-TR" dirty="0" err="1"/>
              <a:t>modernite</a:t>
            </a:r>
            <a:r>
              <a:rPr lang="tr-TR" dirty="0"/>
              <a:t> ile birlikte olmuştur.</a:t>
            </a:r>
          </a:p>
        </p:txBody>
      </p:sp>
    </p:spTree>
    <p:extLst>
      <p:ext uri="{BB962C8B-B14F-4D97-AF65-F5344CB8AC3E}">
        <p14:creationId xmlns:p14="http://schemas.microsoft.com/office/powerpoint/2010/main" val="3587127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2CBD767-E53A-AD4A-910F-1DA1C3CD1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endParaRPr lang="tr-TR" sz="2800">
              <a:solidFill>
                <a:srgbClr val="262626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059B79-2244-4942-867C-7027F4CD1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r>
              <a:rPr lang="tr-TR" sz="1800" dirty="0">
                <a:solidFill>
                  <a:srgbClr val="262626"/>
                </a:solidFill>
              </a:rPr>
              <a:t>Pozitivizmin kurucusu </a:t>
            </a:r>
            <a:r>
              <a:rPr lang="tr-TR" sz="1800" dirty="0" err="1">
                <a:solidFill>
                  <a:srgbClr val="262626"/>
                </a:solidFill>
              </a:rPr>
              <a:t>Auguste</a:t>
            </a:r>
            <a:r>
              <a:rPr lang="tr-TR" sz="1800" dirty="0">
                <a:solidFill>
                  <a:srgbClr val="262626"/>
                </a:solidFill>
              </a:rPr>
              <a:t> </a:t>
            </a:r>
            <a:r>
              <a:rPr lang="tr-TR" sz="1800" dirty="0" err="1">
                <a:solidFill>
                  <a:srgbClr val="262626"/>
                </a:solidFill>
              </a:rPr>
              <a:t>Comte</a:t>
            </a:r>
            <a:r>
              <a:rPr lang="tr-TR" sz="1800" dirty="0">
                <a:solidFill>
                  <a:srgbClr val="262626"/>
                </a:solidFill>
              </a:rPr>
              <a:t> (1798-1857)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851A6FE-E1D8-DD4F-B45A-FCE16E008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910" y="865167"/>
            <a:ext cx="6098041" cy="507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35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7C3707-082B-7E4C-8250-2B945DCD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D617BD-8F6E-4E44-8FEA-8CF84B0D0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Pozitivizm: Genel olarak modern bilimi temele alan, ona uygun düşen batıl inançları, metafizik ve dini, insanlığın ilerlemesini engelleyen bilim öncesi düşünce tarzları olarak gören dünya görüşü.</a:t>
            </a:r>
          </a:p>
        </p:txBody>
      </p:sp>
    </p:spTree>
    <p:extLst>
      <p:ext uri="{BB962C8B-B14F-4D97-AF65-F5344CB8AC3E}">
        <p14:creationId xmlns:p14="http://schemas.microsoft.com/office/powerpoint/2010/main" val="67965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82F314-E3B3-5148-8253-EF716C420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D6B9CE-2FF0-4F47-8395-6EF312F9A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Ünlü Fransız düşünürü </a:t>
            </a:r>
            <a:r>
              <a:rPr lang="tr-TR" dirty="0" err="1"/>
              <a:t>Auguste</a:t>
            </a:r>
            <a:r>
              <a:rPr lang="tr-TR" dirty="0"/>
              <a:t> </a:t>
            </a:r>
            <a:r>
              <a:rPr lang="tr-TR" dirty="0" err="1"/>
              <a:t>Comte</a:t>
            </a:r>
            <a:r>
              <a:rPr lang="tr-TR" dirty="0"/>
              <a:t>, modern sosyolojinin kurucusu olarak da kabul edilir.</a:t>
            </a:r>
          </a:p>
          <a:p>
            <a:endParaRPr lang="tr-TR" dirty="0"/>
          </a:p>
          <a:p>
            <a:r>
              <a:rPr lang="tr-TR" dirty="0" err="1"/>
              <a:t>Comte</a:t>
            </a:r>
            <a:r>
              <a:rPr lang="tr-TR" dirty="0"/>
              <a:t>, sosyolojiyi doğa bilimlerine yaklaştırmaya çalışmış ve ona «sosyal fizik» demiştir.</a:t>
            </a:r>
          </a:p>
        </p:txBody>
      </p:sp>
    </p:spTree>
    <p:extLst>
      <p:ext uri="{BB962C8B-B14F-4D97-AF65-F5344CB8AC3E}">
        <p14:creationId xmlns:p14="http://schemas.microsoft.com/office/powerpoint/2010/main" val="2066173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2BEA06-DE02-6645-AC5D-43B31F051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327171-3721-364B-9999-8AFA4328E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noktada bilimin ana iki alt alana ayrıldığını belirtmek </a:t>
            </a:r>
            <a:r>
              <a:rPr lang="tr-TR" dirty="0" err="1"/>
              <a:t>gerekit</a:t>
            </a:r>
            <a:r>
              <a:rPr lang="tr-TR" dirty="0"/>
              <a:t>.</a:t>
            </a:r>
          </a:p>
          <a:p>
            <a:endParaRPr lang="tr-TR" dirty="0"/>
          </a:p>
          <a:p>
            <a:pPr algn="ctr"/>
            <a:r>
              <a:rPr lang="tr-TR" b="1" dirty="0"/>
              <a:t>Bilim</a:t>
            </a:r>
          </a:p>
          <a:p>
            <a:endParaRPr lang="tr-TR" dirty="0"/>
          </a:p>
        </p:txBody>
      </p:sp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F1A35A69-3631-B542-81A9-D96AAFF61034}"/>
              </a:ext>
            </a:extLst>
          </p:cNvPr>
          <p:cNvCxnSpPr/>
          <p:nvPr/>
        </p:nvCxnSpPr>
        <p:spPr>
          <a:xfrm>
            <a:off x="6537278" y="4026090"/>
            <a:ext cx="1187355" cy="545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>
            <a:extLst>
              <a:ext uri="{FF2B5EF4-FFF2-40B4-BE49-F238E27FC236}">
                <a16:creationId xmlns:a16="http://schemas.microsoft.com/office/drawing/2014/main" id="{4C330B27-79DB-3549-8C8D-F357A4F2FD89}"/>
              </a:ext>
            </a:extLst>
          </p:cNvPr>
          <p:cNvSpPr txBox="1"/>
          <p:nvPr/>
        </p:nvSpPr>
        <p:spPr>
          <a:xfrm>
            <a:off x="7983940" y="4599296"/>
            <a:ext cx="2197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Sosyal Bilimler</a:t>
            </a:r>
          </a:p>
        </p:txBody>
      </p:sp>
      <p:cxnSp>
        <p:nvCxnSpPr>
          <p:cNvPr id="8" name="Düz Ok Bağlayıcısı 7">
            <a:extLst>
              <a:ext uri="{FF2B5EF4-FFF2-40B4-BE49-F238E27FC236}">
                <a16:creationId xmlns:a16="http://schemas.microsoft.com/office/drawing/2014/main" id="{272263C5-2FAB-EF48-A732-61FD43275CC8}"/>
              </a:ext>
            </a:extLst>
          </p:cNvPr>
          <p:cNvCxnSpPr/>
          <p:nvPr/>
        </p:nvCxnSpPr>
        <p:spPr>
          <a:xfrm flipH="1">
            <a:off x="4585648" y="4026090"/>
            <a:ext cx="1091821" cy="545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>
            <a:extLst>
              <a:ext uri="{FF2B5EF4-FFF2-40B4-BE49-F238E27FC236}">
                <a16:creationId xmlns:a16="http://schemas.microsoft.com/office/drawing/2014/main" id="{477C6CF0-474B-9F43-BF48-DEDC242E79D6}"/>
              </a:ext>
            </a:extLst>
          </p:cNvPr>
          <p:cNvSpPr txBox="1"/>
          <p:nvPr/>
        </p:nvSpPr>
        <p:spPr>
          <a:xfrm>
            <a:off x="2347415" y="4654730"/>
            <a:ext cx="176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Doğa Bilimleri</a:t>
            </a:r>
          </a:p>
        </p:txBody>
      </p:sp>
    </p:spTree>
    <p:extLst>
      <p:ext uri="{BB962C8B-B14F-4D97-AF65-F5344CB8AC3E}">
        <p14:creationId xmlns:p14="http://schemas.microsoft.com/office/powerpoint/2010/main" val="2559713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27EAFE-0B88-2F43-9483-A1022697D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AB5C04-DB2E-D44A-930C-93DDBF5FD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İnsanların zihninde bilim denildiğinde çoğunlukla doğa bilimleri gelmektedir.</a:t>
            </a:r>
          </a:p>
          <a:p>
            <a:r>
              <a:rPr lang="tr-TR" dirty="0"/>
              <a:t>Bunun belki de en önemli sebebi, doğa bilimlerinin somut nesneler üzerinde çalışmalar yapıp, yine somut sonuçlara ulaşması gösterilebilir.</a:t>
            </a:r>
          </a:p>
        </p:txBody>
      </p:sp>
    </p:spTree>
    <p:extLst>
      <p:ext uri="{BB962C8B-B14F-4D97-AF65-F5344CB8AC3E}">
        <p14:creationId xmlns:p14="http://schemas.microsoft.com/office/powerpoint/2010/main" val="8821624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250</Words>
  <Application>Microsoft Macintosh PowerPoint</Application>
  <PresentationFormat>Geniş ekran</PresentationFormat>
  <Paragraphs>22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Organik</vt:lpstr>
      <vt:lpstr>ÇYN131 YUNAN HALKBİLİMİNE GİRİŞ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ÇYN131 YUNAN HALKBİLİMİNE GİRİŞ</dc:title>
  <dc:creator>Zehra Münüsoğlu</dc:creator>
  <cp:lastModifiedBy>Zehra Münüsoğlu</cp:lastModifiedBy>
  <cp:revision>4</cp:revision>
  <dcterms:created xsi:type="dcterms:W3CDTF">2020-07-21T14:55:38Z</dcterms:created>
  <dcterms:modified xsi:type="dcterms:W3CDTF">2020-07-21T16:25:49Z</dcterms:modified>
</cp:coreProperties>
</file>