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93" r:id="rId2"/>
    <p:sldId id="280" r:id="rId3"/>
    <p:sldId id="282" r:id="rId4"/>
    <p:sldId id="283" r:id="rId5"/>
    <p:sldId id="284" r:id="rId6"/>
    <p:sldId id="268" r:id="rId7"/>
    <p:sldId id="269" r:id="rId8"/>
    <p:sldId id="270" r:id="rId9"/>
    <p:sldId id="27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47577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4754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1796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6111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70423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16347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5269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59868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36497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482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321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221919938"/>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7200" b="1" smtClean="0">
                <a:solidFill>
                  <a:srgbClr val="FF0000"/>
                </a:solidFill>
              </a:rPr>
              <a:t>SPORDA ESNETME HAREKETLERİ</a:t>
            </a:r>
            <a:endParaRPr lang="tr-TR" sz="7200" b="1" dirty="0">
              <a:solidFill>
                <a:srgbClr val="FF0000"/>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1156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27858" y="620688"/>
            <a:ext cx="8026557" cy="584775"/>
          </a:xfrm>
          <a:prstGeom prst="rect">
            <a:avLst/>
          </a:prstGeom>
        </p:spPr>
        <p:txBody>
          <a:bodyPr wrap="none">
            <a:spAutoFit/>
          </a:bodyPr>
          <a:lstStyle/>
          <a:p>
            <a:pPr algn="ctr"/>
            <a:r>
              <a:rPr lang="tr-TR" sz="3200" b="1" dirty="0" smtClean="0"/>
              <a:t>KASI ESNETME SÜRESİ NE OLMALIDIR?</a:t>
            </a:r>
            <a:endParaRPr lang="tr-TR" sz="3200" b="1" dirty="0"/>
          </a:p>
        </p:txBody>
      </p:sp>
      <p:sp>
        <p:nvSpPr>
          <p:cNvPr id="3" name="2 Dikdörtgen"/>
          <p:cNvSpPr/>
          <p:nvPr/>
        </p:nvSpPr>
        <p:spPr>
          <a:xfrm>
            <a:off x="827584" y="1916832"/>
            <a:ext cx="7848872" cy="3046988"/>
          </a:xfrm>
          <a:prstGeom prst="rect">
            <a:avLst/>
          </a:prstGeom>
        </p:spPr>
        <p:txBody>
          <a:bodyPr wrap="square">
            <a:spAutoFit/>
          </a:bodyPr>
          <a:lstStyle/>
          <a:p>
            <a:pPr algn="ctr"/>
            <a:r>
              <a:rPr lang="tr-TR" sz="3200" i="1" dirty="0" smtClean="0">
                <a:latin typeface="+mj-lt"/>
              </a:rPr>
              <a:t>Esnetme süresi, esnetenin uygulanacağı kasa göre değişir  belden yukarıda bulunan kasların örnek boyun,kol v.s esnetme süresi 8-12 saniye belden aşağıdaki kaslar örnek baldır,ayak bileği v.s için ise 12-18 saniye yeterli görülmüştür.</a:t>
            </a:r>
            <a:endParaRPr lang="tr-TR" sz="3200" i="1" dirty="0">
              <a:latin typeface="+mj-lt"/>
            </a:endParaRPr>
          </a:p>
        </p:txBody>
      </p:sp>
      <p:pic>
        <p:nvPicPr>
          <p:cNvPr id="5122" name="Picture 2" descr="C:\Users\Casperr\Desktop\Egzersiz\streching_clip_image117.jpg"/>
          <p:cNvPicPr>
            <a:picLocks noChangeAspect="1" noChangeArrowheads="1"/>
          </p:cNvPicPr>
          <p:nvPr/>
        </p:nvPicPr>
        <p:blipFill>
          <a:blip r:embed="rId2" cstate="print"/>
          <a:srcRect/>
          <a:stretch>
            <a:fillRect/>
          </a:stretch>
        </p:blipFill>
        <p:spPr bwMode="auto">
          <a:xfrm>
            <a:off x="5881688" y="5289550"/>
            <a:ext cx="2762250" cy="13239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404664"/>
            <a:ext cx="9144000" cy="707886"/>
          </a:xfrm>
          <a:prstGeom prst="rect">
            <a:avLst/>
          </a:prstGeom>
        </p:spPr>
        <p:txBody>
          <a:bodyPr wrap="square">
            <a:spAutoFit/>
          </a:bodyPr>
          <a:lstStyle/>
          <a:p>
            <a:pPr algn="ctr"/>
            <a:r>
              <a:rPr lang="tr-TR" sz="4000" b="1" dirty="0" smtClean="0">
                <a:effectLst>
                  <a:outerShdw blurRad="38100" dist="38100" dir="2700000" algn="tl">
                    <a:srgbClr val="000000">
                      <a:alpha val="43137"/>
                    </a:srgbClr>
                  </a:outerShdw>
                </a:effectLst>
              </a:rPr>
              <a:t>KİMLER ESNETME YAPABİLİR?</a:t>
            </a:r>
            <a:endParaRPr lang="tr-TR" sz="4000" b="1" dirty="0">
              <a:effectLst>
                <a:outerShdw blurRad="38100" dist="38100" dir="2700000" algn="tl">
                  <a:srgbClr val="000000">
                    <a:alpha val="43137"/>
                  </a:srgbClr>
                </a:outerShdw>
              </a:effectLst>
            </a:endParaRPr>
          </a:p>
        </p:txBody>
      </p:sp>
      <p:sp>
        <p:nvSpPr>
          <p:cNvPr id="4" name="3 Dikdörtgen"/>
          <p:cNvSpPr/>
          <p:nvPr/>
        </p:nvSpPr>
        <p:spPr>
          <a:xfrm>
            <a:off x="323528" y="1772816"/>
            <a:ext cx="8352928" cy="3539430"/>
          </a:xfrm>
          <a:prstGeom prst="rect">
            <a:avLst/>
          </a:prstGeom>
        </p:spPr>
        <p:txBody>
          <a:bodyPr wrap="square">
            <a:spAutoFit/>
          </a:bodyPr>
          <a:lstStyle/>
          <a:p>
            <a:pPr algn="ctr"/>
            <a:r>
              <a:rPr lang="tr-TR" sz="2800" i="1" dirty="0" smtClean="0">
                <a:latin typeface="+mj-lt"/>
              </a:rPr>
              <a:t>Yaş ve esnekliği göz önüne almadan, herkes esnetmeyi öğrenebilir. Bunun için en iyi fiziksel şartlarda olmaya veya özel becerilere gerek yoktur. Bütün gün sırada oturduğunuzda, ev işi yaptığınızda, bir yerde beklerken aynı esnetme tekniği uygulanır.  Bu yüzden spesifik fiziksel problemlere sahip olmayan sağlıklı bireyseniz, emniyetli ve zevkli bir şekilde nasıl esnetme yapacağınızı öğrenebilirsiniz.</a:t>
            </a:r>
            <a:endParaRPr lang="tr-TR" sz="2800" i="1" dirty="0">
              <a:latin typeface="+mj-lt"/>
            </a:endParaRPr>
          </a:p>
        </p:txBody>
      </p:sp>
      <p:pic>
        <p:nvPicPr>
          <p:cNvPr id="6146" name="Picture 2" descr="C:\Users\Casperr\Desktop\Egzersiz\streching_clip_image117.jpg"/>
          <p:cNvPicPr>
            <a:picLocks noChangeAspect="1" noChangeArrowheads="1"/>
          </p:cNvPicPr>
          <p:nvPr/>
        </p:nvPicPr>
        <p:blipFill>
          <a:blip r:embed="rId2" cstate="print"/>
          <a:srcRect/>
          <a:stretch>
            <a:fillRect/>
          </a:stretch>
        </p:blipFill>
        <p:spPr bwMode="auto">
          <a:xfrm>
            <a:off x="5916613" y="5289550"/>
            <a:ext cx="2762250" cy="13239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751344"/>
            <a:ext cx="9144000" cy="646331"/>
          </a:xfrm>
          <a:prstGeom prst="rect">
            <a:avLst/>
          </a:prstGeom>
        </p:spPr>
        <p:txBody>
          <a:bodyPr wrap="square">
            <a:spAutoFit/>
          </a:bodyPr>
          <a:lstStyle/>
          <a:p>
            <a:pPr algn="ctr"/>
            <a:r>
              <a:rPr lang="tr-TR" sz="3600" b="1" dirty="0" smtClean="0">
                <a:effectLst>
                  <a:outerShdw blurRad="38100" dist="38100" dir="2700000" algn="tl">
                    <a:srgbClr val="000000">
                      <a:alpha val="43137"/>
                    </a:srgbClr>
                  </a:outerShdw>
                </a:effectLst>
              </a:rPr>
              <a:t>NE ZAMAN ESNETME YAPMALIYIZ?</a:t>
            </a:r>
            <a:endParaRPr lang="tr-TR" sz="3600" b="1" dirty="0">
              <a:effectLst>
                <a:outerShdw blurRad="38100" dist="38100" dir="2700000" algn="tl">
                  <a:srgbClr val="000000">
                    <a:alpha val="43137"/>
                  </a:srgbClr>
                </a:outerShdw>
              </a:effectLst>
            </a:endParaRPr>
          </a:p>
        </p:txBody>
      </p:sp>
      <p:sp>
        <p:nvSpPr>
          <p:cNvPr id="3" name="2 Dikdörtgen"/>
          <p:cNvSpPr/>
          <p:nvPr/>
        </p:nvSpPr>
        <p:spPr>
          <a:xfrm>
            <a:off x="0" y="2204864"/>
            <a:ext cx="8892480" cy="2800767"/>
          </a:xfrm>
          <a:prstGeom prst="rect">
            <a:avLst/>
          </a:prstGeom>
        </p:spPr>
        <p:txBody>
          <a:bodyPr wrap="square">
            <a:spAutoFit/>
          </a:bodyPr>
          <a:lstStyle/>
          <a:p>
            <a:pPr algn="ctr">
              <a:buFont typeface="Arial" charset="0"/>
              <a:buChar char="•"/>
            </a:pPr>
            <a:r>
              <a:rPr lang="tr-TR" sz="4400" i="1" dirty="0" smtClean="0">
                <a:latin typeface="+mj-lt"/>
              </a:rPr>
              <a:t>Sabah güne başlamadan önce.</a:t>
            </a:r>
          </a:p>
          <a:p>
            <a:pPr algn="ctr">
              <a:buFont typeface="Arial" charset="0"/>
              <a:buChar char="•"/>
            </a:pPr>
            <a:r>
              <a:rPr lang="tr-TR" sz="4400" i="1" dirty="0" smtClean="0">
                <a:latin typeface="+mj-lt"/>
              </a:rPr>
              <a:t> işte sinir gerilimini gidermek için</a:t>
            </a:r>
          </a:p>
          <a:p>
            <a:pPr algn="ctr">
              <a:buFont typeface="Arial" charset="0"/>
              <a:buChar char="•"/>
            </a:pPr>
            <a:r>
              <a:rPr lang="tr-TR" sz="4400" i="1" dirty="0" smtClean="0">
                <a:latin typeface="+mj-lt"/>
              </a:rPr>
              <a:t> Bir süre oturduktan sonra</a:t>
            </a:r>
          </a:p>
          <a:p>
            <a:pPr algn="ctr">
              <a:buFont typeface="Arial" charset="0"/>
              <a:buChar char="•"/>
            </a:pPr>
            <a:r>
              <a:rPr lang="tr-TR" sz="4400" i="1" dirty="0" smtClean="0">
                <a:latin typeface="+mj-lt"/>
              </a:rPr>
              <a:t>  Kendinizi gergin hissettiğiniz zaman</a:t>
            </a:r>
            <a:endParaRPr lang="tr-TR" sz="4400" i="1" dirty="0">
              <a:latin typeface="+mj-lt"/>
            </a:endParaRPr>
          </a:p>
        </p:txBody>
      </p:sp>
      <p:pic>
        <p:nvPicPr>
          <p:cNvPr id="7170" name="Picture 2" descr="C:\Users\Casperr\Desktop\Egzersiz\streching_clip_image117.jpg"/>
          <p:cNvPicPr>
            <a:picLocks noChangeAspect="1" noChangeArrowheads="1"/>
          </p:cNvPicPr>
          <p:nvPr/>
        </p:nvPicPr>
        <p:blipFill>
          <a:blip r:embed="rId2" cstate="print"/>
          <a:srcRect/>
          <a:stretch>
            <a:fillRect/>
          </a:stretch>
        </p:blipFill>
        <p:spPr bwMode="auto">
          <a:xfrm>
            <a:off x="5934075" y="5376863"/>
            <a:ext cx="2762250" cy="13239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548680"/>
            <a:ext cx="9144000" cy="707886"/>
          </a:xfrm>
          <a:prstGeom prst="rect">
            <a:avLst/>
          </a:prstGeom>
        </p:spPr>
        <p:txBody>
          <a:bodyPr wrap="square">
            <a:spAutoFit/>
          </a:bodyPr>
          <a:lstStyle/>
          <a:p>
            <a:pPr algn="ctr"/>
            <a:r>
              <a:rPr lang="tr-TR" sz="4000" b="1" dirty="0" smtClean="0">
                <a:effectLst>
                  <a:outerShdw blurRad="38100" dist="38100" dir="2700000" algn="tl">
                    <a:srgbClr val="000000">
                      <a:alpha val="43137"/>
                    </a:srgbClr>
                  </a:outerShdw>
                </a:effectLst>
              </a:rPr>
              <a:t>NEDEN ESNETMELİYİZ ?</a:t>
            </a:r>
            <a:endParaRPr lang="tr-TR" sz="4000" b="1" dirty="0">
              <a:effectLst>
                <a:outerShdw blurRad="38100" dist="38100" dir="2700000" algn="tl">
                  <a:srgbClr val="000000">
                    <a:alpha val="43137"/>
                  </a:srgbClr>
                </a:outerShdw>
              </a:effectLst>
            </a:endParaRPr>
          </a:p>
        </p:txBody>
      </p:sp>
      <p:sp>
        <p:nvSpPr>
          <p:cNvPr id="4" name="3 Dikdörtgen"/>
          <p:cNvSpPr/>
          <p:nvPr/>
        </p:nvSpPr>
        <p:spPr>
          <a:xfrm>
            <a:off x="0" y="1988840"/>
            <a:ext cx="9144000" cy="3970318"/>
          </a:xfrm>
          <a:prstGeom prst="rect">
            <a:avLst/>
          </a:prstGeom>
        </p:spPr>
        <p:txBody>
          <a:bodyPr wrap="square">
            <a:spAutoFit/>
          </a:bodyPr>
          <a:lstStyle/>
          <a:p>
            <a:pPr algn="ctr"/>
            <a:r>
              <a:rPr lang="tr-TR" sz="2800" i="1" dirty="0" smtClean="0">
                <a:latin typeface="+mj-lt"/>
              </a:rPr>
              <a:t>Esnetme vücudumuzu düzenlediği ve zihnimizi dinlendirdiği için günlük yaşamımızın bir parçasıdır. Düzenli esnetme hareketleri size şu yararları sağlar ;</a:t>
            </a:r>
          </a:p>
          <a:p>
            <a:pPr algn="ctr"/>
            <a:endParaRPr lang="tr-TR" sz="2800" i="1" dirty="0" smtClean="0">
              <a:latin typeface="+mj-lt"/>
            </a:endParaRPr>
          </a:p>
          <a:p>
            <a:pPr algn="ctr">
              <a:buFont typeface="Arial" charset="0"/>
              <a:buChar char="•"/>
            </a:pPr>
            <a:r>
              <a:rPr lang="tr-TR" sz="2800" i="1" dirty="0" smtClean="0">
                <a:latin typeface="+mj-lt"/>
              </a:rPr>
              <a:t>Kas gerilimini azaltır ve vücudun daha rahat hissetmesini sağlar.</a:t>
            </a:r>
          </a:p>
          <a:p>
            <a:pPr algn="ctr">
              <a:buFont typeface="Arial" charset="0"/>
              <a:buChar char="•"/>
            </a:pPr>
            <a:r>
              <a:rPr lang="tr-TR" sz="2800" i="1" dirty="0" smtClean="0">
                <a:latin typeface="+mj-lt"/>
              </a:rPr>
              <a:t> Daha rahat ve özgür hareketlere izin vererek koordinasyona yardım eder.</a:t>
            </a:r>
          </a:p>
          <a:p>
            <a:pPr algn="ctr">
              <a:buFont typeface="Arial" charset="0"/>
              <a:buChar char="•"/>
            </a:pPr>
            <a:r>
              <a:rPr lang="tr-TR" sz="2800" i="1" dirty="0" smtClean="0">
                <a:latin typeface="+mj-lt"/>
              </a:rPr>
              <a:t>  Hareket alanını genişletir</a:t>
            </a:r>
          </a:p>
        </p:txBody>
      </p:sp>
      <p:pic>
        <p:nvPicPr>
          <p:cNvPr id="8194" name="Picture 2" descr="C:\Users\Casperr\Desktop\Egzersiz\streching_clip_image117.jpg"/>
          <p:cNvPicPr>
            <a:picLocks noChangeAspect="1" noChangeArrowheads="1"/>
          </p:cNvPicPr>
          <p:nvPr/>
        </p:nvPicPr>
        <p:blipFill>
          <a:blip r:embed="rId2" cstate="print"/>
          <a:srcRect/>
          <a:stretch>
            <a:fillRect/>
          </a:stretch>
        </p:blipFill>
        <p:spPr bwMode="auto">
          <a:xfrm>
            <a:off x="6797412" y="5733256"/>
            <a:ext cx="2346588" cy="1124744"/>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764704"/>
            <a:ext cx="9144000" cy="707886"/>
          </a:xfrm>
          <a:prstGeom prst="rect">
            <a:avLst/>
          </a:prstGeom>
        </p:spPr>
        <p:txBody>
          <a:bodyPr wrap="square">
            <a:spAutoFit/>
          </a:bodyPr>
          <a:lstStyle/>
          <a:p>
            <a:pPr algn="ctr"/>
            <a:r>
              <a:rPr lang="tr-TR" sz="4000" b="1" dirty="0">
                <a:effectLst>
                  <a:outerShdw blurRad="38100" dist="38100" dir="2700000" algn="tl">
                    <a:srgbClr val="000000">
                      <a:alpha val="43137"/>
                    </a:srgbClr>
                  </a:outerShdw>
                </a:effectLst>
              </a:rPr>
              <a:t>ISINMA VE SAKATLIK</a:t>
            </a:r>
          </a:p>
        </p:txBody>
      </p:sp>
      <p:sp>
        <p:nvSpPr>
          <p:cNvPr id="25601" name="Rectangle 1"/>
          <p:cNvSpPr>
            <a:spLocks noChangeArrowheads="1"/>
          </p:cNvSpPr>
          <p:nvPr/>
        </p:nvSpPr>
        <p:spPr bwMode="auto">
          <a:xfrm>
            <a:off x="0" y="1556792"/>
            <a:ext cx="9247147"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lang="tr-TR" sz="2400" i="1" dirty="0">
                <a:latin typeface="+mj-lt"/>
              </a:rPr>
              <a:t>Bir çok sakatlık yetersiz ısınmadan dolayı olur</a:t>
            </a:r>
            <a:r>
              <a:rPr lang="tr-TR" sz="2400" i="1" dirty="0" smtClean="0">
                <a:latin typeface="+mj-lt"/>
              </a:rPr>
              <a:t>.</a:t>
            </a:r>
          </a:p>
          <a:p>
            <a:pPr marL="0" marR="0" lvl="0" indent="449263" algn="l" defTabSz="914400" rtl="0" eaLnBrk="1" fontAlgn="base" latinLnBrk="0" hangingPunct="1">
              <a:lnSpc>
                <a:spcPct val="100000"/>
              </a:lnSpc>
              <a:spcBef>
                <a:spcPct val="0"/>
              </a:spcBef>
              <a:spcAft>
                <a:spcPct val="0"/>
              </a:spcAft>
              <a:buClrTx/>
              <a:buSzTx/>
              <a:buFontTx/>
              <a:buNone/>
              <a:tabLst/>
            </a:pPr>
            <a:endParaRPr lang="tr-TR" sz="2400" i="1" dirty="0">
              <a:latin typeface="+mj-lt"/>
            </a:endParaRPr>
          </a:p>
          <a:p>
            <a:pPr marL="0" marR="0" lvl="0" indent="449263" algn="l" defTabSz="914400" rtl="0" eaLnBrk="0" fontAlgn="base" latinLnBrk="0" hangingPunct="0">
              <a:lnSpc>
                <a:spcPct val="100000"/>
              </a:lnSpc>
              <a:spcBef>
                <a:spcPct val="0"/>
              </a:spcBef>
              <a:spcAft>
                <a:spcPct val="0"/>
              </a:spcAft>
              <a:buClrTx/>
              <a:buSzTx/>
              <a:buFontTx/>
              <a:buNone/>
              <a:tabLst/>
            </a:pPr>
            <a:r>
              <a:rPr lang="tr-TR" sz="2400" i="1" dirty="0">
                <a:latin typeface="+mj-lt"/>
              </a:rPr>
              <a:t>Soğuk bir kas nispi olarak serttir ve ani esneme , hızlı hareketlerin neden olduğu gerilimi arttırır</a:t>
            </a:r>
            <a:r>
              <a:rPr lang="tr-TR" sz="2400" i="1" dirty="0" smtClean="0">
                <a:latin typeface="+mj-lt"/>
              </a:rPr>
              <a:t>.</a:t>
            </a:r>
          </a:p>
          <a:p>
            <a:pPr marL="0" marR="0" lvl="0" indent="449263" algn="l" defTabSz="914400" rtl="0" eaLnBrk="0" fontAlgn="base" latinLnBrk="0" hangingPunct="0">
              <a:lnSpc>
                <a:spcPct val="100000"/>
              </a:lnSpc>
              <a:spcBef>
                <a:spcPct val="0"/>
              </a:spcBef>
              <a:spcAft>
                <a:spcPct val="0"/>
              </a:spcAft>
              <a:buClrTx/>
              <a:buSzTx/>
              <a:buFontTx/>
              <a:buNone/>
              <a:tabLst/>
            </a:pPr>
            <a:endParaRPr lang="tr-TR" sz="2400" i="1" dirty="0">
              <a:latin typeface="+mj-lt"/>
            </a:endParaRPr>
          </a:p>
          <a:p>
            <a:pPr marL="0" marR="0" lvl="0" indent="449263" algn="l" defTabSz="914400" rtl="0" eaLnBrk="0" fontAlgn="base" latinLnBrk="0" hangingPunct="0">
              <a:lnSpc>
                <a:spcPct val="100000"/>
              </a:lnSpc>
              <a:spcBef>
                <a:spcPct val="0"/>
              </a:spcBef>
              <a:spcAft>
                <a:spcPct val="0"/>
              </a:spcAft>
              <a:buClrTx/>
              <a:buSzTx/>
              <a:buFontTx/>
              <a:buNone/>
              <a:tabLst/>
            </a:pPr>
            <a:r>
              <a:rPr lang="tr-TR" sz="2400" i="1" dirty="0">
                <a:latin typeface="+mj-lt"/>
              </a:rPr>
              <a:t>Kasın elastiki faktörleri , dış gerilmelere uyumu sağlamadığında kas kopacaktır.Yaygın olarak “kas çekmesi , kopması</a:t>
            </a:r>
            <a:r>
              <a:rPr lang="tr-TR" sz="2400" i="1" dirty="0" smtClean="0">
                <a:latin typeface="+mj-lt"/>
              </a:rPr>
              <a:t>”</a:t>
            </a:r>
          </a:p>
          <a:p>
            <a:pPr marL="0" marR="0" lvl="0" indent="449263" algn="l" defTabSz="914400" rtl="0" eaLnBrk="0" fontAlgn="base" latinLnBrk="0" hangingPunct="0">
              <a:lnSpc>
                <a:spcPct val="100000"/>
              </a:lnSpc>
              <a:spcBef>
                <a:spcPct val="0"/>
              </a:spcBef>
              <a:spcAft>
                <a:spcPct val="0"/>
              </a:spcAft>
              <a:buClrTx/>
              <a:buSzTx/>
              <a:buFontTx/>
              <a:buNone/>
              <a:tabLst/>
            </a:pPr>
            <a:endParaRPr lang="tr-TR" sz="2400" i="1" dirty="0">
              <a:latin typeface="+mj-lt"/>
            </a:endParaRPr>
          </a:p>
          <a:p>
            <a:pPr marL="0" marR="0" lvl="0" indent="449263" algn="l" defTabSz="914400" rtl="0" eaLnBrk="0" fontAlgn="base" latinLnBrk="0" hangingPunct="0">
              <a:lnSpc>
                <a:spcPct val="100000"/>
              </a:lnSpc>
              <a:spcBef>
                <a:spcPct val="0"/>
              </a:spcBef>
              <a:spcAft>
                <a:spcPct val="0"/>
              </a:spcAft>
              <a:buClrTx/>
              <a:buSzTx/>
              <a:buFontTx/>
              <a:buNone/>
              <a:tabLst/>
            </a:pPr>
            <a:r>
              <a:rPr lang="tr-TR" sz="2400" i="1" dirty="0">
                <a:latin typeface="+mj-lt"/>
              </a:rPr>
              <a:t>Her antrenman bölümü ve müsabakalar .Fiziksel etkilere ilaveten ısınma , psikolojik faydalara da sahiptir.</a:t>
            </a:r>
          </a:p>
        </p:txBody>
      </p:sp>
      <p:pic>
        <p:nvPicPr>
          <p:cNvPr id="25602" name="Picture 2" descr="C:\Users\Casperr\Desktop\Egzersiz\streching_clip_image035.jpg"/>
          <p:cNvPicPr>
            <a:picLocks noChangeAspect="1" noChangeArrowheads="1"/>
          </p:cNvPicPr>
          <p:nvPr/>
        </p:nvPicPr>
        <p:blipFill>
          <a:blip r:embed="rId2" cstate="print"/>
          <a:srcRect/>
          <a:stretch>
            <a:fillRect/>
          </a:stretch>
        </p:blipFill>
        <p:spPr bwMode="auto">
          <a:xfrm>
            <a:off x="6757045" y="4869160"/>
            <a:ext cx="2386955" cy="1988840"/>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548680"/>
            <a:ext cx="91440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tr-TR" sz="4400" b="1" i="0" u="none" strike="noStrike" cap="none" normalizeH="0" baseline="0" dirty="0" smtClean="0">
                <a:ln>
                  <a:noFill/>
                </a:ln>
                <a:solidFill>
                  <a:srgbClr val="000000"/>
                </a:solidFill>
                <a:latin typeface="Times New Roman TUR"/>
                <a:ea typeface="Times New Roman" pitchFamily="18" charset="0"/>
                <a:cs typeface="Times New Roman" pitchFamily="18" charset="0"/>
              </a:rPr>
              <a:t>ISINMANIN PSİ</a:t>
            </a:r>
            <a:r>
              <a:rPr kumimoji="0" lang="tr-TR" sz="4400" b="1" i="0" u="none" strike="noStrike" cap="none" normalizeH="0" baseline="0" dirty="0" smtClean="0">
                <a:ln>
                  <a:noFill/>
                </a:ln>
                <a:solidFill>
                  <a:srgbClr val="000000"/>
                </a:solidFill>
                <a:latin typeface="Calibri" pitchFamily="34" charset="0"/>
                <a:ea typeface="Times New Roman" pitchFamily="18" charset="0"/>
                <a:cs typeface="Times New Roman" pitchFamily="18" charset="0"/>
              </a:rPr>
              <a:t>KOLOJİK ETKİLERİ</a:t>
            </a:r>
            <a:endParaRPr kumimoji="0" lang="tr-TR" sz="6000" b="0" i="0" u="none" strike="noStrike" cap="none" normalizeH="0" baseline="0" dirty="0" smtClean="0">
              <a:ln>
                <a:noFill/>
              </a:ln>
              <a:solidFill>
                <a:schemeClr val="tx1"/>
              </a:solidFill>
              <a:latin typeface="Arial" pitchFamily="34" charset="0"/>
              <a:cs typeface="Arial" pitchFamily="34" charset="0"/>
            </a:endParaRPr>
          </a:p>
        </p:txBody>
      </p:sp>
      <p:sp>
        <p:nvSpPr>
          <p:cNvPr id="3" name="2 Dikdörtgen"/>
          <p:cNvSpPr/>
          <p:nvPr/>
        </p:nvSpPr>
        <p:spPr>
          <a:xfrm>
            <a:off x="683568" y="2060848"/>
            <a:ext cx="7992888" cy="2677656"/>
          </a:xfrm>
          <a:prstGeom prst="rect">
            <a:avLst/>
          </a:prstGeom>
        </p:spPr>
        <p:txBody>
          <a:bodyPr wrap="square">
            <a:spAutoFit/>
          </a:bodyPr>
          <a:lstStyle/>
          <a:p>
            <a:r>
              <a:rPr lang="tr-TR" sz="2800" i="1" dirty="0"/>
              <a:t>Genel olarak sporcuların yarışma öncesi aynı reaksiyonu(davranışı) göstermedikleri gözlenmektedir. Bazı sporcular sakin, bazıları ise kolayca heyecanlanabilen tiplerdir. Onun için sporcuların bu özelliklerini tanıyıp yarışma öncesi ısınma ona göre ayarlanmalıdır.</a:t>
            </a:r>
          </a:p>
        </p:txBody>
      </p:sp>
      <p:pic>
        <p:nvPicPr>
          <p:cNvPr id="26626" name="Picture 2" descr="C:\Users\Casperr\Desktop\Egzersiz\streching_clip_image117.jpg"/>
          <p:cNvPicPr>
            <a:picLocks noChangeAspect="1" noChangeArrowheads="1"/>
          </p:cNvPicPr>
          <p:nvPr/>
        </p:nvPicPr>
        <p:blipFill>
          <a:blip r:embed="rId2" cstate="print"/>
          <a:srcRect/>
          <a:stretch>
            <a:fillRect/>
          </a:stretch>
        </p:blipFill>
        <p:spPr bwMode="auto">
          <a:xfrm>
            <a:off x="5148065" y="5341938"/>
            <a:ext cx="3456384" cy="1516062"/>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556792"/>
            <a:ext cx="9144000" cy="4524315"/>
          </a:xfrm>
          <a:prstGeom prst="rect">
            <a:avLst/>
          </a:prstGeom>
        </p:spPr>
        <p:txBody>
          <a:bodyPr wrap="square">
            <a:spAutoFit/>
          </a:bodyPr>
          <a:lstStyle/>
          <a:p>
            <a:r>
              <a:rPr lang="tr-TR" sz="2400" i="1" dirty="0" smtClean="0"/>
              <a:t>    Bu </a:t>
            </a:r>
            <a:r>
              <a:rPr lang="tr-TR" sz="2400" i="1" dirty="0"/>
              <a:t>tür bir ısınma, yapılacak yarışma ile ilgili merkezleri uyarır</a:t>
            </a:r>
            <a:r>
              <a:rPr lang="tr-TR" sz="2400" i="1" dirty="0" smtClean="0"/>
              <a:t>.</a:t>
            </a:r>
          </a:p>
          <a:p>
            <a:r>
              <a:rPr lang="tr-TR" sz="2400" i="1" dirty="0" smtClean="0"/>
              <a:t> </a:t>
            </a:r>
          </a:p>
          <a:p>
            <a:r>
              <a:rPr lang="tr-TR" sz="2400" i="1" dirty="0" smtClean="0"/>
              <a:t>   Radiküler </a:t>
            </a:r>
            <a:r>
              <a:rPr lang="tr-TR" sz="2400" i="1" dirty="0"/>
              <a:t>formasyonu aktive ederek motorik davranışların koordinasyonunu ve dakikliğini düzenler</a:t>
            </a:r>
            <a:r>
              <a:rPr lang="tr-TR" sz="2400" i="1" dirty="0" smtClean="0"/>
              <a:t>.</a:t>
            </a:r>
          </a:p>
          <a:p>
            <a:endParaRPr lang="tr-TR" sz="2400" i="1" dirty="0"/>
          </a:p>
          <a:p>
            <a:r>
              <a:rPr lang="tr-TR" sz="2400" i="1" dirty="0" smtClean="0"/>
              <a:t>   </a:t>
            </a:r>
            <a:r>
              <a:rPr lang="tr-TR" sz="2400" i="1" dirty="0"/>
              <a:t>İyi bir ısınma,büyük heyecan durumlarının inhibesinde etkili olmaktadır</a:t>
            </a:r>
            <a:r>
              <a:rPr lang="tr-TR" sz="2400" i="1" dirty="0" smtClean="0"/>
              <a:t>.</a:t>
            </a:r>
          </a:p>
          <a:p>
            <a:r>
              <a:rPr lang="tr-TR" sz="2400" i="1" dirty="0" smtClean="0"/>
              <a:t> </a:t>
            </a:r>
          </a:p>
          <a:p>
            <a:r>
              <a:rPr lang="tr-TR" sz="2400" i="1" dirty="0" smtClean="0"/>
              <a:t>    Dikkat </a:t>
            </a:r>
            <a:r>
              <a:rPr lang="tr-TR" sz="2400" i="1" dirty="0"/>
              <a:t>ve motivasyonu da arttırmaktadır. Sporcuların kendine güveni artar. </a:t>
            </a:r>
            <a:endParaRPr lang="tr-TR" sz="2400" i="1" dirty="0" smtClean="0"/>
          </a:p>
          <a:p>
            <a:endParaRPr lang="tr-TR" sz="2400" i="1" dirty="0"/>
          </a:p>
          <a:p>
            <a:r>
              <a:rPr lang="tr-TR" sz="2400" i="1" dirty="0" smtClean="0"/>
              <a:t> </a:t>
            </a:r>
            <a:endParaRPr lang="tr-TR" sz="2400" i="1" dirty="0"/>
          </a:p>
        </p:txBody>
      </p:sp>
      <p:pic>
        <p:nvPicPr>
          <p:cNvPr id="27651" name="Picture 3" descr="C:\Users\Casperr\Desktop\Egzersiz\pilates.jpg"/>
          <p:cNvPicPr>
            <a:picLocks noChangeAspect="1" noChangeArrowheads="1"/>
          </p:cNvPicPr>
          <p:nvPr/>
        </p:nvPicPr>
        <p:blipFill>
          <a:blip r:embed="rId2" cstate="print"/>
          <a:srcRect/>
          <a:stretch>
            <a:fillRect/>
          </a:stretch>
        </p:blipFill>
        <p:spPr bwMode="auto">
          <a:xfrm>
            <a:off x="5868144" y="5000906"/>
            <a:ext cx="3275856" cy="1857094"/>
          </a:xfrm>
          <a:prstGeom prst="rect">
            <a:avLst/>
          </a:prstGeom>
          <a:noFill/>
        </p:spPr>
      </p:pic>
      <p:sp>
        <p:nvSpPr>
          <p:cNvPr id="4" name="3 Dikdörtgen"/>
          <p:cNvSpPr/>
          <p:nvPr/>
        </p:nvSpPr>
        <p:spPr>
          <a:xfrm>
            <a:off x="827584" y="692696"/>
            <a:ext cx="7560840" cy="584775"/>
          </a:xfrm>
          <a:prstGeom prst="rect">
            <a:avLst/>
          </a:prstGeom>
        </p:spPr>
        <p:txBody>
          <a:bodyPr wrap="square">
            <a:spAutoFit/>
          </a:bodyPr>
          <a:lstStyle/>
          <a:p>
            <a:r>
              <a:rPr lang="tr-TR" sz="3200" b="1" dirty="0" smtClean="0"/>
              <a:t>ISINMANIN PSİKOLOJİK ETKİLERİ (2)</a:t>
            </a:r>
            <a:endParaRPr lang="tr-TR" sz="3200" b="1" dirty="0"/>
          </a:p>
        </p:txBody>
      </p:sp>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2060848"/>
            <a:ext cx="9144000" cy="2062103"/>
          </a:xfrm>
          <a:prstGeom prst="rect">
            <a:avLst/>
          </a:prstGeom>
        </p:spPr>
        <p:txBody>
          <a:bodyPr wrap="square">
            <a:spAutoFit/>
          </a:bodyPr>
          <a:lstStyle/>
          <a:p>
            <a:r>
              <a:rPr lang="tr-TR" sz="3200" i="1" dirty="0" smtClean="0">
                <a:latin typeface="+mj-lt"/>
              </a:rPr>
              <a:t>    Esneklik </a:t>
            </a:r>
            <a:r>
              <a:rPr lang="tr-TR" sz="3200" i="1" dirty="0">
                <a:latin typeface="+mj-lt"/>
              </a:rPr>
              <a:t>çalışmalarını içeren bir </a:t>
            </a:r>
            <a:r>
              <a:rPr lang="tr-TR" sz="3200" i="1" dirty="0" smtClean="0">
                <a:latin typeface="+mj-lt"/>
              </a:rPr>
              <a:t>ısınma, </a:t>
            </a:r>
            <a:r>
              <a:rPr lang="tr-TR" sz="3200" i="1" dirty="0">
                <a:latin typeface="+mj-lt"/>
              </a:rPr>
              <a:t>kasların aşırı gerginlik durumlarını yok ettiği gibi, aşırı gevşeklik </a:t>
            </a:r>
            <a:r>
              <a:rPr lang="tr-TR" sz="3200" i="1" dirty="0" smtClean="0">
                <a:latin typeface="+mj-lt"/>
              </a:rPr>
              <a:t>durumlarına </a:t>
            </a:r>
            <a:r>
              <a:rPr lang="tr-TR" sz="3200" i="1" dirty="0">
                <a:latin typeface="+mj-lt"/>
              </a:rPr>
              <a:t>da olumlu etki yapar. Start öncesi anormal durumları önler ve istenilen duruma getirir </a:t>
            </a:r>
          </a:p>
        </p:txBody>
      </p:sp>
      <p:pic>
        <p:nvPicPr>
          <p:cNvPr id="28674" name="Picture 2" descr="C:\Users\Casperr\Desktop\Egzersiz\streching_clip_image117.jpg"/>
          <p:cNvPicPr>
            <a:picLocks noChangeAspect="1" noChangeArrowheads="1"/>
          </p:cNvPicPr>
          <p:nvPr/>
        </p:nvPicPr>
        <p:blipFill>
          <a:blip r:embed="rId2" cstate="print"/>
          <a:srcRect/>
          <a:stretch>
            <a:fillRect/>
          </a:stretch>
        </p:blipFill>
        <p:spPr bwMode="auto">
          <a:xfrm>
            <a:off x="5148064" y="4365104"/>
            <a:ext cx="3168352" cy="1988840"/>
          </a:xfrm>
          <a:prstGeom prst="rect">
            <a:avLst/>
          </a:prstGeom>
          <a:noFill/>
        </p:spPr>
      </p:pic>
      <p:sp>
        <p:nvSpPr>
          <p:cNvPr id="4" name="3 Dikdörtgen"/>
          <p:cNvSpPr/>
          <p:nvPr/>
        </p:nvSpPr>
        <p:spPr>
          <a:xfrm>
            <a:off x="539552" y="692696"/>
            <a:ext cx="8208912" cy="584775"/>
          </a:xfrm>
          <a:prstGeom prst="rect">
            <a:avLst/>
          </a:prstGeom>
        </p:spPr>
        <p:txBody>
          <a:bodyPr wrap="square">
            <a:spAutoFit/>
          </a:bodyPr>
          <a:lstStyle/>
          <a:p>
            <a:pPr algn="ctr"/>
            <a:r>
              <a:rPr lang="tr-TR" sz="3200" b="1" dirty="0" smtClean="0"/>
              <a:t>ISINMANIN PSİKOLOJİK ETKİLERİ (3)</a:t>
            </a:r>
            <a:endParaRPr lang="tr-TR" sz="3200" b="1" dirty="0"/>
          </a:p>
        </p:txBody>
      </p:sp>
    </p:spTree>
  </p:cSld>
  <p:clrMapOvr>
    <a:masterClrMapping/>
  </p:clrMapOvr>
  <p:transition spd="med">
    <p:wipe dir="d"/>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393</TotalTime>
  <Words>270</Words>
  <Application>Microsoft Office PowerPoint</Application>
  <PresentationFormat>Ekran Gösterisi (4:3)</PresentationFormat>
  <Paragraphs>38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Times New Roman</vt:lpstr>
      <vt:lpstr>Times New Roman TUR</vt:lpstr>
      <vt:lpstr>Office Teması</vt:lpstr>
      <vt:lpstr>SPORDA ESNETME HAREKETLERİ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Casperr</dc:creator>
  <cp:lastModifiedBy>HP</cp:lastModifiedBy>
  <cp:revision>45</cp:revision>
  <dcterms:created xsi:type="dcterms:W3CDTF">2015-02-21T23:30:44Z</dcterms:created>
  <dcterms:modified xsi:type="dcterms:W3CDTF">2020-05-10T20:08:59Z</dcterms:modified>
</cp:coreProperties>
</file>