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handoutMasterIdLst>
    <p:handoutMasterId r:id="rId35"/>
  </p:handoutMasterIdLst>
  <p:sldIdLst>
    <p:sldId id="751" r:id="rId2"/>
    <p:sldId id="814" r:id="rId3"/>
    <p:sldId id="764" r:id="rId4"/>
    <p:sldId id="765" r:id="rId5"/>
    <p:sldId id="1067" r:id="rId6"/>
    <p:sldId id="1070" r:id="rId7"/>
    <p:sldId id="767" r:id="rId8"/>
    <p:sldId id="759" r:id="rId9"/>
    <p:sldId id="776" r:id="rId10"/>
    <p:sldId id="777" r:id="rId11"/>
    <p:sldId id="758" r:id="rId12"/>
    <p:sldId id="1038" r:id="rId13"/>
    <p:sldId id="1039" r:id="rId14"/>
    <p:sldId id="781" r:id="rId15"/>
    <p:sldId id="782" r:id="rId16"/>
    <p:sldId id="785" r:id="rId17"/>
    <p:sldId id="783" r:id="rId18"/>
    <p:sldId id="788" r:id="rId19"/>
    <p:sldId id="792" r:id="rId20"/>
    <p:sldId id="794" r:id="rId21"/>
    <p:sldId id="805" r:id="rId22"/>
    <p:sldId id="1058" r:id="rId23"/>
    <p:sldId id="1060" r:id="rId24"/>
    <p:sldId id="806" r:id="rId25"/>
    <p:sldId id="811" r:id="rId26"/>
    <p:sldId id="812" r:id="rId27"/>
    <p:sldId id="826" r:id="rId28"/>
    <p:sldId id="823" r:id="rId29"/>
    <p:sldId id="824" r:id="rId30"/>
    <p:sldId id="829" r:id="rId31"/>
    <p:sldId id="825" r:id="rId32"/>
    <p:sldId id="827" r:id="rId33"/>
    <p:sldId id="1044" r:id="rId3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rgbClr val="CC66FF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rgbClr val="CC66FF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rgbClr val="CC66FF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rgbClr val="CC66FF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rgbClr val="CC66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CC66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CC66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CC66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CC66FF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3300"/>
    <a:srgbClr val="FDF5F1"/>
    <a:srgbClr val="F274DA"/>
    <a:srgbClr val="CC66FF"/>
    <a:srgbClr val="FDEEE7"/>
    <a:srgbClr val="FF9933"/>
    <a:srgbClr val="FC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 varScale="1">
        <p:scale>
          <a:sx n="87" d="100"/>
          <a:sy n="87" d="100"/>
        </p:scale>
        <p:origin x="15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48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4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4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14E6A06-53CC-4FBD-87D3-92D69ECB838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123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6657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2E5E0-1204-46E9-B2A5-E365A046307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31EF-C6BF-4B5B-A982-5BB7C47BE18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6287-89CE-4F75-B040-6CBDC88A7D5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7164-7515-4E00-82BC-15154B74D0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96965-175B-40B4-BEF4-A246B1A1C0C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B4A7D-1A54-4EDD-B8DE-BD93D73C2A6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599BF-F6B3-4461-897A-5ED7D5B3E5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DC0DE-F429-4171-BEE8-560577EC76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F8B4-82F7-4E47-A45C-E401099092A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DD5E-D81E-4361-9AD3-00D60EB4946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56166-6B8C-4F0D-89F3-0F1949C3C2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A5C257D-6FB6-4144-9EF7-F05F9C18D2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554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554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554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554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  <p:sp>
            <p:nvSpPr>
              <p:cNvPr id="6554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/>
              </a:p>
            </p:txBody>
          </p:sp>
        </p:grpSp>
        <p:sp>
          <p:nvSpPr>
            <p:cNvPr id="6554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6554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5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SICAK MUTFAK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tr-TR" dirty="0" smtClean="0">
                <a:effectLst/>
              </a:rPr>
              <a:t>Mutfak denince ilk akla gelen yer burasıdır. Yemek salonu ile aynı katta, yan yana olup diğer mutfak kısımları tarafından çevrilidir. 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dirty="0" smtClean="0">
                <a:effectLst/>
              </a:rPr>
              <a:t>Sıcak mutfak ısısı +25 - +32 °C olmalıdır</a:t>
            </a:r>
          </a:p>
          <a:p>
            <a:pPr algn="just">
              <a:lnSpc>
                <a:spcPct val="150000"/>
              </a:lnSpc>
              <a:defRPr/>
            </a:pPr>
            <a:endParaRPr lang="tr-TR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08062"/>
          </a:xfrm>
        </p:spPr>
        <p:txBody>
          <a:bodyPr/>
          <a:lstStyle/>
          <a:p>
            <a:pPr>
              <a:defRPr/>
            </a:pPr>
            <a:r>
              <a:rPr lang="tr-TR" sz="3600" dirty="0" smtClean="0">
                <a:solidFill>
                  <a:srgbClr val="FFFF00"/>
                </a:solidFill>
                <a:effectLst/>
              </a:rPr>
              <a:t>Yalnız kuru maddeler saklanacaksa</a:t>
            </a:r>
            <a:endParaRPr lang="tr-TR" sz="3600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255914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>
                <a:effectLst/>
              </a:rPr>
              <a:t>Izgaralı paslanmaz metal raflar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Bir kantar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Bir terazi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Masa, sandalye ve evrak saklama dolabı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Yük taşımak için el arabası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Metal merdiven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Hava dolaşımını sağlamak için havalandırma tertibatı yapmak gerekir.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tr-TR" sz="3200" dirty="0" smtClean="0">
                <a:solidFill>
                  <a:srgbClr val="FFFF00"/>
                </a:solidFill>
                <a:effectLst/>
              </a:rPr>
              <a:t>Dayanıksız yiyecek maddeleri de saklanacaksa</a:t>
            </a:r>
            <a:r>
              <a:rPr lang="tr-TR" sz="3200" dirty="0" smtClean="0">
                <a:effectLst/>
              </a:rPr>
              <a:t/>
            </a:r>
            <a:br>
              <a:rPr lang="tr-TR" sz="3200" dirty="0" smtClean="0">
                <a:effectLst/>
              </a:rPr>
            </a:br>
            <a:endParaRPr lang="tr-TR" sz="3200" dirty="0"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tr-TR" dirty="0" smtClean="0">
                <a:effectLst/>
              </a:rPr>
              <a:t>Soğuk hava tertibatı gerekir.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dirty="0" smtClean="0">
                <a:effectLst/>
              </a:rPr>
              <a:t>Et/ balık/ sebze-meyve/ süt-yumurta-peynir-şarküteri ve donmuş gıdalar için soğuk ünite­ler gereklidir. Soğuk oda veya dolapların bü­yüklüğü saklanacak yiyecek maddelerin mik­tarına göre değişebilir.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user\Desktop\mutfak\IMG_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52525"/>
          </a:xfrm>
        </p:spPr>
        <p:txBody>
          <a:bodyPr/>
          <a:lstStyle/>
          <a:p>
            <a:pPr>
              <a:defRPr/>
            </a:pPr>
            <a:r>
              <a:rPr lang="tr-TR" i="1" dirty="0" smtClean="0">
                <a:solidFill>
                  <a:srgbClr val="FFFF00"/>
                </a:solidFill>
                <a:effectLst/>
              </a:rPr>
              <a:t>SOĞUK MUTFAK</a:t>
            </a:r>
            <a:r>
              <a:rPr lang="tr-TR" dirty="0" smtClean="0">
                <a:solidFill>
                  <a:srgbClr val="FFFF00"/>
                </a:solidFill>
                <a:effectLst/>
              </a:rPr>
              <a:t/>
            </a:r>
            <a:br>
              <a:rPr lang="tr-TR" dirty="0" smtClean="0">
                <a:solidFill>
                  <a:srgbClr val="FFFF00"/>
                </a:solidFill>
                <a:effectLst/>
              </a:rPr>
            </a:br>
            <a:endParaRPr lang="tr-TR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>
                <a:effectLst/>
              </a:rPr>
              <a:t>Tam bir hazırlık ve saklama alanıdır. Sıcak mutfağa yakın ama ayrı bir kısımdır. Isısı serince olmalıdır (+18°C civarında). Bazı mutfaklarda, kasaphane buranın içinde veya yakınında olabilir. Bu kısımda dekorasyon ve titiz işler yapıldığı için, çalışma tezgahları fazla olur.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b="1" dirty="0" smtClean="0">
                <a:solidFill>
                  <a:srgbClr val="FFFF00"/>
                </a:solidFill>
                <a:effectLst/>
              </a:rPr>
              <a:t>Sorumlu: </a:t>
            </a:r>
            <a:r>
              <a:rPr lang="tr-TR" sz="3600" dirty="0" smtClean="0">
                <a:effectLst/>
              </a:rPr>
              <a:t>Soğuk şefi. </a:t>
            </a:r>
            <a:r>
              <a:rPr lang="tr-TR" sz="3600" dirty="0" err="1" smtClean="0">
                <a:effectLst/>
              </a:rPr>
              <a:t>Chef</a:t>
            </a:r>
            <a:r>
              <a:rPr lang="tr-TR" sz="3600" dirty="0" smtClean="0">
                <a:effectLst/>
              </a:rPr>
              <a:t> </a:t>
            </a:r>
            <a:r>
              <a:rPr lang="tr-TR" sz="3600" dirty="0" err="1" smtClean="0">
                <a:effectLst/>
              </a:rPr>
              <a:t>garde</a:t>
            </a:r>
            <a:r>
              <a:rPr lang="tr-TR" sz="3600" dirty="0" smtClean="0">
                <a:effectLst/>
              </a:rPr>
              <a:t>-</a:t>
            </a:r>
            <a:r>
              <a:rPr lang="tr-TR" sz="3600" dirty="0" err="1" smtClean="0">
                <a:effectLst/>
              </a:rPr>
              <a:t>manger</a:t>
            </a:r>
            <a:r>
              <a:rPr lang="tr-TR" sz="3600" dirty="0" smtClean="0">
                <a:effectLst/>
              </a:rPr>
              <a:t> (Şef </a:t>
            </a:r>
            <a:r>
              <a:rPr lang="tr-TR" sz="3600" dirty="0" err="1" smtClean="0">
                <a:effectLst/>
              </a:rPr>
              <a:t>gardmanje</a:t>
            </a:r>
            <a:r>
              <a:rPr lang="tr-TR" sz="3600" dirty="0" smtClean="0">
                <a:effectLst/>
              </a:rPr>
              <a:t>).</a:t>
            </a:r>
          </a:p>
          <a:p>
            <a:pPr algn="just">
              <a:defRPr/>
            </a:pPr>
            <a:endParaRPr lang="tr-TR" sz="3600" dirty="0">
              <a:effectLst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Yapılan işler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just">
              <a:defRPr/>
            </a:pPr>
            <a:r>
              <a:rPr lang="tr-TR" sz="3400" dirty="0" smtClean="0">
                <a:effectLst/>
              </a:rPr>
              <a:t>Genelde, dayanıksız yiyecek maddeleri buradaki soğuk depolarda saklanır.</a:t>
            </a:r>
          </a:p>
          <a:p>
            <a:pPr algn="just">
              <a:defRPr/>
            </a:pPr>
            <a:r>
              <a:rPr lang="tr-TR" sz="3400" dirty="0" smtClean="0">
                <a:effectLst/>
              </a:rPr>
              <a:t>Balıklar temizlenip hazırlanır ve diğer kısımlara buradan dağıtılır. </a:t>
            </a:r>
          </a:p>
          <a:p>
            <a:pPr algn="just">
              <a:defRPr/>
            </a:pPr>
            <a:r>
              <a:rPr lang="tr-TR" sz="3400" dirty="0" smtClean="0">
                <a:effectLst/>
              </a:rPr>
              <a:t>Zeytinyağlılar, mezeler ve diğer ordövr hazırlıkları burada yapılır.</a:t>
            </a:r>
          </a:p>
          <a:p>
            <a:pPr algn="just">
              <a:defRPr/>
            </a:pPr>
            <a:r>
              <a:rPr lang="tr-TR" sz="3400" dirty="0" smtClean="0">
                <a:effectLst/>
              </a:rPr>
              <a:t>Soğuk soslar (mayonez, salata sosu, tartar, vb) hazırlanır.</a:t>
            </a:r>
          </a:p>
          <a:p>
            <a:pPr algn="just">
              <a:defRPr/>
            </a:pPr>
            <a:endParaRPr lang="tr-TR" dirty="0" smtClean="0">
              <a:effectLst/>
            </a:endParaRPr>
          </a:p>
          <a:p>
            <a:pPr algn="just">
              <a:defRPr/>
            </a:pPr>
            <a:endParaRPr lang="tr-TR" dirty="0" smtClean="0"/>
          </a:p>
          <a:p>
            <a:pPr algn="just">
              <a:buFont typeface="Wingdings" pitchFamily="2" charset="2"/>
              <a:buNone/>
              <a:defRPr/>
            </a:pPr>
            <a:endParaRPr lang="tr-TR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just">
              <a:defRPr/>
            </a:pPr>
            <a:r>
              <a:rPr lang="tr-TR" sz="3400" dirty="0" smtClean="0">
                <a:effectLst/>
              </a:rPr>
              <a:t>Soğuk büfelere dekorlu yemekler bu kısımda hazırlanır. </a:t>
            </a:r>
          </a:p>
          <a:p>
            <a:pPr algn="just">
              <a:defRPr/>
            </a:pPr>
            <a:r>
              <a:rPr lang="tr-TR" sz="3400" dirty="0" smtClean="0">
                <a:effectLst/>
              </a:rPr>
              <a:t>Kokteyl toplantıları için, kanepeler, sandviçler burada hazırlanır.</a:t>
            </a:r>
          </a:p>
          <a:p>
            <a:pPr algn="just">
              <a:defRPr/>
            </a:pPr>
            <a:r>
              <a:rPr lang="tr-TR" sz="3400" dirty="0" smtClean="0">
                <a:effectLst/>
              </a:rPr>
              <a:t>Her türlü özel soğuk yiyecekler (Fümeler, vb), </a:t>
            </a:r>
          </a:p>
          <a:p>
            <a:pPr algn="just">
              <a:defRPr/>
            </a:pPr>
            <a:r>
              <a:rPr lang="tr-TR" sz="3400" dirty="0" smtClean="0">
                <a:effectLst/>
              </a:rPr>
              <a:t>Dekor unsurları burada (yağdan, buzdan, sebzeden vb) yapılır.</a:t>
            </a:r>
          </a:p>
          <a:p>
            <a:pPr algn="just">
              <a:defRPr/>
            </a:pPr>
            <a:r>
              <a:rPr lang="tr-TR" sz="3400" dirty="0" smtClean="0">
                <a:effectLst/>
              </a:rPr>
              <a:t>Her gün yiyecek malzemelerinin envanteri çıkarılıp mutfak şefine iletilir.</a:t>
            </a:r>
          </a:p>
          <a:p>
            <a:pPr algn="just">
              <a:defRPr/>
            </a:pPr>
            <a:endParaRPr lang="tr-TR" dirty="0" smtClean="0"/>
          </a:p>
          <a:p>
            <a:pPr algn="just">
              <a:defRPr/>
            </a:pPr>
            <a:endParaRPr lang="tr-TR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Donanım, araç-gereç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>
                <a:effectLst/>
              </a:rPr>
              <a:t>Paslanmaz çelikten çalışma tezgahları 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Soğuk-sıcak su akan iki evyeli tezgah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Çeşitli paslanmaz metal raflı etajerler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Tepsi taşıma arabaları (ihtiyaca göre)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 Mikser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Dilimleme makinesi</a:t>
            </a:r>
          </a:p>
          <a:p>
            <a:pPr algn="just">
              <a:buFont typeface="Wingdings" pitchFamily="2" charset="2"/>
              <a:buNone/>
              <a:defRPr/>
            </a:pPr>
            <a:endParaRPr lang="tr-TR" sz="3600" dirty="0">
              <a:effectLst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>
                <a:effectLst/>
              </a:rPr>
              <a:t>Blender</a:t>
            </a:r>
          </a:p>
          <a:p>
            <a:pPr>
              <a:defRPr/>
            </a:pPr>
            <a:r>
              <a:rPr lang="tr-TR" sz="3600" dirty="0" smtClean="0">
                <a:effectLst/>
              </a:rPr>
              <a:t>Terazi</a:t>
            </a:r>
          </a:p>
          <a:p>
            <a:pPr>
              <a:defRPr/>
            </a:pPr>
            <a:r>
              <a:rPr lang="tr-TR" sz="3600" dirty="0" smtClean="0">
                <a:effectLst/>
              </a:rPr>
              <a:t>Vakum makinesi</a:t>
            </a:r>
          </a:p>
          <a:p>
            <a:pPr>
              <a:defRPr/>
            </a:pPr>
            <a:r>
              <a:rPr lang="tr-TR" sz="3600" dirty="0" smtClean="0">
                <a:effectLst/>
              </a:rPr>
              <a:t>Depolama üniteleri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dirty="0" smtClean="0">
                <a:effectLst/>
              </a:rPr>
              <a:t>    Yiyecek gruplarına göre ayrı soğuk odalar, Derin dondurucu ünite veya dolap - Balık saklama dolabı (Depo tipi soğuk dolap Tezgah tipi soğuk dolap)</a:t>
            </a:r>
          </a:p>
          <a:p>
            <a:pPr>
              <a:defRPr/>
            </a:pPr>
            <a:r>
              <a:rPr lang="tr-TR" sz="3600" dirty="0" smtClean="0">
                <a:effectLst/>
              </a:rPr>
              <a:t>Gereksinime bağlı diğer araç-gereçler</a:t>
            </a:r>
          </a:p>
          <a:p>
            <a:pPr>
              <a:defRPr/>
            </a:pPr>
            <a:endParaRPr lang="tr-TR" dirty="0" smtClean="0"/>
          </a:p>
          <a:p>
            <a:pPr algn="just">
              <a:buFont typeface="Wingdings" pitchFamily="2" charset="2"/>
              <a:buNone/>
              <a:defRPr/>
            </a:pPr>
            <a:endParaRPr lang="tr-TR" dirty="0" smtClean="0"/>
          </a:p>
          <a:p>
            <a:pPr algn="just">
              <a:defRPr/>
            </a:pPr>
            <a:endParaRPr lang="tr-TR" sz="3600" dirty="0" smtClean="0"/>
          </a:p>
          <a:p>
            <a:pPr>
              <a:buFont typeface="Wingdings" pitchFamily="2" charset="2"/>
              <a:buNone/>
              <a:defRPr/>
            </a:pPr>
            <a:r>
              <a:rPr lang="tr-TR" sz="3600" dirty="0" smtClean="0">
                <a:solidFill>
                  <a:srgbClr val="FFFF00"/>
                </a:solidFill>
              </a:rPr>
              <a:t/>
            </a:r>
            <a:br>
              <a:rPr lang="tr-TR" sz="3600" dirty="0" smtClean="0">
                <a:solidFill>
                  <a:srgbClr val="FFFF00"/>
                </a:solidFill>
              </a:rPr>
            </a:br>
            <a:endParaRPr lang="tr-TR" sz="3600" dirty="0" smtClean="0"/>
          </a:p>
          <a:p>
            <a:pPr>
              <a:defRPr/>
            </a:pPr>
            <a:endParaRPr lang="tr-TR" sz="3600" dirty="0" smtClean="0"/>
          </a:p>
          <a:p>
            <a:pPr>
              <a:defRPr/>
            </a:pPr>
            <a:endParaRPr lang="tr-TR" sz="3600" dirty="0" smtClean="0"/>
          </a:p>
          <a:p>
            <a:pPr algn="just">
              <a:defRPr/>
            </a:pPr>
            <a:endParaRPr lang="tr-TR" sz="3400" dirty="0" smtClean="0"/>
          </a:p>
          <a:p>
            <a:pPr algn="just">
              <a:defRPr/>
            </a:pPr>
            <a:endParaRPr lang="tr-TR" sz="3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i="1" dirty="0" smtClean="0">
                <a:solidFill>
                  <a:srgbClr val="FFFF00"/>
                </a:solidFill>
              </a:rPr>
              <a:t/>
            </a:r>
            <a:br>
              <a:rPr lang="tr-TR" i="1" dirty="0" smtClean="0">
                <a:solidFill>
                  <a:srgbClr val="FFFF00"/>
                </a:solidFill>
              </a:rPr>
            </a:br>
            <a:r>
              <a:rPr lang="tr-TR" i="1" dirty="0" smtClean="0">
                <a:solidFill>
                  <a:srgbClr val="FFFF00"/>
                </a:solidFill>
              </a:rPr>
              <a:t>KASAPHANE</a:t>
            </a: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3600" dirty="0" smtClean="0">
                <a:effectLst/>
              </a:rPr>
              <a:t>Genelde bu kısım soğuk mutfağın içinde veya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3600" dirty="0" smtClean="0">
                <a:effectLst/>
              </a:rPr>
              <a:t>ona yakın bir yerde olur. Burası et saklama ve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3600" dirty="0" smtClean="0">
                <a:effectLst/>
              </a:rPr>
              <a:t>hazırlık yeridir. Isı, +10°C civarında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3600" dirty="0" smtClean="0">
                <a:effectLst/>
              </a:rPr>
              <a:t>olmalıdır.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3600" b="1" dirty="0" smtClean="0">
                <a:solidFill>
                  <a:srgbClr val="FFFF00"/>
                </a:solidFill>
                <a:effectLst/>
              </a:rPr>
              <a:t>Sorumlu: </a:t>
            </a:r>
            <a:r>
              <a:rPr lang="tr-TR" sz="3600" dirty="0" smtClean="0">
                <a:effectLst/>
              </a:rPr>
              <a:t>Kasap, </a:t>
            </a:r>
            <a:r>
              <a:rPr lang="tr-TR" sz="3600" dirty="0" err="1" smtClean="0">
                <a:effectLst/>
              </a:rPr>
              <a:t>Boucher</a:t>
            </a:r>
            <a:r>
              <a:rPr lang="tr-TR" sz="3600" dirty="0" smtClean="0">
                <a:effectLst/>
              </a:rPr>
              <a:t> (Buse)</a:t>
            </a:r>
          </a:p>
          <a:p>
            <a:pPr algn="just">
              <a:buFont typeface="Wingdings" pitchFamily="2" charset="2"/>
              <a:buNone/>
              <a:defRPr/>
            </a:pPr>
            <a:endParaRPr lang="tr-TR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tr-TR" b="1" dirty="0" smtClean="0">
                <a:solidFill>
                  <a:srgbClr val="FFFF00"/>
                </a:solidFill>
              </a:rPr>
              <a:t>Sorumlular </a:t>
            </a:r>
          </a:p>
          <a:p>
            <a:pPr algn="just">
              <a:defRPr/>
            </a:pPr>
            <a:r>
              <a:rPr lang="tr-TR" dirty="0" smtClean="0"/>
              <a:t> </a:t>
            </a:r>
            <a:r>
              <a:rPr lang="tr-TR" dirty="0" smtClean="0">
                <a:effectLst/>
              </a:rPr>
              <a:t>Kısım şefleri-</a:t>
            </a:r>
            <a:r>
              <a:rPr lang="tr-TR" dirty="0" err="1" smtClean="0">
                <a:effectLst/>
              </a:rPr>
              <a:t>Chefs</a:t>
            </a:r>
            <a:r>
              <a:rPr lang="tr-TR" dirty="0" smtClean="0">
                <a:effectLst/>
              </a:rPr>
              <a:t> </a:t>
            </a:r>
            <a:r>
              <a:rPr lang="fr-FR" dirty="0" smtClean="0">
                <a:effectLst/>
              </a:rPr>
              <a:t>de partie </a:t>
            </a:r>
            <a:endParaRPr lang="tr-TR" dirty="0" smtClean="0">
              <a:effectLst/>
            </a:endParaRPr>
          </a:p>
          <a:p>
            <a:pPr algn="just">
              <a:defRPr/>
            </a:pPr>
            <a:r>
              <a:rPr lang="tr-TR" dirty="0" smtClean="0">
                <a:effectLst/>
              </a:rPr>
              <a:t>Sos şefi-</a:t>
            </a:r>
            <a:r>
              <a:rPr lang="tr-TR" dirty="0" err="1" smtClean="0">
                <a:effectLst/>
              </a:rPr>
              <a:t>Chef</a:t>
            </a:r>
            <a:r>
              <a:rPr lang="tr-TR" dirty="0" smtClean="0">
                <a:effectLst/>
              </a:rPr>
              <a:t> </a:t>
            </a:r>
            <a:r>
              <a:rPr lang="fr-FR" dirty="0" smtClean="0">
                <a:effectLst/>
              </a:rPr>
              <a:t>saucier </a:t>
            </a:r>
            <a:endParaRPr lang="tr-TR" dirty="0" smtClean="0">
              <a:effectLst/>
            </a:endParaRPr>
          </a:p>
          <a:p>
            <a:pPr algn="just">
              <a:defRPr/>
            </a:pPr>
            <a:r>
              <a:rPr lang="tr-TR" dirty="0" smtClean="0">
                <a:effectLst/>
              </a:rPr>
              <a:t>Sebze ve çorba şefi-</a:t>
            </a:r>
            <a:r>
              <a:rPr lang="tr-TR" dirty="0" err="1" smtClean="0">
                <a:effectLst/>
              </a:rPr>
              <a:t>Chef</a:t>
            </a:r>
            <a:r>
              <a:rPr lang="tr-TR" dirty="0" smtClean="0">
                <a:effectLst/>
              </a:rPr>
              <a:t> </a:t>
            </a:r>
            <a:r>
              <a:rPr lang="fr-FR" dirty="0" smtClean="0">
                <a:effectLst/>
              </a:rPr>
              <a:t>entremétier </a:t>
            </a:r>
            <a:endParaRPr lang="tr-TR" dirty="0" smtClean="0">
              <a:effectLst/>
            </a:endParaRPr>
          </a:p>
          <a:p>
            <a:pPr algn="just">
              <a:defRPr/>
            </a:pPr>
            <a:r>
              <a:rPr lang="tr-TR" dirty="0" smtClean="0">
                <a:effectLst/>
              </a:rPr>
              <a:t>Balık şefi-</a:t>
            </a:r>
            <a:r>
              <a:rPr lang="tr-TR" dirty="0" err="1" smtClean="0">
                <a:effectLst/>
              </a:rPr>
              <a:t>Chef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poissonier</a:t>
            </a:r>
            <a:r>
              <a:rPr lang="tr-TR" dirty="0" smtClean="0">
                <a:effectLst/>
              </a:rPr>
              <a:t> </a:t>
            </a:r>
          </a:p>
          <a:p>
            <a:pPr algn="just">
              <a:defRPr/>
            </a:pPr>
            <a:r>
              <a:rPr lang="tr-TR" dirty="0" smtClean="0">
                <a:effectLst/>
              </a:rPr>
              <a:t>Kebapçı ve ızgaracı şefi-</a:t>
            </a:r>
            <a:r>
              <a:rPr lang="tr-TR" dirty="0" err="1" smtClean="0">
                <a:effectLst/>
              </a:rPr>
              <a:t>Chef</a:t>
            </a:r>
            <a:r>
              <a:rPr lang="tr-TR" dirty="0" smtClean="0">
                <a:effectLst/>
              </a:rPr>
              <a:t> </a:t>
            </a:r>
            <a:r>
              <a:rPr lang="fr-FR" dirty="0" smtClean="0">
                <a:effectLst/>
              </a:rPr>
              <a:t>rôtisseur 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Yapılan işler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tr-TR" sz="3600" dirty="0" smtClean="0">
                <a:solidFill>
                  <a:srgbClr val="FFFF00"/>
                </a:solidFill>
                <a:effectLst/>
              </a:rPr>
              <a:t>Et hazırlığı: </a:t>
            </a:r>
            <a:r>
              <a:rPr lang="tr-TR" sz="3600" dirty="0" smtClean="0">
                <a:effectLst/>
              </a:rPr>
              <a:t>Parçalama, kemikleri çıkarma cinslerine göre ayırma, </a:t>
            </a:r>
            <a:r>
              <a:rPr lang="tr-TR" sz="3600" dirty="0" err="1" smtClean="0">
                <a:effectLst/>
              </a:rPr>
              <a:t>porsiyonlama</a:t>
            </a:r>
            <a:r>
              <a:rPr lang="tr-TR" sz="3600" dirty="0" smtClean="0">
                <a:effectLst/>
              </a:rPr>
              <a:t>, vb</a:t>
            </a:r>
          </a:p>
          <a:p>
            <a:pPr algn="just">
              <a:defRPr/>
            </a:pPr>
            <a:r>
              <a:rPr lang="tr-TR" sz="3600" dirty="0" smtClean="0">
                <a:solidFill>
                  <a:srgbClr val="FFFF00"/>
                </a:solidFill>
                <a:effectLst/>
              </a:rPr>
              <a:t>Kümes hayvanlarını hazırlama: </a:t>
            </a:r>
            <a:r>
              <a:rPr lang="tr-TR" sz="3600" dirty="0" smtClean="0">
                <a:effectLst/>
              </a:rPr>
              <a:t>Temizleme parçalama, </a:t>
            </a:r>
            <a:r>
              <a:rPr lang="tr-TR" sz="3600" dirty="0" err="1" smtClean="0">
                <a:effectLst/>
              </a:rPr>
              <a:t>porsiyonlama</a:t>
            </a:r>
            <a:endParaRPr lang="tr-TR" sz="3600" dirty="0" smtClean="0">
              <a:effectLst/>
            </a:endParaRPr>
          </a:p>
          <a:p>
            <a:pPr algn="just">
              <a:defRPr/>
            </a:pPr>
            <a:r>
              <a:rPr lang="tr-TR" sz="3600" dirty="0" smtClean="0">
                <a:effectLst/>
              </a:rPr>
              <a:t>Servis zamanı, ızgaracıya ve sıcak kısımlara et dağıtma</a:t>
            </a:r>
          </a:p>
          <a:p>
            <a:pPr marL="0" indent="0" algn="just">
              <a:buNone/>
              <a:defRPr/>
            </a:pPr>
            <a:endParaRPr lang="tr-TR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FF00"/>
                </a:solidFill>
              </a:rPr>
              <a:t>Donanım </a:t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tr-TR" sz="3600" dirty="0" smtClean="0">
                <a:effectLst/>
              </a:rPr>
              <a:t>Soğuk oda veya ünite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Et kütüğü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Çalışma tezgahı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Et kıyma makinesi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Motorlu et-kemik testeresi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Soğuk-sıcak su düzeni bulunan evyeli tezgah</a:t>
            </a:r>
          </a:p>
          <a:p>
            <a:pPr algn="just">
              <a:defRPr/>
            </a:pPr>
            <a:endParaRPr lang="tr-TR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accent2"/>
                </a:solidFill>
              </a:rPr>
              <a:t>KASAPHANE</a:t>
            </a:r>
            <a:endParaRPr lang="tr-TR" dirty="0">
              <a:solidFill>
                <a:schemeClr val="accent2"/>
              </a:solidFill>
            </a:endParaRPr>
          </a:p>
        </p:txBody>
      </p:sp>
      <p:pic>
        <p:nvPicPr>
          <p:cNvPr id="6" name="5 İçerik Yer Tutucusu" descr="SAM_15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00200"/>
            <a:ext cx="8182421" cy="47577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Etler soğuk dolaplarda bekletilmektedir.</a:t>
            </a:r>
            <a:endParaRPr lang="tr-TR" sz="2400" dirty="0"/>
          </a:p>
        </p:txBody>
      </p:sp>
      <p:pic>
        <p:nvPicPr>
          <p:cNvPr id="4" name="3 İçerik Yer Tutucusu" descr="SAM_144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7858180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i="1" dirty="0" smtClean="0">
                <a:solidFill>
                  <a:srgbClr val="FFFF00"/>
                </a:solidFill>
              </a:rPr>
              <a:t/>
            </a:r>
            <a:br>
              <a:rPr lang="tr-TR" i="1" dirty="0" smtClean="0">
                <a:solidFill>
                  <a:srgbClr val="FFFF00"/>
                </a:solidFill>
              </a:rPr>
            </a:br>
            <a:r>
              <a:rPr lang="tr-TR" i="1" dirty="0" smtClean="0">
                <a:solidFill>
                  <a:srgbClr val="FFFF00"/>
                </a:solidFill>
              </a:rPr>
              <a:t>SEBZE HAZIRLIK YERİ</a:t>
            </a: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tr-TR" sz="3600" dirty="0" smtClean="0">
                <a:effectLst/>
              </a:rPr>
              <a:t>Burası sebzelere ait bir kısımdır. onların temizlikleri de bu kısımda yapılır.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3600" b="1" dirty="0" smtClean="0">
                <a:solidFill>
                  <a:srgbClr val="FFFF00"/>
                </a:solidFill>
                <a:effectLst/>
              </a:rPr>
              <a:t>Sorumlu: </a:t>
            </a:r>
            <a:r>
              <a:rPr lang="tr-TR" sz="3600" dirty="0" smtClean="0">
                <a:effectLst/>
              </a:rPr>
              <a:t>Sebzeci. </a:t>
            </a:r>
            <a:r>
              <a:rPr lang="fr-FR" sz="3600" dirty="0" smtClean="0">
                <a:effectLst/>
              </a:rPr>
              <a:t>Légumier </a:t>
            </a:r>
            <a:r>
              <a:rPr lang="tr-TR" sz="3600" dirty="0" smtClean="0">
                <a:effectLst/>
              </a:rPr>
              <a:t>(</a:t>
            </a:r>
            <a:r>
              <a:rPr lang="tr-TR" sz="3600" dirty="0" err="1" smtClean="0">
                <a:effectLst/>
              </a:rPr>
              <a:t>Legümiye</a:t>
            </a:r>
            <a:r>
              <a:rPr lang="tr-TR" sz="3600" dirty="0" smtClean="0">
                <a:effectLst/>
              </a:rPr>
              <a:t>). </a:t>
            </a:r>
          </a:p>
          <a:p>
            <a:pPr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sz="3600" dirty="0" smtClean="0">
                <a:effectLst/>
              </a:rPr>
              <a:t>   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Yapılan İşler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761037"/>
          </a:xfrm>
        </p:spPr>
        <p:txBody>
          <a:bodyPr/>
          <a:lstStyle/>
          <a:p>
            <a:pPr algn="just">
              <a:lnSpc>
                <a:spcPct val="150000"/>
              </a:lnSpc>
              <a:defRPr/>
            </a:pPr>
            <a:r>
              <a:rPr lang="tr-TR" sz="3400" dirty="0" smtClean="0">
                <a:effectLst/>
              </a:rPr>
              <a:t>Soğan, patates burada soyulup temizlenir.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3400" dirty="0" smtClean="0">
                <a:effectLst/>
              </a:rPr>
              <a:t>Diğer bütün sebzeler burada ayıklanır, yıkanır, temizlenir ve doğranır.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3400" dirty="0" smtClean="0">
                <a:effectLst/>
              </a:rPr>
              <a:t>Salata malzemeleri temizlenir, yıkanır ve süzülür.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sz="3400" dirty="0" smtClean="0">
                <a:effectLst/>
              </a:rPr>
              <a:t>Meyve ve sebzeler sebze yerinde temizlendikten sonra ancak diğer kısımlara götürülmelidir.</a:t>
            </a:r>
          </a:p>
          <a:p>
            <a:pPr algn="just">
              <a:lnSpc>
                <a:spcPct val="150000"/>
              </a:lnSpc>
              <a:defRPr/>
            </a:pPr>
            <a:endParaRPr lang="tr-TR" sz="3400" dirty="0">
              <a:effectLst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Donanım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688013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>
                <a:effectLst/>
              </a:rPr>
              <a:t>Yalnız soğuk su akan iki evyeli tezgah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Çalışma tezgahı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Patates soyma makinesi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Sebze doğrama makinesi (isteğe bağlı)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Sebze meyve için soğuk oda (+6 ile +8°C arası ısıda)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Patates ve soğan için iki ayrı muhafaza sandığı</a:t>
            </a:r>
          </a:p>
          <a:p>
            <a:pPr algn="just">
              <a:defRPr/>
            </a:pPr>
            <a:r>
              <a:rPr lang="tr-TR" sz="3600" dirty="0" smtClean="0">
                <a:effectLst/>
              </a:rPr>
              <a:t>Yeterli derecede raflar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>
              <a:defRPr/>
            </a:pPr>
            <a:r>
              <a:rPr lang="tr-TR" i="1" dirty="0" smtClean="0">
                <a:solidFill>
                  <a:srgbClr val="FFFF00"/>
                </a:solidFill>
              </a:rPr>
              <a:t/>
            </a:r>
            <a:br>
              <a:rPr lang="tr-TR" i="1" dirty="0" smtClean="0">
                <a:solidFill>
                  <a:srgbClr val="FFFF00"/>
                </a:solidFill>
              </a:rPr>
            </a:br>
            <a:r>
              <a:rPr lang="tr-TR" i="1" dirty="0" smtClean="0">
                <a:solidFill>
                  <a:srgbClr val="FFFF00"/>
                </a:solidFill>
              </a:rPr>
              <a:t>PASTANE</a:t>
            </a: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472112"/>
          </a:xfrm>
        </p:spPr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tr-TR" sz="3400" dirty="0" smtClean="0"/>
              <a:t>Pastane mutfağın önemini tamamlayan çok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400" dirty="0" smtClean="0"/>
              <a:t>önemli bir kısımdır. Zengin bir tatlı pastalar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400" dirty="0" smtClean="0"/>
              <a:t>sunulur.</a:t>
            </a:r>
          </a:p>
          <a:p>
            <a:pPr algn="just">
              <a:defRPr/>
            </a:pPr>
            <a:r>
              <a:rPr lang="tr-TR" sz="3400" dirty="0" smtClean="0"/>
              <a:t>Büyük otellerde, pastane birkaç kısımdan oluşur: Genel çalışma kısmı ve dondurma-çikolata kısmı.</a:t>
            </a:r>
          </a:p>
          <a:p>
            <a:pPr algn="just">
              <a:defRPr/>
            </a:pPr>
            <a:r>
              <a:rPr lang="tr-TR" sz="3400" dirty="0" smtClean="0"/>
              <a:t>Pastanede ısı + 18 ile +20°C arası olmalıdır.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400" b="1" dirty="0" smtClean="0">
                <a:solidFill>
                  <a:srgbClr val="FFFF00"/>
                </a:solidFill>
              </a:rPr>
              <a:t>Sorumlu</a:t>
            </a:r>
            <a:r>
              <a:rPr lang="tr-TR" sz="3400" dirty="0" smtClean="0">
                <a:solidFill>
                  <a:srgbClr val="FFFF00"/>
                </a:solidFill>
              </a:rPr>
              <a:t>:</a:t>
            </a:r>
            <a:r>
              <a:rPr lang="tr-TR" sz="3400" dirty="0" smtClean="0"/>
              <a:t>  Şef pastacı-</a:t>
            </a:r>
            <a:r>
              <a:rPr lang="tr-TR" sz="3400" dirty="0" err="1" smtClean="0"/>
              <a:t>Chef</a:t>
            </a:r>
            <a:r>
              <a:rPr lang="tr-TR" sz="3400" dirty="0" smtClean="0"/>
              <a:t> </a:t>
            </a:r>
            <a:r>
              <a:rPr lang="fr-FR" sz="3400" dirty="0" smtClean="0"/>
              <a:t>pâtissier </a:t>
            </a:r>
            <a:r>
              <a:rPr lang="tr-TR" sz="3400" dirty="0" smtClean="0"/>
              <a:t>  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400" dirty="0" smtClean="0"/>
              <a:t>                  (Şef </a:t>
            </a:r>
            <a:r>
              <a:rPr lang="tr-TR" sz="3400" dirty="0" err="1" smtClean="0"/>
              <a:t>patisiye</a:t>
            </a:r>
            <a:r>
              <a:rPr lang="tr-TR" sz="3400" dirty="0" smtClean="0"/>
              <a:t>).</a:t>
            </a:r>
          </a:p>
          <a:p>
            <a:pPr algn="just">
              <a:defRPr/>
            </a:pPr>
            <a:endParaRPr lang="tr-TR" sz="3400" dirty="0" smtClean="0"/>
          </a:p>
          <a:p>
            <a:pPr algn="just"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r>
              <a:rPr lang="tr-TR" dirty="0" smtClean="0">
                <a:solidFill>
                  <a:srgbClr val="FFFF00"/>
                </a:solidFill>
              </a:rPr>
              <a:t>Yapılan işler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/>
              <a:t>Pastalar, kekler, pudingler.vb</a:t>
            </a:r>
          </a:p>
          <a:p>
            <a:pPr algn="just">
              <a:defRPr/>
            </a:pPr>
            <a:r>
              <a:rPr lang="tr-TR" sz="3600" dirty="0" smtClean="0"/>
              <a:t>Tatlı ve pasta sosları (</a:t>
            </a:r>
            <a:r>
              <a:rPr lang="tr-TR" sz="3600" dirty="0" err="1" smtClean="0"/>
              <a:t>supangle</a:t>
            </a:r>
            <a:r>
              <a:rPr lang="tr-TR" sz="3600" dirty="0" smtClean="0"/>
              <a:t>, meyve sosları, vb)</a:t>
            </a:r>
          </a:p>
          <a:p>
            <a:pPr algn="just">
              <a:defRPr/>
            </a:pPr>
            <a:r>
              <a:rPr lang="tr-TR" sz="3600" dirty="0" smtClean="0"/>
              <a:t>Tatlı ve tuzlu hamurlar (turta, milföy, poğaça, çörek,vb)</a:t>
            </a:r>
          </a:p>
          <a:p>
            <a:pPr algn="just">
              <a:defRPr/>
            </a:pPr>
            <a:r>
              <a:rPr lang="tr-TR" sz="3600" dirty="0" smtClean="0"/>
              <a:t>Çikolata, şekerleme ve dondurma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/>
              <a:t>Türk tatlıları (baklava, tulumba, revani, muhallebi vb)</a:t>
            </a:r>
          </a:p>
          <a:p>
            <a:pPr algn="just">
              <a:defRPr/>
            </a:pPr>
            <a:r>
              <a:rPr lang="tr-TR" sz="3600" dirty="0" smtClean="0"/>
              <a:t>Tatlı ve tuzlu bisküviler, kurabiyeler </a:t>
            </a:r>
          </a:p>
          <a:p>
            <a:pPr algn="just">
              <a:defRPr/>
            </a:pPr>
            <a:r>
              <a:rPr lang="tr-TR" sz="3600" dirty="0" smtClean="0"/>
              <a:t>Banketlere ve açık büfelere dekorlu tatlı ve pastalar</a:t>
            </a:r>
          </a:p>
          <a:p>
            <a:pPr algn="just">
              <a:defRPr/>
            </a:pPr>
            <a:r>
              <a:rPr lang="tr-TR" sz="3600" dirty="0" smtClean="0"/>
              <a:t>Sabah kahvaltıları için, </a:t>
            </a:r>
            <a:r>
              <a:rPr lang="tr-TR" sz="3600" dirty="0" err="1" smtClean="0"/>
              <a:t>kruvasan</a:t>
            </a:r>
            <a:r>
              <a:rPr lang="tr-TR" sz="3600" dirty="0" smtClean="0"/>
              <a:t>, poğaça, simit vb. yapılır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Yapılan işler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/>
              <a:t>Her türlü sıcak soslar, soslu ve sulu yemekler</a:t>
            </a:r>
          </a:p>
          <a:p>
            <a:pPr algn="just">
              <a:defRPr/>
            </a:pPr>
            <a:r>
              <a:rPr lang="tr-TR" sz="3600" dirty="0" smtClean="0"/>
              <a:t>Çeşitli garnitürler, çorbalar, makarnalar, pilavlar, vb</a:t>
            </a:r>
          </a:p>
          <a:p>
            <a:pPr algn="just">
              <a:defRPr/>
            </a:pPr>
            <a:r>
              <a:rPr lang="tr-TR" sz="3600" dirty="0" smtClean="0"/>
              <a:t>Balık yemekleri</a:t>
            </a:r>
          </a:p>
          <a:p>
            <a:pPr algn="just">
              <a:defRPr/>
            </a:pPr>
            <a:r>
              <a:rPr lang="tr-TR" sz="3600" dirty="0" smtClean="0"/>
              <a:t>Kebaplar ve ızgaralar</a:t>
            </a:r>
          </a:p>
          <a:p>
            <a:pPr algn="just">
              <a:defRPr/>
            </a:pPr>
            <a:r>
              <a:rPr lang="tr-TR" sz="3600" dirty="0" smtClean="0"/>
              <a:t>Haşlama, kızartma ve diğer hazırlama ve pişirme işleri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FF00"/>
                </a:solidFill>
              </a:rPr>
              <a:t>Donanım</a:t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/>
              <a:t>Fırınlar</a:t>
            </a:r>
          </a:p>
          <a:p>
            <a:pPr algn="just">
              <a:defRPr/>
            </a:pPr>
            <a:r>
              <a:rPr lang="tr-TR" sz="3600" dirty="0" smtClean="0"/>
              <a:t>Ocak (bazı maddeleri pişirmede kullanılan küçük ocak)</a:t>
            </a:r>
          </a:p>
          <a:p>
            <a:pPr algn="just">
              <a:defRPr/>
            </a:pPr>
            <a:r>
              <a:rPr lang="tr-TR" sz="3600" dirty="0" smtClean="0"/>
              <a:t>Mikser ve blender</a:t>
            </a:r>
          </a:p>
          <a:p>
            <a:pPr algn="just">
              <a:defRPr/>
            </a:pPr>
            <a:r>
              <a:rPr lang="tr-TR" sz="3600" dirty="0" smtClean="0"/>
              <a:t>Hamur yoğurma makinesi</a:t>
            </a:r>
          </a:p>
          <a:p>
            <a:pPr algn="just">
              <a:defRPr/>
            </a:pPr>
            <a:r>
              <a:rPr lang="tr-TR" sz="3600" dirty="0" smtClean="0"/>
              <a:t>Hamur açıcı makine</a:t>
            </a:r>
          </a:p>
          <a:p>
            <a:pPr algn="just">
              <a:defRPr/>
            </a:pPr>
            <a:r>
              <a:rPr lang="tr-TR" sz="3600" dirty="0" smtClean="0"/>
              <a:t>Krem </a:t>
            </a:r>
            <a:r>
              <a:rPr lang="tr-TR" sz="3600" dirty="0" err="1" smtClean="0"/>
              <a:t>şanti</a:t>
            </a:r>
            <a:r>
              <a:rPr lang="tr-TR" sz="3600" dirty="0" smtClean="0"/>
              <a:t> makinesi</a:t>
            </a:r>
          </a:p>
          <a:p>
            <a:pPr algn="just">
              <a:defRPr/>
            </a:pPr>
            <a:r>
              <a:rPr lang="tr-TR" sz="3600" dirty="0" smtClean="0"/>
              <a:t>Dondurma makinesi</a:t>
            </a:r>
          </a:p>
          <a:p>
            <a:pPr algn="just">
              <a:buFont typeface="Wingdings" pitchFamily="2" charset="2"/>
              <a:buNone/>
              <a:defRPr/>
            </a:pPr>
            <a:endParaRPr lang="tr-TR" dirty="0" smtClean="0"/>
          </a:p>
          <a:p>
            <a:pPr algn="just"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/>
              <a:t>Pastörizasyon makinesi (İhtiyaca göre)</a:t>
            </a:r>
          </a:p>
          <a:p>
            <a:pPr algn="just">
              <a:defRPr/>
            </a:pPr>
            <a:r>
              <a:rPr lang="tr-TR" sz="3600" dirty="0" smtClean="0"/>
              <a:t>Terazi</a:t>
            </a:r>
          </a:p>
          <a:p>
            <a:pPr algn="just">
              <a:defRPr/>
            </a:pPr>
            <a:r>
              <a:rPr lang="tr-TR" sz="3600" dirty="0" smtClean="0"/>
              <a:t>Çalışma tezgahları (en azından bir tanesinin üzeri mermerli olmalıdır)</a:t>
            </a:r>
          </a:p>
          <a:p>
            <a:pPr>
              <a:defRPr/>
            </a:pPr>
            <a:r>
              <a:rPr lang="tr-TR" sz="3600" dirty="0" smtClean="0"/>
              <a:t>Sıcak-soğuk su bulunan evyeli tezgah</a:t>
            </a:r>
          </a:p>
          <a:p>
            <a:pPr>
              <a:defRPr/>
            </a:pPr>
            <a:r>
              <a:rPr lang="tr-TR" sz="3600" dirty="0" smtClean="0"/>
              <a:t>Izgara raflı etajerler</a:t>
            </a:r>
          </a:p>
          <a:p>
            <a:pPr>
              <a:defRPr/>
            </a:pPr>
            <a:r>
              <a:rPr lang="tr-TR" sz="3600" dirty="0" smtClean="0"/>
              <a:t>Çeşitli takım dolapları</a:t>
            </a:r>
          </a:p>
          <a:p>
            <a:pPr>
              <a:defRPr/>
            </a:pPr>
            <a:r>
              <a:rPr lang="tr-TR" sz="3600" dirty="0" smtClean="0"/>
              <a:t>Fırın tepsi arabaları</a:t>
            </a:r>
          </a:p>
          <a:p>
            <a:pPr>
              <a:defRPr/>
            </a:pPr>
            <a:endParaRPr lang="tr-TR" sz="3600" dirty="0" smtClean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/>
              <a:t>Soğuk oda veya ünite</a:t>
            </a:r>
          </a:p>
          <a:p>
            <a:pPr algn="just">
              <a:defRPr/>
            </a:pPr>
            <a:r>
              <a:rPr lang="tr-TR" sz="3600" dirty="0" smtClean="0"/>
              <a:t>Soğutucu mermerli tezgah</a:t>
            </a:r>
          </a:p>
          <a:p>
            <a:pPr algn="just">
              <a:defRPr/>
            </a:pPr>
            <a:r>
              <a:rPr lang="tr-TR" sz="3600" dirty="0" smtClean="0"/>
              <a:t>Derin dondurucu (donmuş malzemeleri 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dirty="0" smtClean="0"/>
              <a:t>saklamak için -25°C soğutma özellikli olmalı)</a:t>
            </a:r>
          </a:p>
          <a:p>
            <a:pPr algn="just">
              <a:defRPr/>
            </a:pPr>
            <a:r>
              <a:rPr lang="tr-TR" sz="3600" dirty="0" smtClean="0"/>
              <a:t>Derin dondurucu (dondurma servisi için -10 ile -15°C arası)</a:t>
            </a:r>
          </a:p>
          <a:p>
            <a:pPr algn="just">
              <a:defRPr/>
            </a:pPr>
            <a:endParaRPr lang="tr-TR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G_0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6" name="5 Resim" descr="IMG_0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pPr>
              <a:defRPr/>
            </a:pPr>
            <a:r>
              <a:rPr lang="tr-TR" dirty="0" smtClean="0">
                <a:solidFill>
                  <a:srgbClr val="FFFF00"/>
                </a:solidFill>
              </a:rPr>
              <a:t>Donanım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algn="just">
              <a:defRPr/>
            </a:pPr>
            <a:r>
              <a:rPr lang="tr-TR" sz="2800" dirty="0" smtClean="0"/>
              <a:t>Kuzine (kapalı, plaka-döküm ve açık ateş ocaklı)</a:t>
            </a:r>
          </a:p>
          <a:p>
            <a:pPr algn="just">
              <a:defRPr/>
            </a:pPr>
            <a:r>
              <a:rPr lang="tr-TR" sz="2800" dirty="0" smtClean="0"/>
              <a:t>Izgara, </a:t>
            </a:r>
            <a:r>
              <a:rPr lang="tr-TR" sz="2800" dirty="0" err="1" smtClean="0"/>
              <a:t>salamander</a:t>
            </a:r>
            <a:r>
              <a:rPr lang="tr-TR" sz="2800" dirty="0" smtClean="0"/>
              <a:t>, benmari</a:t>
            </a:r>
          </a:p>
          <a:p>
            <a:pPr algn="just">
              <a:defRPr/>
            </a:pPr>
            <a:r>
              <a:rPr lang="tr-TR" sz="2800" dirty="0" smtClean="0"/>
              <a:t>Büyük devrilir tava</a:t>
            </a:r>
          </a:p>
          <a:p>
            <a:pPr algn="just">
              <a:defRPr/>
            </a:pPr>
            <a:r>
              <a:rPr lang="tr-TR" sz="2800" dirty="0" smtClean="0"/>
              <a:t>Silindirik veya dikdörtgen kaynatma tenceresi</a:t>
            </a:r>
          </a:p>
          <a:p>
            <a:pPr algn="just">
              <a:defRPr/>
            </a:pPr>
            <a:r>
              <a:rPr lang="tr-TR" sz="2800" dirty="0" smtClean="0"/>
              <a:t>Fırınlar (ihtiyaca göre birkaç tane)</a:t>
            </a:r>
          </a:p>
          <a:p>
            <a:pPr algn="just">
              <a:defRPr/>
            </a:pPr>
            <a:r>
              <a:rPr lang="tr-TR" sz="2800" dirty="0" smtClean="0"/>
              <a:t>Buharlı fırın, mikro-dalga fırın</a:t>
            </a:r>
          </a:p>
          <a:p>
            <a:pPr algn="just">
              <a:defRPr/>
            </a:pPr>
            <a:r>
              <a:rPr lang="tr-TR" sz="2800" dirty="0" smtClean="0"/>
              <a:t>Tabak ısıtıcısı</a:t>
            </a:r>
          </a:p>
          <a:p>
            <a:pPr algn="just">
              <a:defRPr/>
            </a:pPr>
            <a:r>
              <a:rPr lang="tr-TR" sz="2800" dirty="0" smtClean="0"/>
              <a:t>Soğuk-sıcak su tertibatlı evyeler</a:t>
            </a:r>
          </a:p>
          <a:p>
            <a:pPr algn="just">
              <a:defRPr/>
            </a:pPr>
            <a:r>
              <a:rPr lang="tr-TR" sz="2800" dirty="0" smtClean="0"/>
              <a:t>Çalışma tezgahları, raflar, dolaplar</a:t>
            </a:r>
          </a:p>
          <a:p>
            <a:pPr algn="just">
              <a:defRPr/>
            </a:pPr>
            <a:r>
              <a:rPr lang="tr-TR" sz="2800" dirty="0" smtClean="0"/>
              <a:t>Soğutucu tezgah ve dolaplar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DC102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764704"/>
            <a:ext cx="8064896" cy="583264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pc\Desktop\Images\Fotoğraf-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840760" cy="652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9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720725"/>
          </a:xfrm>
        </p:spPr>
        <p:txBody>
          <a:bodyPr/>
          <a:lstStyle/>
          <a:p>
            <a:pPr>
              <a:defRPr/>
            </a:pPr>
            <a:r>
              <a:rPr lang="tr-TR" i="1" dirty="0" smtClean="0">
                <a:solidFill>
                  <a:srgbClr val="FFFF00"/>
                </a:solidFill>
              </a:rPr>
              <a:t>ERZAK DEPOSU</a:t>
            </a:r>
            <a:r>
              <a:rPr lang="tr-TR" dirty="0" smtClean="0">
                <a:solidFill>
                  <a:srgbClr val="FFFF00"/>
                </a:solidFill>
              </a:rPr>
              <a:t/>
            </a:r>
            <a:br>
              <a:rPr lang="tr-TR" dirty="0" smtClean="0">
                <a:solidFill>
                  <a:srgbClr val="FFFF00"/>
                </a:solidFill>
              </a:rPr>
            </a:b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>
                <a:effectLst/>
              </a:rPr>
              <a:t>Malzemelerin saklandığı yer. Malzemelerin kolay teslim alınması için, depo girişinin dışa yakın olması veya dışa açılan bir kapısının bulunması gerekir. Malzeme talebi için, mutfakla bağlantısı kolay olmalıdır.</a:t>
            </a:r>
          </a:p>
          <a:p>
            <a:pPr algn="just">
              <a:defRPr/>
            </a:pPr>
            <a:endParaRPr lang="tr-TR" dirty="0" smtClean="0">
              <a:effectLst/>
            </a:endParaRPr>
          </a:p>
          <a:p>
            <a:pPr>
              <a:defRPr/>
            </a:pPr>
            <a:r>
              <a:rPr lang="tr-TR" sz="3600" b="1" dirty="0" smtClean="0">
                <a:solidFill>
                  <a:srgbClr val="FFFF00"/>
                </a:solidFill>
                <a:effectLst/>
              </a:rPr>
              <a:t>Sorumlu: </a:t>
            </a:r>
            <a:r>
              <a:rPr lang="tr-TR" sz="3600" dirty="0" smtClean="0">
                <a:effectLst/>
              </a:rPr>
              <a:t>Depo şefi.</a:t>
            </a:r>
          </a:p>
          <a:p>
            <a:pPr>
              <a:buFont typeface="Wingdings" pitchFamily="2" charset="2"/>
              <a:buNone/>
              <a:defRPr/>
            </a:pPr>
            <a:r>
              <a:rPr lang="tr-TR" dirty="0" smtClean="0">
                <a:effectLst/>
              </a:rPr>
              <a:t/>
            </a:r>
            <a:br>
              <a:rPr lang="tr-TR" dirty="0" smtClean="0">
                <a:effectLst/>
              </a:rPr>
            </a:br>
            <a:endParaRPr lang="tr-TR" dirty="0"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b="1" dirty="0" smtClean="0">
                <a:solidFill>
                  <a:srgbClr val="FFFF00"/>
                </a:solidFill>
                <a:effectLst/>
              </a:rPr>
              <a:t>Yapılan işler</a:t>
            </a:r>
            <a:endParaRPr lang="tr-TR" dirty="0" smtClean="0">
              <a:solidFill>
                <a:srgbClr val="FFFF00"/>
              </a:solidFill>
              <a:effectLst/>
            </a:endParaRPr>
          </a:p>
          <a:p>
            <a:pPr algn="just">
              <a:lnSpc>
                <a:spcPct val="150000"/>
              </a:lnSpc>
              <a:defRPr/>
            </a:pPr>
            <a:r>
              <a:rPr lang="tr-TR" dirty="0">
                <a:effectLst/>
              </a:rPr>
              <a:t>M</a:t>
            </a:r>
            <a:r>
              <a:rPr lang="tr-TR" dirty="0" smtClean="0">
                <a:effectLst/>
              </a:rPr>
              <a:t>alzemeler kontrol edildikten sonra teslim alınır. Hijyen kurallarına uygun olarak düzenli şekilde uygun depolarda kuralına uygun depolanır. </a:t>
            </a:r>
          </a:p>
          <a:p>
            <a:pPr algn="just">
              <a:lnSpc>
                <a:spcPct val="150000"/>
              </a:lnSpc>
              <a:defRPr/>
            </a:pPr>
            <a:r>
              <a:rPr lang="tr-TR" dirty="0" smtClean="0">
                <a:effectLst/>
              </a:rPr>
              <a:t>Depo sorumlusu teslim alınan malzemeleri kaydeder.</a:t>
            </a:r>
          </a:p>
          <a:p>
            <a:pPr>
              <a:lnSpc>
                <a:spcPct val="150000"/>
              </a:lnSpc>
              <a:defRPr/>
            </a:pPr>
            <a:endParaRPr lang="tr-TR" sz="2400" dirty="0"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algn="just">
              <a:defRPr/>
            </a:pPr>
            <a:r>
              <a:rPr lang="tr-TR" sz="3600" dirty="0" smtClean="0"/>
              <a:t>Stok fişlerini doldurur.</a:t>
            </a:r>
          </a:p>
          <a:p>
            <a:pPr algn="just">
              <a:defRPr/>
            </a:pPr>
            <a:r>
              <a:rPr lang="tr-TR" sz="3600" dirty="0" smtClean="0"/>
              <a:t>Depo da bulunan malların devamlı envanterini çıkartır.</a:t>
            </a:r>
          </a:p>
          <a:p>
            <a:pPr algn="just">
              <a:defRPr/>
            </a:pPr>
            <a:r>
              <a:rPr lang="tr-TR" sz="3600" dirty="0" smtClean="0"/>
              <a:t>Malzeme talep formu karşılığı erzak verir.</a:t>
            </a:r>
          </a:p>
          <a:p>
            <a:pPr algn="just">
              <a:defRPr/>
            </a:pPr>
            <a:r>
              <a:rPr lang="tr-TR" sz="3600" dirty="0" smtClean="0"/>
              <a:t>Deponun bakımını/ temizliğini yapar.</a:t>
            </a:r>
            <a:endParaRPr lang="tr-TR" sz="3600" b="1" dirty="0" smtClean="0">
              <a:solidFill>
                <a:srgbClr val="FFFF00"/>
              </a:solidFill>
            </a:endParaRPr>
          </a:p>
          <a:p>
            <a:pPr algn="just">
              <a:buFont typeface="Wingdings" pitchFamily="2" charset="2"/>
              <a:buNone/>
              <a:defRPr/>
            </a:pPr>
            <a:r>
              <a:rPr lang="tr-TR" sz="3600" b="1" dirty="0" smtClean="0">
                <a:solidFill>
                  <a:srgbClr val="FFFF00"/>
                </a:solidFill>
              </a:rPr>
              <a:t>Donanım</a:t>
            </a:r>
            <a:endParaRPr lang="tr-TR" sz="3600" dirty="0" smtClean="0">
              <a:solidFill>
                <a:srgbClr val="FFFF00"/>
              </a:solidFill>
            </a:endParaRPr>
          </a:p>
          <a:p>
            <a:pPr algn="just">
              <a:defRPr/>
            </a:pPr>
            <a:r>
              <a:rPr lang="tr-TR" sz="3600" dirty="0" smtClean="0"/>
              <a:t>Bir erzak deposunun donanımı, kuruluşun önemine ve saklanacak malzemelere göre yapılır.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3600" dirty="0" smtClean="0"/>
              <a:t> </a:t>
            </a:r>
          </a:p>
          <a:p>
            <a:pPr algn="just">
              <a:defRPr/>
            </a:pP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CC66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CC66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5148</TotalTime>
  <Words>952</Words>
  <Application>Microsoft Office PowerPoint</Application>
  <PresentationFormat>Ekran Gösterisi (4:3)</PresentationFormat>
  <Paragraphs>158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8" baseType="lpstr">
      <vt:lpstr>Arial</vt:lpstr>
      <vt:lpstr>Garamond</vt:lpstr>
      <vt:lpstr>Times New Roman</vt:lpstr>
      <vt:lpstr>Wingdings</vt:lpstr>
      <vt:lpstr>Dere</vt:lpstr>
      <vt:lpstr>SICAK MUTFAK</vt:lpstr>
      <vt:lpstr>PowerPoint Sunusu</vt:lpstr>
      <vt:lpstr>Yapılan işler </vt:lpstr>
      <vt:lpstr>Donanım</vt:lpstr>
      <vt:lpstr>PowerPoint Sunusu</vt:lpstr>
      <vt:lpstr>PowerPoint Sunusu</vt:lpstr>
      <vt:lpstr>ERZAK DEPOSU </vt:lpstr>
      <vt:lpstr>PowerPoint Sunusu</vt:lpstr>
      <vt:lpstr>PowerPoint Sunusu</vt:lpstr>
      <vt:lpstr>Yalnız kuru maddeler saklanacaksa</vt:lpstr>
      <vt:lpstr>Dayanıksız yiyecek maddeleri de saklanacaksa </vt:lpstr>
      <vt:lpstr>PowerPoint Sunusu</vt:lpstr>
      <vt:lpstr>PowerPoint Sunusu</vt:lpstr>
      <vt:lpstr>SOĞUK MUTFAK </vt:lpstr>
      <vt:lpstr>Yapılan işler </vt:lpstr>
      <vt:lpstr>PowerPoint Sunusu</vt:lpstr>
      <vt:lpstr>Donanım, araç-gereç </vt:lpstr>
      <vt:lpstr>PowerPoint Sunusu</vt:lpstr>
      <vt:lpstr> KASAPHANE </vt:lpstr>
      <vt:lpstr> Yapılan işler </vt:lpstr>
      <vt:lpstr>  Donanım   </vt:lpstr>
      <vt:lpstr>KASAPHANE</vt:lpstr>
      <vt:lpstr>Etler soğuk dolaplarda bekletilmektedir.</vt:lpstr>
      <vt:lpstr> SEBZE HAZIRLIK YERİ </vt:lpstr>
      <vt:lpstr> Yapılan İşler </vt:lpstr>
      <vt:lpstr> Donanım </vt:lpstr>
      <vt:lpstr> PASTANE </vt:lpstr>
      <vt:lpstr> Yapılan işler </vt:lpstr>
      <vt:lpstr>PowerPoint Sunusu</vt:lpstr>
      <vt:lpstr> Donanım 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Başlığı Yok</dc:title>
  <dc:creator>aa</dc:creator>
  <cp:lastModifiedBy>exper</cp:lastModifiedBy>
  <cp:revision>1010</cp:revision>
  <dcterms:created xsi:type="dcterms:W3CDTF">2005-01-08T15:21:40Z</dcterms:created>
  <dcterms:modified xsi:type="dcterms:W3CDTF">2017-04-26T09:26:53Z</dcterms:modified>
</cp:coreProperties>
</file>