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69" r:id="rId2"/>
    <p:sldId id="297" r:id="rId3"/>
    <p:sldId id="268" r:id="rId4"/>
    <p:sldId id="298" r:id="rId5"/>
    <p:sldId id="296" r:id="rId6"/>
    <p:sldId id="300" r:id="rId7"/>
    <p:sldId id="299" r:id="rId8"/>
    <p:sldId id="263" r:id="rId9"/>
    <p:sldId id="267" r:id="rId10"/>
    <p:sldId id="301" r:id="rId11"/>
    <p:sldId id="30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engiz" initials="C" lastIdx="0" clrIdx="0">
    <p:extLst>
      <p:ext uri="{19B8F6BF-5375-455C-9EA6-DF929625EA0E}">
        <p15:presenceInfo xmlns="" xmlns:p15="http://schemas.microsoft.com/office/powerpoint/2012/main" userId="e9cf54fa7e9b5b5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291" autoAdjust="0"/>
  </p:normalViewPr>
  <p:slideViewPr>
    <p:cSldViewPr snapToGrid="0">
      <p:cViewPr varScale="1">
        <p:scale>
          <a:sx n="91" d="100"/>
          <a:sy n="91" d="100"/>
        </p:scale>
        <p:origin x="-50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0229C4-BF0F-4253-B0B1-E9D22E930B55}" type="datetimeFigureOut">
              <a:rPr lang="tr-TR" smtClean="0"/>
              <a:pPr/>
              <a:t>02.11.2018</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574E06-8822-4701-805B-8C30F9C2788A}" type="slidenum">
              <a:rPr lang="tr-TR" smtClean="0"/>
              <a:pPr/>
              <a:t>‹#›</a:t>
            </a:fld>
            <a:endParaRPr lang="tr-TR"/>
          </a:p>
        </p:txBody>
      </p:sp>
    </p:spTree>
    <p:extLst>
      <p:ext uri="{BB962C8B-B14F-4D97-AF65-F5344CB8AC3E}">
        <p14:creationId xmlns="" xmlns:p14="http://schemas.microsoft.com/office/powerpoint/2010/main" val="3193799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DA480A42-1B47-4A74-9A1D-F67E9D003F15}" type="datetimeFigureOut">
              <a:rPr lang="en-US" smtClean="0"/>
              <a:pPr/>
              <a:t>11/2/2018</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4024F9E6-8BD1-4849-86DE-3CD23B63DC4B}" type="slidenum">
              <a:rPr lang="en-US" smtClean="0"/>
              <a:pP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609600" y="2052960"/>
            <a:ext cx="8432800" cy="1828800"/>
          </a:xfrm>
        </p:spPr>
        <p:txBody>
          <a:bodyPr/>
          <a:lstStyle>
            <a:lvl1pPr algn="r">
              <a:defRPr sz="4200" spc="150" baseline="0"/>
            </a:lvl1pPr>
          </a:lstStyle>
          <a:p>
            <a:r>
              <a:rPr lang="tr-TR"/>
              <a:t>Asıl başlık stili için tıklatın</a:t>
            </a:r>
            <a:endParaRPr lang="en-US" dirty="0"/>
          </a:p>
        </p:txBody>
      </p:sp>
    </p:spTree>
    <p:extLst>
      <p:ext uri="{BB962C8B-B14F-4D97-AF65-F5344CB8AC3E}">
        <p14:creationId xmlns="" xmlns:p14="http://schemas.microsoft.com/office/powerpoint/2010/main" val="656716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2932084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03200" y="147319"/>
            <a:ext cx="89408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9347200" y="147319"/>
            <a:ext cx="2608061"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Vertical Title 1"/>
          <p:cNvSpPr>
            <a:spLocks noGrp="1"/>
          </p:cNvSpPr>
          <p:nvPr>
            <p:ph type="title" orient="vert"/>
          </p:nvPr>
        </p:nvSpPr>
        <p:spPr>
          <a:xfrm>
            <a:off x="9550400" y="274639"/>
            <a:ext cx="2235200" cy="585152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3241445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
        <p:nvSpPr>
          <p:cNvPr id="7" name="Title 6"/>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1040067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200" y="153923"/>
            <a:ext cx="89408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9" name="Date Placeholder 8"/>
          <p:cNvSpPr>
            <a:spLocks noGrp="1"/>
          </p:cNvSpPr>
          <p:nvPr>
            <p:ph type="dt" sz="half" idx="10"/>
          </p:nvPr>
        </p:nvSpPr>
        <p:spPr/>
        <p:txBody>
          <a:bodyPr/>
          <a:lstStyle>
            <a:lvl1pPr>
              <a:defRPr>
                <a:solidFill>
                  <a:srgbClr val="FFFFFF"/>
                </a:solidFill>
              </a:defRPr>
            </a:lvl1pPr>
          </a:lstStyle>
          <a:p>
            <a:fld id="{DA480A42-1B47-4A74-9A1D-F67E9D003F15}" type="datetimeFigureOut">
              <a:rPr lang="en-US" smtClean="0"/>
              <a:pPr/>
              <a:t>11/2/2018</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4024F9E6-8BD1-4849-86DE-3CD23B63DC4B}"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508000" y="2892277"/>
            <a:ext cx="8432800" cy="1645920"/>
          </a:xfrm>
        </p:spPr>
        <p:txBody>
          <a:bodyPr/>
          <a:lstStyle>
            <a:lvl1pPr algn="r">
              <a:defRPr sz="4200" spc="150" baseline="0"/>
            </a:lvl1pPr>
          </a:lstStyle>
          <a:p>
            <a:r>
              <a:rPr lang="tr-TR"/>
              <a:t>Asıl başlık stili için tıklatın</a:t>
            </a:r>
            <a:endParaRPr lang="en-US" dirty="0"/>
          </a:p>
        </p:txBody>
      </p:sp>
    </p:spTree>
    <p:extLst>
      <p:ext uri="{BB962C8B-B14F-4D97-AF65-F5344CB8AC3E}">
        <p14:creationId xmlns="" xmlns:p14="http://schemas.microsoft.com/office/powerpoint/2010/main" val="3002052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97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8" name="Title 7"/>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827542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09600" y="2438400"/>
            <a:ext cx="5386917"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193368" y="2438400"/>
            <a:ext cx="5389033"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A480A42-1B47-4A74-9A1D-F67E9D003F15}" type="datetimeFigureOut">
              <a:rPr lang="en-US" smtClean="0"/>
              <a:pPr/>
              <a:t>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3757072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A480A42-1B47-4A74-9A1D-F67E9D003F15}" type="datetimeFigureOut">
              <a:rPr lang="en-US" smtClean="0"/>
              <a:pPr/>
              <a:t>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24F9E6-8BD1-4849-86DE-3CD23B63DC4B}" type="slidenum">
              <a:rPr lang="en-US" smtClean="0"/>
              <a:pPr/>
              <a:t>‹#›</a:t>
            </a:fld>
            <a:endParaRPr lang="en-US"/>
          </a:p>
        </p:txBody>
      </p:sp>
      <p:sp>
        <p:nvSpPr>
          <p:cNvPr id="6" name="Title 5"/>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34689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Date Placeholder 1"/>
          <p:cNvSpPr>
            <a:spLocks noGrp="1"/>
          </p:cNvSpPr>
          <p:nvPr>
            <p:ph type="dt" sz="half" idx="10"/>
          </p:nvPr>
        </p:nvSpPr>
        <p:spPr/>
        <p:txBody>
          <a:bodyPr/>
          <a:lstStyle/>
          <a:p>
            <a:fld id="{DA480A42-1B47-4A74-9A1D-F67E9D003F15}" type="datetimeFigureOut">
              <a:rPr lang="en-US" smtClean="0"/>
              <a:pPr/>
              <a:t>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2411182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9347200" y="150876"/>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9" name="Rectangle 8"/>
          <p:cNvSpPr/>
          <p:nvPr/>
        </p:nvSpPr>
        <p:spPr>
          <a:xfrm>
            <a:off x="203200" y="152400"/>
            <a:ext cx="89408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Content Placeholder 2"/>
          <p:cNvSpPr>
            <a:spLocks noGrp="1"/>
          </p:cNvSpPr>
          <p:nvPr>
            <p:ph idx="1"/>
          </p:nvPr>
        </p:nvSpPr>
        <p:spPr>
          <a:xfrm>
            <a:off x="812800" y="304801"/>
            <a:ext cx="7823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9546336" y="2130552"/>
            <a:ext cx="2231136"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4024F9E6-8BD1-4849-86DE-3CD23B63DC4B}" type="slidenum">
              <a:rPr lang="en-US" smtClean="0"/>
              <a:pPr/>
              <a:t>‹#›</a:t>
            </a:fld>
            <a:endParaRPr lang="en-US"/>
          </a:p>
        </p:txBody>
      </p:sp>
      <p:sp>
        <p:nvSpPr>
          <p:cNvPr id="11" name="Title 10"/>
          <p:cNvSpPr>
            <a:spLocks noGrp="1"/>
          </p:cNvSpPr>
          <p:nvPr>
            <p:ph type="title"/>
          </p:nvPr>
        </p:nvSpPr>
        <p:spPr>
          <a:xfrm>
            <a:off x="9546336" y="457200"/>
            <a:ext cx="2234213" cy="1673352"/>
          </a:xfrm>
        </p:spPr>
        <p:txBody>
          <a:bodyPr anchor="b"/>
          <a:lstStyle>
            <a:lvl1pPr algn="l">
              <a:defRPr sz="2000" spc="150" baseline="0"/>
            </a:lvl1pPr>
          </a:lstStyle>
          <a:p>
            <a:r>
              <a:rPr lang="tr-TR"/>
              <a:t>Asıl başlık stili için tıklatın</a:t>
            </a:r>
            <a:endParaRPr lang="en-US" dirty="0"/>
          </a:p>
        </p:txBody>
      </p:sp>
    </p:spTree>
    <p:extLst>
      <p:ext uri="{BB962C8B-B14F-4D97-AF65-F5344CB8AC3E}">
        <p14:creationId xmlns="" xmlns:p14="http://schemas.microsoft.com/office/powerpoint/2010/main" val="148192401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9" name="Rectangle 8"/>
          <p:cNvSpPr/>
          <p:nvPr/>
        </p:nvSpPr>
        <p:spPr>
          <a:xfrm>
            <a:off x="9347200" y="150876"/>
            <a:ext cx="26416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Picture Placeholder 2"/>
          <p:cNvSpPr>
            <a:spLocks noGrp="1"/>
          </p:cNvSpPr>
          <p:nvPr>
            <p:ph type="pic" idx="1"/>
          </p:nvPr>
        </p:nvSpPr>
        <p:spPr>
          <a:xfrm>
            <a:off x="203200" y="152400"/>
            <a:ext cx="89408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550400" y="2133600"/>
            <a:ext cx="22352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a:xfrm>
            <a:off x="9550400" y="460248"/>
            <a:ext cx="2235200" cy="1673352"/>
          </a:xfrm>
        </p:spPr>
        <p:txBody>
          <a:bodyPr anchor="b"/>
          <a:lstStyle>
            <a:lvl1pPr algn="l">
              <a:defRPr sz="2000" spc="150" baseline="0">
                <a:solidFill>
                  <a:schemeClr val="tx2"/>
                </a:solidFill>
              </a:defRPr>
            </a:lvl1pPr>
          </a:lstStyle>
          <a:p>
            <a:r>
              <a:rPr lang="tr-TR"/>
              <a:t>Asıl başlık stili için tıklatın</a:t>
            </a:r>
            <a:endParaRPr lang="en-US" dirty="0"/>
          </a:p>
        </p:txBody>
      </p:sp>
    </p:spTree>
    <p:extLst>
      <p:ext uri="{BB962C8B-B14F-4D97-AF65-F5344CB8AC3E}">
        <p14:creationId xmlns="" xmlns:p14="http://schemas.microsoft.com/office/powerpoint/2010/main" val="103223414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solidFill>
              </a:defRPr>
            </a:lvl1pPr>
          </a:lstStyle>
          <a:p>
            <a:fld id="{DA480A42-1B47-4A74-9A1D-F67E9D003F15}" type="datetimeFigureOut">
              <a:rPr lang="en-US" smtClean="0"/>
              <a:pPr/>
              <a:t>11/2/2018</a:t>
            </a:fld>
            <a:endParaRPr lang="en-US"/>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26033736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603948"/>
            <a:ext cx="11210524" cy="5254052"/>
          </a:xfrm>
        </p:spPr>
        <p:txBody>
          <a:bodyPr>
            <a:normAutofit/>
          </a:bodyPr>
          <a:lstStyle/>
          <a:p>
            <a:pPr marL="45720" indent="0" algn="just">
              <a:buNone/>
            </a:pPr>
            <a:endParaRPr lang="tr-TR" b="1" dirty="0" smtClean="0">
              <a:latin typeface="Calibri" panose="020F0502020204030204" pitchFamily="34" charset="0"/>
            </a:endParaRPr>
          </a:p>
          <a:p>
            <a:pPr marL="45720" indent="0" algn="just">
              <a:buNone/>
            </a:pPr>
            <a:endParaRPr lang="tr-TR" b="1" dirty="0" smtClean="0">
              <a:latin typeface="Calibri" panose="020F0502020204030204" pitchFamily="34" charset="0"/>
            </a:endParaRPr>
          </a:p>
          <a:p>
            <a:pPr marL="45720" indent="0" algn="just">
              <a:buNone/>
            </a:pPr>
            <a:r>
              <a:rPr lang="tr-TR" b="1" dirty="0" smtClean="0">
                <a:latin typeface="Calibri" panose="020F0502020204030204" pitchFamily="34" charset="0"/>
              </a:rPr>
              <a:t>AY</a:t>
            </a:r>
            <a:r>
              <a:rPr lang="tr-TR" b="1" dirty="0">
                <a:latin typeface="Calibri" panose="020F0502020204030204" pitchFamily="34" charset="0"/>
              </a:rPr>
              <a:t>, md. 2: </a:t>
            </a:r>
            <a:r>
              <a:rPr lang="tr-TR" dirty="0">
                <a:latin typeface="Calibri" panose="020F0502020204030204" pitchFamily="34" charset="0"/>
              </a:rPr>
              <a:t>“</a:t>
            </a:r>
            <a:r>
              <a:rPr lang="tr-TR" i="1" dirty="0">
                <a:latin typeface="Calibri" panose="020F0502020204030204" pitchFamily="34" charset="0"/>
              </a:rPr>
              <a:t>Türkiye Cumhuriyeti…hukuk Devletidir”</a:t>
            </a:r>
          </a:p>
          <a:p>
            <a:pPr marL="45720" indent="0" algn="just">
              <a:buNone/>
            </a:pPr>
            <a:r>
              <a:rPr lang="tr-TR" b="1" dirty="0">
                <a:latin typeface="Calibri" panose="020F0502020204030204" pitchFamily="34" charset="0"/>
              </a:rPr>
              <a:t>AY, md. 138/son:  </a:t>
            </a:r>
            <a:r>
              <a:rPr lang="tr-TR" i="1" dirty="0">
                <a:latin typeface="Calibri" panose="020F0502020204030204" pitchFamily="34" charset="0"/>
              </a:rPr>
              <a:t>“Yasama ve yürütme organları ile idare, mahkeme kararlarına uymak zorundadır; bu organlar ve idare, mahkeme kararlarını hiçbir suretle değiştiremez ve bunların yerine getirilmesini geciktiremez.”</a:t>
            </a:r>
          </a:p>
          <a:p>
            <a:pPr algn="just"/>
            <a:r>
              <a:rPr lang="tr-TR" dirty="0">
                <a:latin typeface="Calibri" panose="020F0502020204030204" pitchFamily="34" charset="0"/>
              </a:rPr>
              <a:t>Buradaki “</a:t>
            </a:r>
            <a:r>
              <a:rPr lang="tr-TR" b="1" dirty="0">
                <a:latin typeface="Calibri" panose="020F0502020204030204" pitchFamily="34" charset="0"/>
              </a:rPr>
              <a:t>uyma zorunluluğu</a:t>
            </a:r>
            <a:r>
              <a:rPr lang="tr-TR" dirty="0">
                <a:latin typeface="Calibri" panose="020F0502020204030204" pitchFamily="34" charset="0"/>
              </a:rPr>
              <a:t>” ifadesi, bir yandan kararların uygulanma zorunluluğunu, bir yandan da yargı kararlarının eksiksiz ve tam olarak uygulanmasını kasteder. “</a:t>
            </a:r>
            <a:r>
              <a:rPr lang="tr-TR" b="1" dirty="0">
                <a:latin typeface="Calibri" panose="020F0502020204030204" pitchFamily="34" charset="0"/>
              </a:rPr>
              <a:t>Değiştiremez</a:t>
            </a:r>
            <a:r>
              <a:rPr lang="tr-TR" dirty="0">
                <a:latin typeface="Calibri" panose="020F0502020204030204" pitchFamily="34" charset="0"/>
              </a:rPr>
              <a:t>” ifadesi kararların bağlayıcılığına ve yerine getirilirken idarenin herhangi bir takdir yetkisi olmadığına işaret ederken, “</a:t>
            </a:r>
            <a:r>
              <a:rPr lang="tr-TR" b="1" dirty="0">
                <a:latin typeface="Calibri" panose="020F0502020204030204" pitchFamily="34" charset="0"/>
              </a:rPr>
              <a:t>geciktirilemez</a:t>
            </a:r>
            <a:r>
              <a:rPr lang="tr-TR" dirty="0">
                <a:latin typeface="Calibri" panose="020F0502020204030204" pitchFamily="34" charset="0"/>
              </a:rPr>
              <a:t>” ifadesi, mahkeme kararlarının belli bir süre içinde uygulanması gerekliliğini belirtmektedir.</a:t>
            </a:r>
          </a:p>
          <a:p>
            <a:pPr algn="just"/>
            <a:endParaRPr lang="tr-TR" dirty="0">
              <a:latin typeface="Calibri" panose="020F0502020204030204" pitchFamily="34" charset="0"/>
            </a:endParaRP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İDARİ YARGI KARARLARININ UYGULANMASI</a:t>
            </a:r>
            <a:br>
              <a:rPr lang="tr-TR" dirty="0">
                <a:latin typeface="Gill Sans MT" panose="020B0502020104020203" pitchFamily="34" charset="0"/>
              </a:rPr>
            </a:br>
            <a:r>
              <a:rPr lang="tr-TR" dirty="0">
                <a:latin typeface="Gill Sans MT" panose="020B0502020104020203" pitchFamily="34" charset="0"/>
              </a:rPr>
              <a:t>ANAYASAL-YASAL DAYANAKLAR</a:t>
            </a:r>
          </a:p>
        </p:txBody>
      </p:sp>
    </p:spTree>
    <p:extLst>
      <p:ext uri="{BB962C8B-B14F-4D97-AF65-F5344CB8AC3E}">
        <p14:creationId xmlns="" xmlns:p14="http://schemas.microsoft.com/office/powerpoint/2010/main" val="1152550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marL="45720" indent="0" algn="just">
              <a:buNone/>
            </a:pPr>
            <a:r>
              <a:rPr lang="tr-TR" sz="2400" b="1" dirty="0" smtClean="0">
                <a:latin typeface="Calibri" panose="020F0502020204030204" pitchFamily="34" charset="0"/>
              </a:rPr>
              <a:t>2. GEREĞİ GİBİ UYGULAMAMA</a:t>
            </a:r>
          </a:p>
          <a:p>
            <a:pPr lvl="1" algn="just"/>
            <a:endParaRPr lang="tr-TR" sz="2000" b="1" dirty="0" smtClean="0">
              <a:latin typeface="Calibri" panose="020F0502020204030204" pitchFamily="34" charset="0"/>
            </a:endParaRPr>
          </a:p>
          <a:p>
            <a:pPr lvl="1" algn="just"/>
            <a:endParaRPr lang="tr-TR" sz="2000" b="1" dirty="0" smtClean="0">
              <a:latin typeface="Calibri" panose="020F0502020204030204" pitchFamily="34" charset="0"/>
            </a:endParaRPr>
          </a:p>
          <a:p>
            <a:pPr lvl="1" algn="just"/>
            <a:r>
              <a:rPr lang="tr-TR" sz="2000" b="1" dirty="0" smtClean="0">
                <a:latin typeface="Calibri" panose="020F0502020204030204" pitchFamily="34" charset="0"/>
              </a:rPr>
              <a:t>Eksik </a:t>
            </a:r>
            <a:r>
              <a:rPr lang="tr-TR" sz="2000" b="1" dirty="0" smtClean="0">
                <a:latin typeface="Calibri" panose="020F0502020204030204" pitchFamily="34" charset="0"/>
              </a:rPr>
              <a:t>Uygulama</a:t>
            </a:r>
            <a:r>
              <a:rPr lang="tr-TR" sz="2000" dirty="0" smtClean="0">
                <a:latin typeface="Calibri" panose="020F0502020204030204" pitchFamily="34" charset="0"/>
              </a:rPr>
              <a:t>: Bu durumda yargı kararı yerine getirilmiştir ama kararın gereği tam olarak yapılan işlemle yansıtılmamıştır. Örneğin göreve iade işlemiyle beraber, parasal hakların da iade edilmesi gerekir. İdare bu konuda harekete geçmemişse eksik uygulama söz konusu olur.</a:t>
            </a:r>
          </a:p>
          <a:p>
            <a:endParaRPr lang="tr-TR" dirty="0"/>
          </a:p>
        </p:txBody>
      </p:sp>
      <p:sp>
        <p:nvSpPr>
          <p:cNvPr id="3" name="2 Başlık"/>
          <p:cNvSpPr>
            <a:spLocks noGrp="1"/>
          </p:cNvSpPr>
          <p:nvPr>
            <p:ph type="title"/>
          </p:nvPr>
        </p:nvSpPr>
        <p:spPr/>
        <p:txBody>
          <a:bodyPr/>
          <a:lstStyle/>
          <a:p>
            <a:r>
              <a:rPr lang="tr-TR" dirty="0" smtClean="0">
                <a:solidFill>
                  <a:prstClr val="white"/>
                </a:solidFill>
                <a:latin typeface="Gill Sans MT" panose="020B0502020104020203" pitchFamily="34" charset="0"/>
              </a:rPr>
              <a:t>İDARİ YARGI KARARLARININ UYGULANMASI</a:t>
            </a:r>
            <a:br>
              <a:rPr lang="tr-TR" dirty="0" smtClean="0">
                <a:solidFill>
                  <a:prstClr val="white"/>
                </a:solidFill>
                <a:latin typeface="Gill Sans MT" panose="020B0502020104020203" pitchFamily="34" charset="0"/>
              </a:rPr>
            </a:br>
            <a:r>
              <a:rPr lang="tr-TR" sz="2400" dirty="0" smtClean="0">
                <a:solidFill>
                  <a:prstClr val="white"/>
                </a:solidFill>
                <a:latin typeface="Gill Sans MT" panose="020B0502020104020203" pitchFamily="34" charset="0"/>
              </a:rPr>
              <a:t>İDARİ YARGI KARARLARININ UYGULANMAMASININ ORTAYA ÇIKTIĞI HALLER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marL="45720" indent="0" algn="just">
              <a:buNone/>
            </a:pPr>
            <a:r>
              <a:rPr lang="tr-TR" sz="2400" b="1" dirty="0" smtClean="0">
                <a:latin typeface="Calibri" panose="020F0502020204030204" pitchFamily="34" charset="0"/>
              </a:rPr>
              <a:t>2. GEREĞİ GİBİ UYGULAMAMA</a:t>
            </a:r>
          </a:p>
          <a:p>
            <a:pPr lvl="1" algn="just"/>
            <a:endParaRPr lang="tr-TR" sz="2000" b="1" dirty="0" smtClean="0">
              <a:latin typeface="Calibri" panose="020F0502020204030204" pitchFamily="34" charset="0"/>
            </a:endParaRPr>
          </a:p>
          <a:p>
            <a:pPr lvl="1" algn="just"/>
            <a:endParaRPr lang="tr-TR" sz="2000" b="1" dirty="0" smtClean="0">
              <a:latin typeface="Calibri" panose="020F0502020204030204" pitchFamily="34" charset="0"/>
            </a:endParaRPr>
          </a:p>
          <a:p>
            <a:pPr lvl="1" algn="just"/>
            <a:r>
              <a:rPr lang="tr-TR" sz="2000" b="1" dirty="0" smtClean="0">
                <a:latin typeface="Calibri" panose="020F0502020204030204" pitchFamily="34" charset="0"/>
              </a:rPr>
              <a:t>Biçimsel </a:t>
            </a:r>
            <a:r>
              <a:rPr lang="tr-TR" sz="2000" b="1" dirty="0" smtClean="0">
                <a:latin typeface="Calibri" panose="020F0502020204030204" pitchFamily="34" charset="0"/>
              </a:rPr>
              <a:t>Uygulama</a:t>
            </a:r>
            <a:r>
              <a:rPr lang="tr-TR" sz="2000" dirty="0" smtClean="0">
                <a:latin typeface="Calibri" panose="020F0502020204030204" pitchFamily="34" charset="0"/>
              </a:rPr>
              <a:t>: Görünürde yargı kararı uygulanmakla birlikte aslında yargı kararının gerekleri yerine getirilmemektedir. Yargı kararına uygun işlem tesis edilir ancak kısa süre sonra başka bir işlemle yargı kararı gereği ortadan kaldırılır. Yani aslında hiç uygulanmama sonucu ortaya çıksa da başlangıçta bir süreliğine uygulanıyormuş gibi görünmektedir. Amacı yargı kararını etkisiz bırakmaktır. </a:t>
            </a:r>
            <a:endParaRPr lang="tr-TR" sz="2000" dirty="0">
              <a:latin typeface="Calibri" panose="020F0502020204030204" pitchFamily="34" charset="0"/>
            </a:endParaRPr>
          </a:p>
        </p:txBody>
      </p:sp>
      <p:sp>
        <p:nvSpPr>
          <p:cNvPr id="3" name="2 Başlık"/>
          <p:cNvSpPr>
            <a:spLocks noGrp="1"/>
          </p:cNvSpPr>
          <p:nvPr>
            <p:ph type="title"/>
          </p:nvPr>
        </p:nvSpPr>
        <p:spPr/>
        <p:txBody>
          <a:bodyPr/>
          <a:lstStyle/>
          <a:p>
            <a:r>
              <a:rPr lang="tr-TR" dirty="0" smtClean="0">
                <a:solidFill>
                  <a:prstClr val="white"/>
                </a:solidFill>
                <a:latin typeface="Gill Sans MT" panose="020B0502020104020203" pitchFamily="34" charset="0"/>
              </a:rPr>
              <a:t>İDARİ YARGI KARARLARININ UYGULANMASI</a:t>
            </a:r>
            <a:br>
              <a:rPr lang="tr-TR" dirty="0" smtClean="0">
                <a:solidFill>
                  <a:prstClr val="white"/>
                </a:solidFill>
                <a:latin typeface="Gill Sans MT" panose="020B0502020104020203" pitchFamily="34" charset="0"/>
              </a:rPr>
            </a:br>
            <a:r>
              <a:rPr lang="tr-TR" sz="2400" dirty="0" smtClean="0">
                <a:solidFill>
                  <a:prstClr val="white"/>
                </a:solidFill>
                <a:latin typeface="Gill Sans MT" panose="020B0502020104020203" pitchFamily="34" charset="0"/>
              </a:rPr>
              <a:t>İDARİ YARGI KARARLARININ UYGULANMAMASININ ORTAYA ÇIKTIĞI HALLER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endParaRPr lang="tr-TR" dirty="0" smtClean="0"/>
          </a:p>
          <a:p>
            <a:pPr marL="45720" indent="0" algn="just">
              <a:buNone/>
            </a:pPr>
            <a:r>
              <a:rPr lang="tr-TR" b="1" dirty="0" smtClean="0">
                <a:latin typeface="Calibri" panose="020F0502020204030204" pitchFamily="34" charset="0"/>
              </a:rPr>
              <a:t>İYUK, md. 28/ 1. </a:t>
            </a:r>
            <a:r>
              <a:rPr lang="tr-TR" dirty="0" smtClean="0">
                <a:latin typeface="Calibri" panose="020F0502020204030204" pitchFamily="34" charset="0"/>
              </a:rPr>
              <a:t>“</a:t>
            </a:r>
            <a:r>
              <a:rPr lang="tr-TR" i="1" dirty="0" smtClean="0">
                <a:latin typeface="Calibri" panose="020F0502020204030204" pitchFamily="34" charset="0"/>
              </a:rPr>
              <a:t>Danıştay, bölge idare mahkemeleri, idare ve vergi mahkemelerinin </a:t>
            </a:r>
            <a:r>
              <a:rPr lang="tr-TR" b="1" i="1" dirty="0" smtClean="0">
                <a:latin typeface="Calibri" panose="020F0502020204030204" pitchFamily="34" charset="0"/>
              </a:rPr>
              <a:t>esasa ve yürütmenin durdurulmasına ilişkin </a:t>
            </a:r>
            <a:r>
              <a:rPr lang="tr-TR" i="1" dirty="0" smtClean="0">
                <a:latin typeface="Calibri" panose="020F0502020204030204" pitchFamily="34" charset="0"/>
              </a:rPr>
              <a:t>kararlarının icaplarına göre idare, gecikmeksizin işlem tesis etmeye veya eylemde bulunmaya mecburdur. Bu süre hiçbir şekilde kararın idareye tebliğinden başlayarak </a:t>
            </a:r>
            <a:r>
              <a:rPr lang="tr-TR" b="1" i="1" dirty="0" smtClean="0">
                <a:latin typeface="Calibri" panose="020F0502020204030204" pitchFamily="34" charset="0"/>
              </a:rPr>
              <a:t>otuz günü </a:t>
            </a:r>
            <a:r>
              <a:rPr lang="tr-TR" i="1" dirty="0" smtClean="0">
                <a:latin typeface="Calibri" panose="020F0502020204030204" pitchFamily="34" charset="0"/>
              </a:rPr>
              <a:t>geçemez …ancak disiplin hükümleri saklıdır.  </a:t>
            </a:r>
          </a:p>
          <a:p>
            <a:pPr marL="45720" indent="0" algn="just">
              <a:buNone/>
            </a:pPr>
            <a:r>
              <a:rPr lang="tr-TR" b="1" i="1" dirty="0" smtClean="0">
                <a:latin typeface="Calibri" panose="020F0502020204030204" pitchFamily="34" charset="0"/>
              </a:rPr>
              <a:t>3. </a:t>
            </a:r>
            <a:r>
              <a:rPr lang="tr-TR" i="1" dirty="0" smtClean="0">
                <a:latin typeface="Calibri" panose="020F0502020204030204" pitchFamily="34" charset="0"/>
              </a:rPr>
              <a:t>Danıştay, bölge idare mahkemeleri, idare ve vergi mahkemeleri kararlarına göre işlem tesis edilmeyen veya eylemde bulunulmayan hallerde idare aleyhine Danıştay ve ilgili idari mahkemede maddi ve manevi tazminat davası açılabilir.</a:t>
            </a:r>
          </a:p>
          <a:p>
            <a:pPr marL="45720" indent="0" algn="just">
              <a:buNone/>
            </a:pPr>
            <a:r>
              <a:rPr lang="tr-TR" b="1" i="1" dirty="0" smtClean="0">
                <a:latin typeface="Calibri" panose="020F0502020204030204" pitchFamily="34" charset="0"/>
              </a:rPr>
              <a:t>4. </a:t>
            </a:r>
            <a:r>
              <a:rPr lang="tr-TR" i="1" dirty="0" smtClean="0">
                <a:latin typeface="Calibri" panose="020F0502020204030204" pitchFamily="34" charset="0"/>
              </a:rPr>
              <a:t>Mahkeme kararlarının süresi içinde kamu görevlilerince yerine getirilmemesi hâlinde tazminat davası ancak ilgili idare aleyhine açılabilir.”</a:t>
            </a:r>
          </a:p>
          <a:p>
            <a:endParaRPr lang="tr-TR" dirty="0"/>
          </a:p>
        </p:txBody>
      </p:sp>
      <p:sp>
        <p:nvSpPr>
          <p:cNvPr id="3" name="2 Başlık"/>
          <p:cNvSpPr>
            <a:spLocks noGrp="1"/>
          </p:cNvSpPr>
          <p:nvPr>
            <p:ph type="title"/>
          </p:nvPr>
        </p:nvSpPr>
        <p:spPr/>
        <p:txBody>
          <a:bodyPr/>
          <a:lstStyle/>
          <a:p>
            <a:r>
              <a:rPr lang="tr-TR" dirty="0" smtClean="0">
                <a:latin typeface="Gill Sans MT" panose="020B0502020104020203" pitchFamily="34" charset="0"/>
              </a:rPr>
              <a:t>İDARİ YARGI KARARLARININ UYGULANMASI</a:t>
            </a:r>
            <a:br>
              <a:rPr lang="tr-TR" dirty="0" smtClean="0">
                <a:latin typeface="Gill Sans MT" panose="020B0502020104020203" pitchFamily="34" charset="0"/>
              </a:rPr>
            </a:br>
            <a:r>
              <a:rPr lang="tr-TR" dirty="0" smtClean="0">
                <a:latin typeface="Gill Sans MT" panose="020B0502020104020203" pitchFamily="34" charset="0"/>
              </a:rPr>
              <a:t>ANAYASAL-YASAL DAYANAKLAR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5138929"/>
          </a:xfrm>
        </p:spPr>
        <p:txBody>
          <a:bodyPr>
            <a:normAutofit/>
          </a:bodyPr>
          <a:lstStyle/>
          <a:p>
            <a:pPr algn="just"/>
            <a:r>
              <a:rPr lang="tr-TR" dirty="0">
                <a:latin typeface="Calibri" panose="020F0502020204030204" pitchFamily="34" charset="0"/>
              </a:rPr>
              <a:t>İYUK, md. 28’de ifade edilen «Esasa ilişkin kararlar», idari yargı yerlerinin baktıkları maddi uyuşmazlıklara ilişkin uyuşmazlığı sona erdiren, dava konusu işlemin hukuka aykırılığı iddiasını sonuçlandıran nihai kararlardır. Kesinleşmiş olması gerekli değildir. </a:t>
            </a:r>
          </a:p>
          <a:p>
            <a:pPr algn="just"/>
            <a:r>
              <a:rPr lang="tr-TR" dirty="0">
                <a:latin typeface="Calibri" panose="020F0502020204030204" pitchFamily="34" charset="0"/>
              </a:rPr>
              <a:t>İdarenin «gecikmeksizin işlem tesis etmeye veya eylemde bulunmaya mecbur olması» ifadesi, kararların uygulanması yönünden </a:t>
            </a:r>
            <a:r>
              <a:rPr lang="tr-TR" b="1" dirty="0">
                <a:latin typeface="Calibri" panose="020F0502020204030204" pitchFamily="34" charset="0"/>
              </a:rPr>
              <a:t>bağlı yetki </a:t>
            </a:r>
            <a:r>
              <a:rPr lang="tr-TR" dirty="0">
                <a:latin typeface="Calibri" panose="020F0502020204030204" pitchFamily="34" charset="0"/>
              </a:rPr>
              <a:t>içinde olduğunu göstermektedir. </a:t>
            </a:r>
            <a:r>
              <a:rPr lang="tr-TR" b="1" dirty="0">
                <a:latin typeface="Calibri" panose="020F0502020204030204" pitchFamily="34" charset="0"/>
              </a:rPr>
              <a:t>AY,  md. 125/4</a:t>
            </a:r>
            <a:r>
              <a:rPr lang="tr-TR" dirty="0">
                <a:latin typeface="Calibri" panose="020F0502020204030204" pitchFamily="34" charset="0"/>
              </a:rPr>
              <a:t>’e göre “</a:t>
            </a:r>
            <a:r>
              <a:rPr lang="tr-TR" i="1" dirty="0">
                <a:latin typeface="Calibri" panose="020F0502020204030204" pitchFamily="34" charset="0"/>
              </a:rPr>
              <a:t>Yargı yetkisi, idarî eylem ve işlemlerin hukuka uygunluğunun denetimi ile sınırlı olup, hiçbir surette yerindelik denetimi şeklinde kullanılamaz. Yürütme görevinin kanunlarda gösterilen şekil ve esaslara uygun olarak yerine getirilmesini kısıtlayacak, idari eylem ve işlem niteliğinde veya takdir yetkisini kaldıracak biçimde yargı kararı verilemez</a:t>
            </a:r>
            <a:r>
              <a:rPr lang="tr-TR" dirty="0">
                <a:latin typeface="Calibri" panose="020F0502020204030204" pitchFamily="34" charset="0"/>
              </a:rPr>
              <a:t>.” Anayasada sözü geçen takdir yetkisi, idarenin mahkeme kararlarına uyup uymamayı seçmesi bakımından geçerli değildir, İYUK, md. 28 de idareye bu yönde bir seçim şansı sunmaz. Yani idarenin önünde, mahkeme kararının gereğini yapmak veya tazminat ödediği takdirde kararın gereğini yerine getirmeyebilmek gibi bir seçeneği yoktur. Her durumda yargı kararını uygulamak zorundadır, uygulamadığı takdirde tazminata mahkûm edilmesi, uygulama zorunluluğunu ortadan kaldırmaz.</a:t>
            </a: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İDARİ YARGI KARARLARININ UYGULANMASI</a:t>
            </a:r>
            <a:br>
              <a:rPr lang="tr-TR" dirty="0">
                <a:latin typeface="Gill Sans MT" panose="020B0502020104020203" pitchFamily="34" charset="0"/>
              </a:rPr>
            </a:br>
            <a:r>
              <a:rPr lang="tr-TR" dirty="0">
                <a:latin typeface="Gill Sans MT" panose="020B0502020104020203" pitchFamily="34" charset="0"/>
              </a:rPr>
              <a:t>ANAYASAL-YASAL DAYANAKLAR</a:t>
            </a:r>
          </a:p>
        </p:txBody>
      </p:sp>
    </p:spTree>
    <p:extLst>
      <p:ext uri="{BB962C8B-B14F-4D97-AF65-F5344CB8AC3E}">
        <p14:creationId xmlns="" xmlns:p14="http://schemas.microsoft.com/office/powerpoint/2010/main" val="3945667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lgn="just"/>
            <a:endParaRPr lang="tr-TR" dirty="0" smtClean="0">
              <a:latin typeface="Calibri" panose="020F0502020204030204" pitchFamily="34" charset="0"/>
            </a:endParaRPr>
          </a:p>
          <a:p>
            <a:pPr algn="just"/>
            <a:endParaRPr lang="tr-TR" dirty="0" smtClean="0">
              <a:latin typeface="Calibri" panose="020F0502020204030204" pitchFamily="34" charset="0"/>
            </a:endParaRPr>
          </a:p>
          <a:p>
            <a:pPr algn="just"/>
            <a:r>
              <a:rPr lang="tr-TR" dirty="0" smtClean="0">
                <a:latin typeface="Calibri" panose="020F0502020204030204" pitchFamily="34" charset="0"/>
              </a:rPr>
              <a:t>Yargı </a:t>
            </a:r>
            <a:r>
              <a:rPr lang="tr-TR" dirty="0" smtClean="0">
                <a:latin typeface="Calibri" panose="020F0502020204030204" pitchFamily="34" charset="0"/>
              </a:rPr>
              <a:t>kararları uygulanmaması </a:t>
            </a:r>
            <a:r>
              <a:rPr lang="tr-TR" b="1" dirty="0" smtClean="0">
                <a:latin typeface="Calibri" panose="020F0502020204030204" pitchFamily="34" charset="0"/>
              </a:rPr>
              <a:t>AY, md. 125/1</a:t>
            </a:r>
            <a:r>
              <a:rPr lang="tr-TR" dirty="0" smtClean="0">
                <a:latin typeface="Calibri" panose="020F0502020204030204" pitchFamily="34" charset="0"/>
              </a:rPr>
              <a:t>’deki “</a:t>
            </a:r>
            <a:r>
              <a:rPr lang="tr-TR" i="1" dirty="0" smtClean="0">
                <a:latin typeface="Calibri" panose="020F0502020204030204" pitchFamily="34" charset="0"/>
              </a:rPr>
              <a:t>idarenin her türlü eylem ve işlemlerine karşı yargı yolu açıktır</a:t>
            </a:r>
            <a:r>
              <a:rPr lang="tr-TR" dirty="0" smtClean="0">
                <a:latin typeface="Calibri" panose="020F0502020204030204" pitchFamily="34" charset="0"/>
              </a:rPr>
              <a:t>.” ifadesi anlamını yitirmesine neden olur. Diğer taraftan, </a:t>
            </a:r>
            <a:r>
              <a:rPr lang="tr-TR" b="1" dirty="0" smtClean="0">
                <a:latin typeface="Calibri" panose="020F0502020204030204" pitchFamily="34" charset="0"/>
              </a:rPr>
              <a:t>AY, md. 36</a:t>
            </a:r>
            <a:r>
              <a:rPr lang="tr-TR" dirty="0" smtClean="0">
                <a:latin typeface="Calibri" panose="020F0502020204030204" pitchFamily="34" charset="0"/>
              </a:rPr>
              <a:t> ile tanınmış olan </a:t>
            </a:r>
            <a:r>
              <a:rPr lang="tr-TR" b="1" dirty="0" smtClean="0">
                <a:latin typeface="Calibri" panose="020F0502020204030204" pitchFamily="34" charset="0"/>
              </a:rPr>
              <a:t>Adil yargılanma hakkı </a:t>
            </a:r>
            <a:r>
              <a:rPr lang="tr-TR" dirty="0" smtClean="0">
                <a:latin typeface="Calibri" panose="020F0502020204030204" pitchFamily="34" charset="0"/>
              </a:rPr>
              <a:t>bakımından </a:t>
            </a:r>
            <a:r>
              <a:rPr lang="tr-TR" b="1" dirty="0" smtClean="0">
                <a:latin typeface="Calibri" panose="020F0502020204030204" pitchFamily="34" charset="0"/>
              </a:rPr>
              <a:t>mahkemeye erişim hakkı</a:t>
            </a:r>
            <a:r>
              <a:rPr lang="tr-TR" dirty="0" smtClean="0">
                <a:latin typeface="Calibri" panose="020F0502020204030204" pitchFamily="34" charset="0"/>
              </a:rPr>
              <a:t>nın ihlali anlamına gelir.</a:t>
            </a:r>
          </a:p>
          <a:p>
            <a:pPr algn="just"/>
            <a:r>
              <a:rPr lang="tr-TR" dirty="0" smtClean="0">
                <a:latin typeface="Calibri" panose="020F0502020204030204" pitchFamily="34" charset="0"/>
              </a:rPr>
              <a:t>İdarenin yargı kararlarına uymaması içtihatta </a:t>
            </a:r>
            <a:r>
              <a:rPr lang="tr-TR" b="1" dirty="0" smtClean="0">
                <a:latin typeface="Calibri" panose="020F0502020204030204" pitchFamily="34" charset="0"/>
              </a:rPr>
              <a:t>“ağır kusur</a:t>
            </a:r>
            <a:r>
              <a:rPr lang="tr-TR" dirty="0" smtClean="0">
                <a:latin typeface="Calibri" panose="020F0502020204030204" pitchFamily="34" charset="0"/>
              </a:rPr>
              <a:t>” olarak nitelendirilir. Benzer şekilde kanun yollarına başvurulduğu gerekçe gösterilerek kararın uygulanmasının ertelenmesi de ağır kusur olarak kabul edilir.  Yine, yürütmeyi durdurma kararı verilen bir davada idarenin, “esasa ilişkin kararın verilmesinin beklendiği” gerekçesiyle yürütmeyi durdurma kararını uygulamaktan kaçınması da ağır kusur kabul edilmektedir.</a:t>
            </a:r>
          </a:p>
          <a:p>
            <a:endParaRPr lang="tr-TR" dirty="0"/>
          </a:p>
        </p:txBody>
      </p:sp>
      <p:sp>
        <p:nvSpPr>
          <p:cNvPr id="3" name="2 Başlık"/>
          <p:cNvSpPr>
            <a:spLocks noGrp="1"/>
          </p:cNvSpPr>
          <p:nvPr>
            <p:ph type="title"/>
          </p:nvPr>
        </p:nvSpPr>
        <p:spPr/>
        <p:txBody>
          <a:bodyPr/>
          <a:lstStyle/>
          <a:p>
            <a:r>
              <a:rPr lang="tr-TR" dirty="0" smtClean="0">
                <a:latin typeface="Gill Sans MT" panose="020B0502020104020203" pitchFamily="34" charset="0"/>
              </a:rPr>
              <a:t>İDARİ YARGI KARARLARININ UYGULANMASI</a:t>
            </a:r>
            <a:br>
              <a:rPr lang="tr-TR" dirty="0" smtClean="0">
                <a:latin typeface="Gill Sans MT" panose="020B0502020104020203" pitchFamily="34" charset="0"/>
              </a:rPr>
            </a:br>
            <a:r>
              <a:rPr lang="tr-TR" dirty="0" smtClean="0">
                <a:latin typeface="Gill Sans MT" panose="020B0502020104020203" pitchFamily="34" charset="0"/>
              </a:rPr>
              <a:t>ANAYASAL-YASAL DAYANAKLAR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5138930"/>
          </a:xfrm>
        </p:spPr>
        <p:txBody>
          <a:bodyPr>
            <a:normAutofit/>
          </a:bodyPr>
          <a:lstStyle/>
          <a:p>
            <a:r>
              <a:rPr lang="tr-TR" sz="2600" b="1" dirty="0">
                <a:latin typeface="Calibri" panose="020F0502020204030204" pitchFamily="34" charset="0"/>
              </a:rPr>
              <a:t>HUKUKİ İMKÂNSIZLIK</a:t>
            </a:r>
          </a:p>
          <a:p>
            <a:endParaRPr lang="tr-TR" sz="2200" b="1" dirty="0">
              <a:latin typeface="Calibri" panose="020F0502020204030204" pitchFamily="34" charset="0"/>
            </a:endParaRPr>
          </a:p>
          <a:p>
            <a:pPr lvl="1" algn="just"/>
            <a:r>
              <a:rPr lang="tr-TR" sz="2300" b="1" dirty="0">
                <a:latin typeface="Calibri" panose="020F0502020204030204" pitchFamily="34" charset="0"/>
              </a:rPr>
              <a:t>Emeklilik- İstifa</a:t>
            </a:r>
            <a:r>
              <a:rPr lang="tr-TR" sz="2300" dirty="0">
                <a:latin typeface="Calibri" panose="020F0502020204030204" pitchFamily="34" charset="0"/>
              </a:rPr>
              <a:t>: Kamu görevlilerinin görevine son verme, görevden uzaklaştırma, başka bir yere naklen atama gibi işlemler hakkında yargılama devam ederken ya da iptal kararı verildiği sırada yasal emeklilik yaşını doldurmuş olması, yargı kararını uygulamak bakımından imkânsızlık oluşturabilir. </a:t>
            </a:r>
          </a:p>
          <a:p>
            <a:pPr lvl="1" algn="just"/>
            <a:r>
              <a:rPr lang="tr-TR" sz="2300" b="1" dirty="0">
                <a:latin typeface="Calibri" panose="020F0502020204030204" pitchFamily="34" charset="0"/>
              </a:rPr>
              <a:t>Kamu Görevlisinin İptal Davası Sırasında veya Öncesinde Kendi İsteğiyle Tesis Edilen İşlemlerin Varlığı: </a:t>
            </a:r>
            <a:r>
              <a:rPr lang="tr-TR" sz="2300" dirty="0">
                <a:latin typeface="Calibri" panose="020F0502020204030204" pitchFamily="34" charset="0"/>
              </a:rPr>
              <a:t>Kendi isteğiyle emekli olduysa veya istifa etmişse vs. bu durum davanın görülmesine etki etmez, menfaat bağı ortadan kalkmaz ancak kararın sonuçlarını uygulanamaz hale getirir. </a:t>
            </a:r>
          </a:p>
          <a:p>
            <a:pPr lvl="1" algn="just"/>
            <a:r>
              <a:rPr lang="tr-TR" sz="2300" b="1" dirty="0">
                <a:latin typeface="Calibri" panose="020F0502020204030204" pitchFamily="34" charset="0"/>
              </a:rPr>
              <a:t>Belli Bir Süre İçin Yapılan Atamalar:</a:t>
            </a:r>
            <a:r>
              <a:rPr lang="tr-TR" sz="2300" dirty="0">
                <a:latin typeface="Calibri" panose="020F0502020204030204" pitchFamily="34" charset="0"/>
              </a:rPr>
              <a:t> Belli bir sürenin dolması ile görevin sona erdiği görevlendirmeler açısında geçerlidir. </a:t>
            </a:r>
          </a:p>
          <a:p>
            <a:pPr lvl="1" algn="just"/>
            <a:endParaRPr lang="tr-TR" sz="2600" dirty="0">
              <a:latin typeface="Calibri" panose="020F0502020204030204" pitchFamily="34" charset="0"/>
            </a:endParaRP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İDARİ YARGI KARARLARININ UYGULANMASI</a:t>
            </a:r>
            <a:br>
              <a:rPr lang="tr-TR" dirty="0">
                <a:latin typeface="Gill Sans MT" panose="020B0502020104020203" pitchFamily="34" charset="0"/>
              </a:rPr>
            </a:br>
            <a:r>
              <a:rPr lang="tr-TR" sz="2800" dirty="0">
                <a:latin typeface="Gill Sans MT" panose="020B0502020104020203" pitchFamily="34" charset="0"/>
              </a:rPr>
              <a:t>KARARLARIN UYGULANMASINDA İMKANSIZLIK HALLERİ</a:t>
            </a:r>
            <a:endParaRPr lang="tr-TR" dirty="0">
              <a:latin typeface="Gill Sans MT" panose="020B0502020104020203" pitchFamily="34" charset="0"/>
            </a:endParaRPr>
          </a:p>
        </p:txBody>
      </p:sp>
    </p:spTree>
    <p:extLst>
      <p:ext uri="{BB962C8B-B14F-4D97-AF65-F5344CB8AC3E}">
        <p14:creationId xmlns="" xmlns:p14="http://schemas.microsoft.com/office/powerpoint/2010/main" val="1757021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lvl="1" algn="just"/>
            <a:r>
              <a:rPr lang="tr-TR" sz="2300" b="1" dirty="0" smtClean="0">
                <a:latin typeface="Calibri" panose="020F0502020204030204" pitchFamily="34" charset="0"/>
              </a:rPr>
              <a:t>Özelleştirme: </a:t>
            </a:r>
            <a:r>
              <a:rPr lang="tr-TR" sz="2300" dirty="0" smtClean="0">
                <a:latin typeface="Calibri" panose="020F0502020204030204" pitchFamily="34" charset="0"/>
              </a:rPr>
              <a:t>Bir kamu görevlisi hakkında görevden alma gibi bir işlem tesis eden kamu kurumunun bu işleminin iptali dolayısıyla açılan dava görülmekte iken, ilgili kurum özelleştirilirse, idarenin yargı kararlarını uygulamak bakımından yükümlülüğünün özelleştirmenin gerçekleştiği tarihe kadar sürdüğü kabul edilmektedir. </a:t>
            </a:r>
          </a:p>
          <a:p>
            <a:pPr lvl="1" algn="just"/>
            <a:r>
              <a:rPr lang="tr-TR" sz="2300" b="1" dirty="0" smtClean="0">
                <a:latin typeface="Calibri" panose="020F0502020204030204" pitchFamily="34" charset="0"/>
              </a:rPr>
              <a:t>Görevi Sürdürebilmek İçin Aranan Niteliklerin Kaybı: </a:t>
            </a:r>
            <a:r>
              <a:rPr lang="tr-TR" sz="2300" dirty="0" smtClean="0">
                <a:latin typeface="Calibri" panose="020F0502020204030204" pitchFamily="34" charset="0"/>
              </a:rPr>
              <a:t>Kamu görevlilerinin statüsüne etki eden idari işlemlere karşı açtığı davalarda, dava devam ederken görevlerine devam edebilmek için aranan nitelikleri kaybetmiş olmaları, yargı kararının uygulanmasını imkânsız hale getirebilir. </a:t>
            </a:r>
          </a:p>
          <a:p>
            <a:endParaRPr lang="tr-TR" dirty="0"/>
          </a:p>
        </p:txBody>
      </p:sp>
      <p:sp>
        <p:nvSpPr>
          <p:cNvPr id="3" name="2 Başlık"/>
          <p:cNvSpPr>
            <a:spLocks noGrp="1"/>
          </p:cNvSpPr>
          <p:nvPr>
            <p:ph type="title"/>
          </p:nvPr>
        </p:nvSpPr>
        <p:spPr/>
        <p:txBody>
          <a:bodyPr/>
          <a:lstStyle/>
          <a:p>
            <a:r>
              <a:rPr lang="tr-TR" dirty="0" smtClean="0">
                <a:solidFill>
                  <a:prstClr val="white"/>
                </a:solidFill>
                <a:latin typeface="Gill Sans MT" panose="020B0502020104020203" pitchFamily="34" charset="0"/>
              </a:rPr>
              <a:t>İDARİ YARGI KARARLARININ UYGULANMASI</a:t>
            </a:r>
            <a:br>
              <a:rPr lang="tr-TR" dirty="0" smtClean="0">
                <a:solidFill>
                  <a:prstClr val="white"/>
                </a:solidFill>
                <a:latin typeface="Gill Sans MT" panose="020B0502020104020203" pitchFamily="34" charset="0"/>
              </a:rPr>
            </a:br>
            <a:r>
              <a:rPr lang="tr-TR" sz="2800" dirty="0" smtClean="0">
                <a:solidFill>
                  <a:prstClr val="white"/>
                </a:solidFill>
                <a:latin typeface="Gill Sans MT" panose="020B0502020104020203" pitchFamily="34" charset="0"/>
              </a:rPr>
              <a:t>KARARLARIN UYGULANMASINDA İMKANSIZLIK HALLERİ</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endParaRPr lang="tr-TR" dirty="0" smtClean="0"/>
          </a:p>
          <a:p>
            <a:r>
              <a:rPr lang="tr-TR" sz="2600" b="1" dirty="0" smtClean="0">
                <a:latin typeface="Calibri" panose="020F0502020204030204" pitchFamily="34" charset="0"/>
              </a:rPr>
              <a:t>FİİLİ İMKÂNSIZLIK</a:t>
            </a:r>
          </a:p>
          <a:p>
            <a:pPr algn="just">
              <a:buNone/>
            </a:pPr>
            <a:r>
              <a:rPr lang="tr-TR" sz="2200" dirty="0" smtClean="0">
                <a:latin typeface="Calibri" panose="020F0502020204030204" pitchFamily="34" charset="0"/>
              </a:rPr>
              <a:t>	Yargı kararının uygulanmasının işlem ya da eylemin konusunun ortadan kalkması ya da geçen zamanda gerçekleşmiş ve bitmiş durumlar nedeniyle fiilen imkansız hale gelmesi. </a:t>
            </a:r>
            <a:endParaRPr lang="tr-TR" sz="2200" dirty="0" smtClean="0">
              <a:latin typeface="Calibri" panose="020F0502020204030204" pitchFamily="34" charset="0"/>
            </a:endParaRPr>
          </a:p>
          <a:p>
            <a:pPr lvl="1"/>
            <a:r>
              <a:rPr lang="tr-TR" sz="2300" dirty="0" smtClean="0">
                <a:latin typeface="Calibri" panose="020F0502020204030204" pitchFamily="34" charset="0"/>
              </a:rPr>
              <a:t>Gerçekleşmiş olan yıkım kararları, Yetişmiş ağaçların kesilmesi, davacının ölümü, televizyon kanallarının yayınlarının durdurulması vs.</a:t>
            </a:r>
          </a:p>
          <a:p>
            <a:endParaRPr lang="tr-TR" dirty="0"/>
          </a:p>
        </p:txBody>
      </p:sp>
      <p:sp>
        <p:nvSpPr>
          <p:cNvPr id="3" name="2 Başlık"/>
          <p:cNvSpPr>
            <a:spLocks noGrp="1"/>
          </p:cNvSpPr>
          <p:nvPr>
            <p:ph type="title"/>
          </p:nvPr>
        </p:nvSpPr>
        <p:spPr/>
        <p:txBody>
          <a:bodyPr/>
          <a:lstStyle/>
          <a:p>
            <a:r>
              <a:rPr lang="tr-TR" dirty="0" smtClean="0">
                <a:solidFill>
                  <a:prstClr val="white"/>
                </a:solidFill>
                <a:latin typeface="Gill Sans MT" panose="020B0502020104020203" pitchFamily="34" charset="0"/>
              </a:rPr>
              <a:t>İDARİ YARGI KARARLARININ UYGULANMASI</a:t>
            </a:r>
            <a:br>
              <a:rPr lang="tr-TR" dirty="0" smtClean="0">
                <a:solidFill>
                  <a:prstClr val="white"/>
                </a:solidFill>
                <a:latin typeface="Gill Sans MT" panose="020B0502020104020203" pitchFamily="34" charset="0"/>
              </a:rPr>
            </a:br>
            <a:r>
              <a:rPr lang="tr-TR" sz="2800" dirty="0" smtClean="0">
                <a:solidFill>
                  <a:prstClr val="white"/>
                </a:solidFill>
                <a:latin typeface="Gill Sans MT" panose="020B0502020104020203" pitchFamily="34" charset="0"/>
              </a:rPr>
              <a:t>KARARLARIN UYGULANMASINDA İMKANSIZLIK HALLERİ</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p:txBody>
          <a:bodyPr/>
          <a:lstStyle/>
          <a:p>
            <a:pPr marL="45720" indent="0" algn="just">
              <a:buNone/>
            </a:pPr>
            <a:r>
              <a:rPr lang="tr-TR" sz="2800" b="1" dirty="0">
                <a:latin typeface="Calibri" panose="020F0502020204030204" pitchFamily="34" charset="0"/>
              </a:rPr>
              <a:t>1. HİÇ UYGULAMAMA</a:t>
            </a:r>
          </a:p>
          <a:p>
            <a:pPr algn="just"/>
            <a:r>
              <a:rPr lang="tr-TR" sz="2800" dirty="0">
                <a:latin typeface="Calibri" panose="020F0502020204030204" pitchFamily="34" charset="0"/>
              </a:rPr>
              <a:t>Yargı kararı sonucunda idare, gecikmeksizin işlem tesis etmeye veya eylemde bulunmaya mecburdur. İdarenin bir eylemde bulunması ve işlem yapması hem yapma hem de yapmamayı gerektirebilir. Eğer hukuka aykırılık idarenin “</a:t>
            </a:r>
            <a:r>
              <a:rPr lang="tr-TR" sz="2800" dirty="0" err="1">
                <a:latin typeface="Calibri" panose="020F0502020204030204" pitchFamily="34" charset="0"/>
              </a:rPr>
              <a:t>yapma”sından</a:t>
            </a:r>
            <a:r>
              <a:rPr lang="tr-TR" sz="2800" dirty="0">
                <a:latin typeface="Calibri" panose="020F0502020204030204" pitchFamily="34" charset="0"/>
              </a:rPr>
              <a:t> kaynaklanıyorsa, idare artık “yapmayacaktır”. Eğer “yapmadığı” için hukuka aykırıysa, idare “yapmak” zorundadır. Eğer hiçbir yönde hareket etmiyorsa, yargı kararlarına hiç uymama söz konusu olur.</a:t>
            </a: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İDARİ YARGI KARARLARININ UYGULANMASI</a:t>
            </a:r>
            <a:br>
              <a:rPr lang="tr-TR" dirty="0">
                <a:latin typeface="Gill Sans MT" panose="020B0502020104020203" pitchFamily="34" charset="0"/>
              </a:rPr>
            </a:br>
            <a:r>
              <a:rPr lang="tr-TR" sz="2400" dirty="0">
                <a:latin typeface="Gill Sans MT" panose="020B0502020104020203" pitchFamily="34" charset="0"/>
              </a:rPr>
              <a:t>İDARİ YARGI KARARLARININ UYGULANMAMASININ ORTAYA ÇIKTIĞI HALLER</a:t>
            </a:r>
            <a:endParaRPr lang="tr-TR" dirty="0">
              <a:latin typeface="Gill Sans MT" panose="020B0502020104020203" pitchFamily="34" charset="0"/>
            </a:endParaRPr>
          </a:p>
        </p:txBody>
      </p:sp>
    </p:spTree>
    <p:extLst>
      <p:ext uri="{BB962C8B-B14F-4D97-AF65-F5344CB8AC3E}">
        <p14:creationId xmlns="" xmlns:p14="http://schemas.microsoft.com/office/powerpoint/2010/main" val="508783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5011513"/>
          </a:xfrm>
        </p:spPr>
        <p:txBody>
          <a:bodyPr>
            <a:normAutofit/>
          </a:bodyPr>
          <a:lstStyle/>
          <a:p>
            <a:pPr marL="45720" indent="0" algn="just">
              <a:buNone/>
            </a:pPr>
            <a:r>
              <a:rPr lang="tr-TR" sz="2400" b="1" dirty="0">
                <a:latin typeface="Calibri" panose="020F0502020204030204" pitchFamily="34" charset="0"/>
              </a:rPr>
              <a:t>2. GEREĞİ GİBİ UYGULAMAMA</a:t>
            </a:r>
          </a:p>
          <a:p>
            <a:pPr lvl="1" algn="just"/>
            <a:endParaRPr lang="tr-TR" sz="2000" b="1" dirty="0" smtClean="0">
              <a:latin typeface="Calibri" panose="020F0502020204030204" pitchFamily="34" charset="0"/>
            </a:endParaRPr>
          </a:p>
          <a:p>
            <a:pPr lvl="1" algn="just"/>
            <a:endParaRPr lang="tr-TR" sz="2000" b="1" dirty="0" smtClean="0">
              <a:latin typeface="Calibri" panose="020F0502020204030204" pitchFamily="34" charset="0"/>
            </a:endParaRPr>
          </a:p>
          <a:p>
            <a:pPr lvl="1" algn="just"/>
            <a:r>
              <a:rPr lang="tr-TR" sz="2000" b="1" dirty="0" smtClean="0">
                <a:latin typeface="Calibri" panose="020F0502020204030204" pitchFamily="34" charset="0"/>
              </a:rPr>
              <a:t>Geç </a:t>
            </a:r>
            <a:r>
              <a:rPr lang="tr-TR" sz="2000" b="1" dirty="0">
                <a:latin typeface="Calibri" panose="020F0502020204030204" pitchFamily="34" charset="0"/>
              </a:rPr>
              <a:t>Uygulama</a:t>
            </a:r>
            <a:r>
              <a:rPr lang="tr-TR" sz="2000" dirty="0">
                <a:latin typeface="Calibri" panose="020F0502020204030204" pitchFamily="34" charset="0"/>
              </a:rPr>
              <a:t>: İYUK 28.maddede idareye tanımış olan 30 gün içinde yargı kararlarının uygulanmaması geç uygulama anlamında gelir ve idarenin sorumluluğunu doğurur. İYUK, md. 28’in idareye tanıdığı 30 günlük süre, idareye süreyi sonuna kadar kullanıp son gün kararı uygulamak açısından bir imkân tanımamaktadır. Çünkü kararların gereğinin gecikmeksizin yerine getirilmesi kuralı mümkün olan en kısa süreyi ifade eder</a:t>
            </a:r>
            <a:r>
              <a:rPr lang="tr-TR" sz="2000" dirty="0" smtClean="0">
                <a:latin typeface="Calibri" panose="020F0502020204030204" pitchFamily="34" charset="0"/>
              </a:rPr>
              <a:t>.</a:t>
            </a:r>
            <a:endParaRPr lang="tr-TR" sz="2000"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İDARİ YARGI KARARLARININ UYGULANMASI</a:t>
            </a:r>
            <a:br>
              <a:rPr lang="tr-TR" dirty="0">
                <a:latin typeface="Gill Sans MT" panose="020B0502020104020203" pitchFamily="34" charset="0"/>
              </a:rPr>
            </a:br>
            <a:r>
              <a:rPr lang="tr-TR" sz="2400" dirty="0">
                <a:latin typeface="Gill Sans MT" panose="020B0502020104020203" pitchFamily="34" charset="0"/>
              </a:rPr>
              <a:t>İDARİ YARGI KARARLARININ UYGULANMAMASININ ORTAYA ÇIKTIĞI HALLER</a:t>
            </a:r>
            <a:endParaRPr lang="tr-TR" dirty="0">
              <a:latin typeface="Gill Sans MT" panose="020B0502020104020203" pitchFamily="34" charset="0"/>
            </a:endParaRPr>
          </a:p>
        </p:txBody>
      </p:sp>
    </p:spTree>
    <p:extLst>
      <p:ext uri="{BB962C8B-B14F-4D97-AF65-F5344CB8AC3E}">
        <p14:creationId xmlns="" xmlns:p14="http://schemas.microsoft.com/office/powerpoint/2010/main" val="25479863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ılavuz">
  <a:themeElements>
    <a:clrScheme name="Kılavuz">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Kılavuz">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Kılavuz">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1025</TotalTime>
  <Words>981</Words>
  <Application>Microsoft Office PowerPoint</Application>
  <PresentationFormat>Özel</PresentationFormat>
  <Paragraphs>53</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Kılavuz</vt:lpstr>
      <vt:lpstr>İDARİ YARGI KARARLARININ UYGULANMASI ANAYASAL-YASAL DAYANAKLAR</vt:lpstr>
      <vt:lpstr>İDARİ YARGI KARARLARININ UYGULANMASI ANAYASAL-YASAL DAYANAKLAR</vt:lpstr>
      <vt:lpstr>İDARİ YARGI KARARLARININ UYGULANMASI ANAYASAL-YASAL DAYANAKLAR</vt:lpstr>
      <vt:lpstr>İDARİ YARGI KARARLARININ UYGULANMASI ANAYASAL-YASAL DAYANAKLAR</vt:lpstr>
      <vt:lpstr>İDARİ YARGI KARARLARININ UYGULANMASI KARARLARIN UYGULANMASINDA İMKANSIZLIK HALLERİ</vt:lpstr>
      <vt:lpstr>İDARİ YARGI KARARLARININ UYGULANMASI KARARLARIN UYGULANMASINDA İMKANSIZLIK HALLERİ</vt:lpstr>
      <vt:lpstr>İDARİ YARGI KARARLARININ UYGULANMASI KARARLARIN UYGULANMASINDA İMKANSIZLIK HALLERİ</vt:lpstr>
      <vt:lpstr>İDARİ YARGI KARARLARININ UYGULANMASI İDARİ YARGI KARARLARININ UYGULANMAMASININ ORTAYA ÇIKTIĞI HALLER</vt:lpstr>
      <vt:lpstr>İDARİ YARGI KARARLARININ UYGULANMASI İDARİ YARGI KARARLARININ UYGULANMAMASININ ORTAYA ÇIKTIĞI HALLER</vt:lpstr>
      <vt:lpstr>İDARİ YARGI KARARLARININ UYGULANMASI İDARİ YARGI KARARLARININ UYGULANMAMASININ ORTAYA ÇIKTIĞI HALLER</vt:lpstr>
      <vt:lpstr>İDARİ YARGI KARARLARININ UYGULANMASI İDARİ YARGI KARARLARININ UYGULANMAMASININ ORTAYA ÇIKTIĞI HALLER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cngz rgn</dc:creator>
  <cp:lastModifiedBy>Orhan Tekinsoy</cp:lastModifiedBy>
  <cp:revision>73</cp:revision>
  <dcterms:created xsi:type="dcterms:W3CDTF">2018-03-07T13:11:05Z</dcterms:created>
  <dcterms:modified xsi:type="dcterms:W3CDTF">2018-11-02T10:44:20Z</dcterms:modified>
</cp:coreProperties>
</file>