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66" autoAdjust="0"/>
    <p:restoredTop sz="94660"/>
  </p:normalViewPr>
  <p:slideViewPr>
    <p:cSldViewPr snapToGrid="0">
      <p:cViewPr varScale="1">
        <p:scale>
          <a:sx n="40" d="100"/>
          <a:sy n="40" d="100"/>
        </p:scale>
        <p:origin x="66" y="7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a:t>Asıl başlık stilini düzenlemek için tıklayın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027459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754906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5649240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stilini düzenlemek için tıklayın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7961285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4682087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a:t>Asıl başlık stilini düzenlemek için tıklayın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94C2AC6C-F98C-4EAF-9D23-BB2EEDFDA0E3}"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0339363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a:t>Asıl başlık stilini düzenlemek için tıklayın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94C2AC6C-F98C-4EAF-9D23-BB2EEDFDA0E3}"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1599076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7172132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a:t>Asıl başlık stilini düzenlemek için tıklayın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4121584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651180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4C2AC6C-F98C-4EAF-9D23-BB2EEDFDA0E3}"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642319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stilini düzenlemek için tıklayın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345815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Content Placeholder 3"/>
          <p:cNvSpPr>
            <a:spLocks noGrp="1"/>
          </p:cNvSpPr>
          <p:nvPr>
            <p:ph sz="quarter" idx="13"/>
          </p:nvPr>
        </p:nvSpPr>
        <p:spPr>
          <a:xfrm>
            <a:off x="913774" y="3051012"/>
            <a:ext cx="5106027" cy="274018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3" name="Content Placeholder 5"/>
          <p:cNvSpPr>
            <a:spLocks noGrp="1"/>
          </p:cNvSpPr>
          <p:nvPr>
            <p:ph sz="quarter" idx="14"/>
          </p:nvPr>
        </p:nvSpPr>
        <p:spPr>
          <a:xfrm>
            <a:off x="6172200" y="3051012"/>
            <a:ext cx="5105401" cy="274018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4C2AC6C-F98C-4EAF-9D23-BB2EEDFDA0E3}" type="datetimeFigureOut">
              <a:rPr lang="tr-TR" smtClean="0"/>
              <a:t>1.05.2020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814870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4C2AC6C-F98C-4EAF-9D23-BB2EEDFDA0E3}"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648715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94C2AC6C-F98C-4EAF-9D23-BB2EEDFDA0E3}" type="datetimeFigureOut">
              <a:rPr lang="tr-TR" smtClean="0"/>
              <a:t>1.05.2020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143705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a:t>Asıl başlık stilini düzenlemek için tıklayın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421100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287834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94C2AC6C-F98C-4EAF-9D23-BB2EEDFDA0E3}" type="datetimeFigureOut">
              <a:rPr lang="tr-TR" smtClean="0"/>
              <a:t>1.05.2020</a:t>
            </a:fld>
            <a:endParaRPr lang="tr-T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11166346-0D63-4767-B0E1-09F8F5A66B35}" type="slidenum">
              <a:rPr lang="tr-TR" smtClean="0"/>
              <a:t>‹#›</a:t>
            </a:fld>
            <a:endParaRPr lang="tr-TR"/>
          </a:p>
        </p:txBody>
      </p:sp>
    </p:spTree>
    <p:extLst>
      <p:ext uri="{BB962C8B-B14F-4D97-AF65-F5344CB8AC3E}">
        <p14:creationId xmlns:p14="http://schemas.microsoft.com/office/powerpoint/2010/main" val="30833625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6EC36C-FB3B-4748-8FA2-1FDA7943051A}"/>
              </a:ext>
            </a:extLst>
          </p:cNvPr>
          <p:cNvSpPr>
            <a:spLocks noGrp="1"/>
          </p:cNvSpPr>
          <p:nvPr>
            <p:ph type="ctrTitle"/>
          </p:nvPr>
        </p:nvSpPr>
        <p:spPr/>
        <p:txBody>
          <a:bodyPr/>
          <a:lstStyle/>
          <a:p>
            <a:r>
              <a:rPr lang="tr-TR" dirty="0"/>
              <a:t>ARŞİVLEME araçları</a:t>
            </a:r>
          </a:p>
        </p:txBody>
      </p:sp>
      <p:sp>
        <p:nvSpPr>
          <p:cNvPr id="3" name="Alt Başlık 2">
            <a:extLst>
              <a:ext uri="{FF2B5EF4-FFF2-40B4-BE49-F238E27FC236}">
                <a16:creationId xmlns:a16="http://schemas.microsoft.com/office/drawing/2014/main" id="{81A1C4EC-225A-421E-A0CD-8D9E145071B5}"/>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3933404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B456390-8117-4C1B-9DCE-E9B0D5E9EEC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160C765-3DB8-4D2E-BA53-A22C822020A9}"/>
              </a:ext>
            </a:extLst>
          </p:cNvPr>
          <p:cNvSpPr>
            <a:spLocks noGrp="1"/>
          </p:cNvSpPr>
          <p:nvPr>
            <p:ph sz="quarter" idx="13"/>
          </p:nvPr>
        </p:nvSpPr>
        <p:spPr/>
        <p:txBody>
          <a:bodyPr>
            <a:normAutofit fontScale="92500" lnSpcReduction="20000"/>
          </a:bodyPr>
          <a:lstStyle/>
          <a:p>
            <a:r>
              <a:rPr lang="tr-TR" dirty="0"/>
              <a:t>Arşivleme Araçları </a:t>
            </a:r>
          </a:p>
          <a:p>
            <a:r>
              <a:rPr lang="tr-TR" dirty="0"/>
              <a:t>Arşiv Saklama Kutusu </a:t>
            </a:r>
          </a:p>
          <a:p>
            <a:r>
              <a:rPr lang="tr-TR" dirty="0"/>
              <a:t>Compact Raflar </a:t>
            </a:r>
          </a:p>
          <a:p>
            <a:r>
              <a:rPr lang="tr-TR" dirty="0"/>
              <a:t>Sabit Portatif Arşiv Rafı </a:t>
            </a:r>
          </a:p>
          <a:p>
            <a:r>
              <a:rPr lang="tr-TR" dirty="0"/>
              <a:t>Nakliye ve Servis Arabası </a:t>
            </a:r>
          </a:p>
          <a:p>
            <a:r>
              <a:rPr lang="tr-TR" dirty="0"/>
              <a:t>Dosya Dolabı </a:t>
            </a:r>
          </a:p>
          <a:p>
            <a:r>
              <a:rPr lang="tr-TR" dirty="0"/>
              <a:t>Klasör Sütunu </a:t>
            </a:r>
          </a:p>
          <a:p>
            <a:r>
              <a:rPr lang="tr-TR" dirty="0"/>
              <a:t>Evrak İmha makinesi </a:t>
            </a:r>
          </a:p>
          <a:p>
            <a:endParaRPr lang="tr-TR" dirty="0"/>
          </a:p>
        </p:txBody>
      </p:sp>
    </p:spTree>
    <p:extLst>
      <p:ext uri="{BB962C8B-B14F-4D97-AF65-F5344CB8AC3E}">
        <p14:creationId xmlns:p14="http://schemas.microsoft.com/office/powerpoint/2010/main" val="3323517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B456390-8117-4C1B-9DCE-E9B0D5E9EEC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160C765-3DB8-4D2E-BA53-A22C822020A9}"/>
              </a:ext>
            </a:extLst>
          </p:cNvPr>
          <p:cNvSpPr>
            <a:spLocks noGrp="1"/>
          </p:cNvSpPr>
          <p:nvPr>
            <p:ph sz="quarter" idx="13"/>
          </p:nvPr>
        </p:nvSpPr>
        <p:spPr/>
        <p:txBody>
          <a:bodyPr>
            <a:normAutofit/>
          </a:bodyPr>
          <a:lstStyle/>
          <a:p>
            <a:r>
              <a:rPr lang="tr-TR" dirty="0"/>
              <a:t>Arşiv Saklama Kutusu </a:t>
            </a:r>
          </a:p>
          <a:p>
            <a:r>
              <a:rPr lang="tr-TR" dirty="0"/>
              <a:t>Küçük fakat seri halde bulunan </a:t>
            </a:r>
            <a:r>
              <a:rPr lang="tr-TR" dirty="0" err="1"/>
              <a:t>arşivsel</a:t>
            </a:r>
            <a:r>
              <a:rPr lang="tr-TR" dirty="0"/>
              <a:t> malzemenin dağılmadan toplu halde tutulmasında kullanılır. Bu tür evraklar genellikle belirli bir süre sonunda imha edilebilirler.</a:t>
            </a:r>
          </a:p>
        </p:txBody>
      </p:sp>
      <p:pic>
        <p:nvPicPr>
          <p:cNvPr id="4" name="Resim 3">
            <a:extLst>
              <a:ext uri="{FF2B5EF4-FFF2-40B4-BE49-F238E27FC236}">
                <a16:creationId xmlns:a16="http://schemas.microsoft.com/office/drawing/2014/main" id="{FE10C406-8F31-4BB0-832F-0334126279ED}"/>
              </a:ext>
            </a:extLst>
          </p:cNvPr>
          <p:cNvPicPr>
            <a:picLocks noChangeAspect="1"/>
          </p:cNvPicPr>
          <p:nvPr/>
        </p:nvPicPr>
        <p:blipFill>
          <a:blip r:embed="rId2"/>
          <a:stretch>
            <a:fillRect/>
          </a:stretch>
        </p:blipFill>
        <p:spPr>
          <a:xfrm>
            <a:off x="9762103" y="2993028"/>
            <a:ext cx="1015379" cy="1491375"/>
          </a:xfrm>
          <a:prstGeom prst="rect">
            <a:avLst/>
          </a:prstGeom>
        </p:spPr>
      </p:pic>
    </p:spTree>
    <p:extLst>
      <p:ext uri="{BB962C8B-B14F-4D97-AF65-F5344CB8AC3E}">
        <p14:creationId xmlns:p14="http://schemas.microsoft.com/office/powerpoint/2010/main" val="3033513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928B170-B7BC-4BDA-AF69-28A89C4F89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Resim 3">
            <a:extLst>
              <a:ext uri="{FF2B5EF4-FFF2-40B4-BE49-F238E27FC236}">
                <a16:creationId xmlns:a16="http://schemas.microsoft.com/office/drawing/2014/main" id="{30C1DF92-BC68-4FC9-8FF4-9D109C7BFA28}"/>
              </a:ext>
            </a:extLst>
          </p:cNvPr>
          <p:cNvPicPr>
            <a:picLocks noChangeAspect="1"/>
          </p:cNvPicPr>
          <p:nvPr/>
        </p:nvPicPr>
        <p:blipFill>
          <a:blip r:embed="rId2"/>
          <a:stretch>
            <a:fillRect/>
          </a:stretch>
        </p:blipFill>
        <p:spPr>
          <a:xfrm>
            <a:off x="8121445" y="2576686"/>
            <a:ext cx="3427091" cy="1713545"/>
          </a:xfrm>
          <a:prstGeom prst="roundRect">
            <a:avLst>
              <a:gd name="adj" fmla="val 5301"/>
            </a:avLst>
          </a:prstGeom>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pic>
      <p:pic>
        <p:nvPicPr>
          <p:cNvPr id="11" name="Picture 10">
            <a:extLst>
              <a:ext uri="{FF2B5EF4-FFF2-40B4-BE49-F238E27FC236}">
                <a16:creationId xmlns:a16="http://schemas.microsoft.com/office/drawing/2014/main" id="{2E1E8C82-833C-4573-807A-A01BED37570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Başlık 1">
            <a:extLst>
              <a:ext uri="{FF2B5EF4-FFF2-40B4-BE49-F238E27FC236}">
                <a16:creationId xmlns:a16="http://schemas.microsoft.com/office/drawing/2014/main" id="{E890E68B-67FD-47E5-BC87-8A4961FC637C}"/>
              </a:ext>
            </a:extLst>
          </p:cNvPr>
          <p:cNvSpPr>
            <a:spLocks noGrp="1"/>
          </p:cNvSpPr>
          <p:nvPr>
            <p:ph type="title"/>
          </p:nvPr>
        </p:nvSpPr>
        <p:spPr>
          <a:xfrm>
            <a:off x="913776" y="640831"/>
            <a:ext cx="6564205" cy="1573863"/>
          </a:xfrm>
        </p:spPr>
        <p:txBody>
          <a:bodyPr>
            <a:normAutofit/>
          </a:bodyPr>
          <a:lstStyle/>
          <a:p>
            <a:endParaRPr lang="tr-TR"/>
          </a:p>
        </p:txBody>
      </p:sp>
      <p:sp>
        <p:nvSpPr>
          <p:cNvPr id="3" name="İçerik Yer Tutucusu 2">
            <a:extLst>
              <a:ext uri="{FF2B5EF4-FFF2-40B4-BE49-F238E27FC236}">
                <a16:creationId xmlns:a16="http://schemas.microsoft.com/office/drawing/2014/main" id="{9DF2B588-8587-471E-BE73-5F7EAE8DB877}"/>
              </a:ext>
            </a:extLst>
          </p:cNvPr>
          <p:cNvSpPr>
            <a:spLocks noGrp="1"/>
          </p:cNvSpPr>
          <p:nvPr>
            <p:ph sz="quarter" idx="13"/>
          </p:nvPr>
        </p:nvSpPr>
        <p:spPr>
          <a:xfrm>
            <a:off x="913774" y="2367092"/>
            <a:ext cx="6564207" cy="3881309"/>
          </a:xfrm>
        </p:spPr>
        <p:txBody>
          <a:bodyPr>
            <a:normAutofit/>
          </a:bodyPr>
          <a:lstStyle/>
          <a:p>
            <a:r>
              <a:rPr lang="tr-TR" b="1" dirty="0"/>
              <a:t>Compact Raflar  </a:t>
            </a:r>
          </a:p>
          <a:p>
            <a:r>
              <a:rPr lang="tr-TR" dirty="0"/>
              <a:t>Arşivler için her zaman güvenlik ön plandadır. Bunun için güvenlik açısından tercih edilebilir. Toz ışığa karşı emniyetlidir. Aynı zamanda yangın, su ve depreme diğer raflara göre dayanıklıdır. Ayrıca sabit raflara göre %30 daha az yer işgal eder. Raylı raflar ağırlıkları nedeniyle zemin katlara konulması şiddetle tavsiye edilir.</a:t>
            </a:r>
          </a:p>
        </p:txBody>
      </p:sp>
    </p:spTree>
    <p:extLst>
      <p:ext uri="{BB962C8B-B14F-4D97-AF65-F5344CB8AC3E}">
        <p14:creationId xmlns:p14="http://schemas.microsoft.com/office/powerpoint/2010/main" val="969368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755A04C-A3AE-4814-92E4-D3CA3B07592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47AB917-6372-44DB-9743-9AA56E69935C}"/>
              </a:ext>
            </a:extLst>
          </p:cNvPr>
          <p:cNvSpPr>
            <a:spLocks noGrp="1"/>
          </p:cNvSpPr>
          <p:nvPr>
            <p:ph sz="quarter" idx="13"/>
          </p:nvPr>
        </p:nvSpPr>
        <p:spPr/>
        <p:txBody>
          <a:bodyPr/>
          <a:lstStyle/>
          <a:p>
            <a:r>
              <a:rPr lang="tr-TR" dirty="0"/>
              <a:t>Sabit Portatif Arşiv Rafı:</a:t>
            </a:r>
          </a:p>
          <a:p>
            <a:r>
              <a:rPr lang="tr-TR" dirty="0"/>
              <a:t>Bunlar ucuzluk bakımından tercih edilir. Zemine daha az yük biner. Tavan yüksekliği müsait raf sayısı artabilir. Ayrıca kullanımda hız kazanma gibi avantajı vardır. Arşivlerde sağlamlık bakımından 1mm altı ölçülerde malzeme kullanılmaz. Statik toz boya kullanılır. </a:t>
            </a:r>
          </a:p>
          <a:p>
            <a:endParaRPr lang="tr-TR" dirty="0"/>
          </a:p>
        </p:txBody>
      </p:sp>
    </p:spTree>
    <p:extLst>
      <p:ext uri="{BB962C8B-B14F-4D97-AF65-F5344CB8AC3E}">
        <p14:creationId xmlns:p14="http://schemas.microsoft.com/office/powerpoint/2010/main" val="8152223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C02BFA4-C7D5-44CB-BB06-58D326F1847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E809669-9490-4498-96FF-08CF9084BB52}"/>
              </a:ext>
            </a:extLst>
          </p:cNvPr>
          <p:cNvSpPr>
            <a:spLocks noGrp="1"/>
          </p:cNvSpPr>
          <p:nvPr>
            <p:ph sz="quarter" idx="13"/>
          </p:nvPr>
        </p:nvSpPr>
        <p:spPr/>
        <p:txBody>
          <a:bodyPr/>
          <a:lstStyle/>
          <a:p>
            <a:r>
              <a:rPr lang="tr-TR" dirty="0"/>
              <a:t>Nakliye ve Servis Arabası </a:t>
            </a:r>
          </a:p>
          <a:p>
            <a:r>
              <a:rPr lang="tr-TR" dirty="0"/>
              <a:t>Büyük arşiv depolarında çok yönlü olarak kullanılmaktadır. Arşiv kutu ve dosyalarının taşınmasında kullanılır. Krom kaplama iskeleti ve iki adet plastik taşıma tablası vardır.</a:t>
            </a:r>
          </a:p>
          <a:p>
            <a:endParaRPr lang="tr-TR" dirty="0"/>
          </a:p>
        </p:txBody>
      </p:sp>
    </p:spTree>
    <p:extLst>
      <p:ext uri="{BB962C8B-B14F-4D97-AF65-F5344CB8AC3E}">
        <p14:creationId xmlns:p14="http://schemas.microsoft.com/office/powerpoint/2010/main" val="30705764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1EB5C51-088F-485F-BB9D-D6C6A5DDD79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C54B41C-93D9-47B0-A441-449ABBCC8393}"/>
              </a:ext>
            </a:extLst>
          </p:cNvPr>
          <p:cNvSpPr>
            <a:spLocks noGrp="1"/>
          </p:cNvSpPr>
          <p:nvPr>
            <p:ph sz="quarter" idx="13"/>
          </p:nvPr>
        </p:nvSpPr>
        <p:spPr/>
        <p:txBody>
          <a:bodyPr/>
          <a:lstStyle/>
          <a:p>
            <a:r>
              <a:rPr lang="tr-TR" dirty="0"/>
              <a:t>Dosya Dolabı </a:t>
            </a:r>
          </a:p>
          <a:p>
            <a:r>
              <a:rPr lang="tr-TR" dirty="0"/>
              <a:t>Dosya dolapları, ayarlanabilir raflardan oluşmalı ayrıca raflara askılı dosya asabilme imkânı olmalıdır. Dosya dolapları aynı zamanda her türlü evrak, kağıt, bilgisayar çıkışı, broşür disket vb. </a:t>
            </a:r>
            <a:r>
              <a:rPr lang="tr-TR" dirty="0" err="1"/>
              <a:t>dökümanların</a:t>
            </a:r>
            <a:r>
              <a:rPr lang="tr-TR" dirty="0"/>
              <a:t> saklanmasında ideal çözümler sunan, modüler yapıda olmalıdır.</a:t>
            </a:r>
          </a:p>
          <a:p>
            <a:r>
              <a:rPr lang="tr-TR" dirty="0"/>
              <a:t>Geleneksel arşivleme yöntemlerinde çeşitli dolaplar, raflar ve çekmeceler kullanılır. Bu araçların arasında; dikey çekmeceli dolaplar, açık raflı dolaplar, hareketli dolaplar ve kasalar gibi çeşitli arşivleme araçları vardır.</a:t>
            </a:r>
          </a:p>
          <a:p>
            <a:endParaRPr lang="tr-TR" dirty="0"/>
          </a:p>
        </p:txBody>
      </p:sp>
    </p:spTree>
    <p:extLst>
      <p:ext uri="{BB962C8B-B14F-4D97-AF65-F5344CB8AC3E}">
        <p14:creationId xmlns:p14="http://schemas.microsoft.com/office/powerpoint/2010/main" val="3546454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C15AD63-A6F9-4D23-9C53-155174087D3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8F853EF-95CA-4EA8-B90A-F1C72DE2A6D1}"/>
              </a:ext>
            </a:extLst>
          </p:cNvPr>
          <p:cNvSpPr>
            <a:spLocks noGrp="1"/>
          </p:cNvSpPr>
          <p:nvPr>
            <p:ph sz="quarter" idx="13"/>
          </p:nvPr>
        </p:nvSpPr>
        <p:spPr/>
        <p:txBody>
          <a:bodyPr/>
          <a:lstStyle/>
          <a:p>
            <a:r>
              <a:rPr lang="tr-TR" dirty="0"/>
              <a:t>Klasör Sütunu </a:t>
            </a:r>
          </a:p>
          <a:p>
            <a:r>
              <a:rPr lang="tr-TR" dirty="0"/>
              <a:t>Standart klasörler için döner klasör sütunu, alışılagelmiş evrak dolapları ve raf sistemleri ile kıyaslandığında büyük yer tasarrufu sağlar. Dosyalar rahatça görülür, kolay erişilir, kullanılan mekanda en iyi şekilde yararlanılır.</a:t>
            </a:r>
          </a:p>
          <a:p>
            <a:endParaRPr lang="tr-TR" dirty="0"/>
          </a:p>
        </p:txBody>
      </p:sp>
    </p:spTree>
    <p:extLst>
      <p:ext uri="{BB962C8B-B14F-4D97-AF65-F5344CB8AC3E}">
        <p14:creationId xmlns:p14="http://schemas.microsoft.com/office/powerpoint/2010/main" val="3186122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985D7FF-684F-42A8-814E-C33B54CD62ED}"/>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8F3244FD-8040-4FD5-BB25-C2665CC0A094}"/>
              </a:ext>
            </a:extLst>
          </p:cNvPr>
          <p:cNvSpPr>
            <a:spLocks noGrp="1"/>
          </p:cNvSpPr>
          <p:nvPr>
            <p:ph sz="quarter" idx="13"/>
          </p:nvPr>
        </p:nvSpPr>
        <p:spPr/>
        <p:txBody>
          <a:bodyPr/>
          <a:lstStyle/>
          <a:p>
            <a:r>
              <a:rPr lang="tr-TR" dirty="0"/>
              <a:t>Evrak İmha makinesi </a:t>
            </a:r>
          </a:p>
          <a:p>
            <a:r>
              <a:rPr lang="tr-TR" dirty="0"/>
              <a:t>Arşivlerde imha zamanı gelen evrakların başkaları tarafından görülmemesi için çok küçük parçalara ayıran makinelerdir.</a:t>
            </a:r>
          </a:p>
          <a:p>
            <a:endParaRPr lang="tr-TR" dirty="0"/>
          </a:p>
        </p:txBody>
      </p:sp>
    </p:spTree>
    <p:extLst>
      <p:ext uri="{BB962C8B-B14F-4D97-AF65-F5344CB8AC3E}">
        <p14:creationId xmlns:p14="http://schemas.microsoft.com/office/powerpoint/2010/main" val="1346635852"/>
      </p:ext>
    </p:extLst>
  </p:cSld>
  <p:clrMapOvr>
    <a:masterClrMapping/>
  </p:clrMapOvr>
</p:sld>
</file>

<file path=ppt/theme/theme1.xml><?xml version="1.0" encoding="utf-8"?>
<a:theme xmlns:a="http://schemas.openxmlformats.org/drawingml/2006/main" name="Damla">
  <a:themeElements>
    <a:clrScheme name="Damla">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Damla</Template>
  <TotalTime>14</TotalTime>
  <Words>314</Words>
  <Application>Microsoft Office PowerPoint</Application>
  <PresentationFormat>Geniş ekran</PresentationFormat>
  <Paragraphs>24</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Tw Cen MT</vt:lpstr>
      <vt:lpstr>Damla</vt:lpstr>
      <vt:lpstr>ARŞİVLEME araçları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4</cp:revision>
  <dcterms:created xsi:type="dcterms:W3CDTF">2020-04-30T08:09:01Z</dcterms:created>
  <dcterms:modified xsi:type="dcterms:W3CDTF">2020-05-01T16:53:03Z</dcterms:modified>
</cp:coreProperties>
</file>