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86" r:id="rId4"/>
    <p:sldId id="290" r:id="rId5"/>
    <p:sldId id="281" r:id="rId6"/>
    <p:sldId id="289" r:id="rId7"/>
    <p:sldId id="285" r:id="rId8"/>
    <p:sldId id="282" r:id="rId9"/>
    <p:sldId id="288" r:id="rId10"/>
    <p:sldId id="283" r:id="rId11"/>
    <p:sldId id="284" r:id="rId12"/>
    <p:sldId id="291"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4438FD87-92DC-4A5D-944D-80EAF8DFE528}">
          <p14:sldIdLst>
            <p14:sldId id="257"/>
            <p14:sldId id="256"/>
            <p14:sldId id="286"/>
            <p14:sldId id="290"/>
            <p14:sldId id="281"/>
            <p14:sldId id="289"/>
            <p14:sldId id="285"/>
            <p14:sldId id="282"/>
            <p14:sldId id="288"/>
            <p14:sldId id="283"/>
            <p14:sldId id="284"/>
            <p14:sldId id="291"/>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a:p>
        </p:txBody>
      </p:sp>
      <p:sp>
        <p:nvSpPr>
          <p:cNvPr id="4" name="Veri Yer Tutucusu 3"/>
          <p:cNvSpPr>
            <a:spLocks noGrp="1"/>
          </p:cNvSpPr>
          <p:nvPr>
            <p:ph type="dt" sz="half" idx="10"/>
          </p:nvPr>
        </p:nvSpPr>
        <p:spPr/>
        <p:txBody>
          <a:bodyPr/>
          <a:lstStyle/>
          <a:p>
            <a:fld id="{0653C8EC-09AD-4EB2-8A0B-220D16AA1A93}" type="datetimeFigureOut">
              <a:rPr lang="en-US" smtClean="0"/>
              <a:t>28-Nov-20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40AAD1D8-DC03-45D8-B0A5-38F4B644A985}" type="slidenum">
              <a:rPr lang="en-US" smtClean="0"/>
              <a:t>‹#›</a:t>
            </a:fld>
            <a:endParaRPr lang="en-US"/>
          </a:p>
        </p:txBody>
      </p:sp>
    </p:spTree>
    <p:extLst>
      <p:ext uri="{BB962C8B-B14F-4D97-AF65-F5344CB8AC3E}">
        <p14:creationId xmlns:p14="http://schemas.microsoft.com/office/powerpoint/2010/main" val="3644960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0653C8EC-09AD-4EB2-8A0B-220D16AA1A93}" type="datetimeFigureOut">
              <a:rPr lang="en-US" smtClean="0"/>
              <a:t>28-Nov-20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40AAD1D8-DC03-45D8-B0A5-38F4B644A985}" type="slidenum">
              <a:rPr lang="en-US" smtClean="0"/>
              <a:t>‹#›</a:t>
            </a:fld>
            <a:endParaRPr lang="en-US"/>
          </a:p>
        </p:txBody>
      </p:sp>
    </p:spTree>
    <p:extLst>
      <p:ext uri="{BB962C8B-B14F-4D97-AF65-F5344CB8AC3E}">
        <p14:creationId xmlns:p14="http://schemas.microsoft.com/office/powerpoint/2010/main" val="188711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0653C8EC-09AD-4EB2-8A0B-220D16AA1A93}" type="datetimeFigureOut">
              <a:rPr lang="en-US" smtClean="0"/>
              <a:t>28-Nov-20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40AAD1D8-DC03-45D8-B0A5-38F4B644A985}" type="slidenum">
              <a:rPr lang="en-US" smtClean="0"/>
              <a:t>‹#›</a:t>
            </a:fld>
            <a:endParaRPr lang="en-US"/>
          </a:p>
        </p:txBody>
      </p:sp>
    </p:spTree>
    <p:extLst>
      <p:ext uri="{BB962C8B-B14F-4D97-AF65-F5344CB8AC3E}">
        <p14:creationId xmlns:p14="http://schemas.microsoft.com/office/powerpoint/2010/main" val="16354209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0653C8EC-09AD-4EB2-8A0B-220D16AA1A93}" type="datetimeFigureOut">
              <a:rPr lang="en-US" smtClean="0"/>
              <a:t>28-Nov-20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40AAD1D8-DC03-45D8-B0A5-38F4B644A985}" type="slidenum">
              <a:rPr lang="en-US" smtClean="0"/>
              <a:t>‹#›</a:t>
            </a:fld>
            <a:endParaRPr lang="en-US"/>
          </a:p>
        </p:txBody>
      </p:sp>
    </p:spTree>
    <p:extLst>
      <p:ext uri="{BB962C8B-B14F-4D97-AF65-F5344CB8AC3E}">
        <p14:creationId xmlns:p14="http://schemas.microsoft.com/office/powerpoint/2010/main" val="13526677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0653C8EC-09AD-4EB2-8A0B-220D16AA1A93}" type="datetimeFigureOut">
              <a:rPr lang="en-US" smtClean="0"/>
              <a:t>28-Nov-20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40AAD1D8-DC03-45D8-B0A5-38F4B644A985}" type="slidenum">
              <a:rPr lang="en-US" smtClean="0"/>
              <a:t>‹#›</a:t>
            </a:fld>
            <a:endParaRPr lang="en-US"/>
          </a:p>
        </p:txBody>
      </p:sp>
    </p:spTree>
    <p:extLst>
      <p:ext uri="{BB962C8B-B14F-4D97-AF65-F5344CB8AC3E}">
        <p14:creationId xmlns:p14="http://schemas.microsoft.com/office/powerpoint/2010/main" val="31552538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0653C8EC-09AD-4EB2-8A0B-220D16AA1A93}" type="datetimeFigureOut">
              <a:rPr lang="en-US" smtClean="0"/>
              <a:t>28-Nov-20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40AAD1D8-DC03-45D8-B0A5-38F4B644A985}" type="slidenum">
              <a:rPr lang="en-US" smtClean="0"/>
              <a:t>‹#›</a:t>
            </a:fld>
            <a:endParaRPr lang="en-US"/>
          </a:p>
        </p:txBody>
      </p:sp>
    </p:spTree>
    <p:extLst>
      <p:ext uri="{BB962C8B-B14F-4D97-AF65-F5344CB8AC3E}">
        <p14:creationId xmlns:p14="http://schemas.microsoft.com/office/powerpoint/2010/main" val="24284439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US"/>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0653C8EC-09AD-4EB2-8A0B-220D16AA1A93}" type="datetimeFigureOut">
              <a:rPr lang="en-US" smtClean="0"/>
              <a:t>28-Nov-20</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40AAD1D8-DC03-45D8-B0A5-38F4B644A985}" type="slidenum">
              <a:rPr lang="en-US" smtClean="0"/>
              <a:t>‹#›</a:t>
            </a:fld>
            <a:endParaRPr lang="en-US"/>
          </a:p>
        </p:txBody>
      </p:sp>
    </p:spTree>
    <p:extLst>
      <p:ext uri="{BB962C8B-B14F-4D97-AF65-F5344CB8AC3E}">
        <p14:creationId xmlns:p14="http://schemas.microsoft.com/office/powerpoint/2010/main" val="22694286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0653C8EC-09AD-4EB2-8A0B-220D16AA1A93}" type="datetimeFigureOut">
              <a:rPr lang="en-US" smtClean="0"/>
              <a:t>28-Nov-20</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40AAD1D8-DC03-45D8-B0A5-38F4B644A985}" type="slidenum">
              <a:rPr lang="en-US" smtClean="0"/>
              <a:t>‹#›</a:t>
            </a:fld>
            <a:endParaRPr lang="en-US"/>
          </a:p>
        </p:txBody>
      </p:sp>
    </p:spTree>
    <p:extLst>
      <p:ext uri="{BB962C8B-B14F-4D97-AF65-F5344CB8AC3E}">
        <p14:creationId xmlns:p14="http://schemas.microsoft.com/office/powerpoint/2010/main" val="27303933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653C8EC-09AD-4EB2-8A0B-220D16AA1A93}" type="datetimeFigureOut">
              <a:rPr lang="en-US" smtClean="0"/>
              <a:t>28-Nov-20</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40AAD1D8-DC03-45D8-B0A5-38F4B644A985}" type="slidenum">
              <a:rPr lang="en-US" smtClean="0"/>
              <a:t>‹#›</a:t>
            </a:fld>
            <a:endParaRPr lang="en-US"/>
          </a:p>
        </p:txBody>
      </p:sp>
    </p:spTree>
    <p:extLst>
      <p:ext uri="{BB962C8B-B14F-4D97-AF65-F5344CB8AC3E}">
        <p14:creationId xmlns:p14="http://schemas.microsoft.com/office/powerpoint/2010/main" val="31065423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653C8EC-09AD-4EB2-8A0B-220D16AA1A93}" type="datetimeFigureOut">
              <a:rPr lang="en-US" smtClean="0"/>
              <a:t>28-Nov-20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40AAD1D8-DC03-45D8-B0A5-38F4B644A985}" type="slidenum">
              <a:rPr lang="en-US" smtClean="0"/>
              <a:t>‹#›</a:t>
            </a:fld>
            <a:endParaRPr lang="en-US"/>
          </a:p>
        </p:txBody>
      </p:sp>
    </p:spTree>
    <p:extLst>
      <p:ext uri="{BB962C8B-B14F-4D97-AF65-F5344CB8AC3E}">
        <p14:creationId xmlns:p14="http://schemas.microsoft.com/office/powerpoint/2010/main" val="40605687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653C8EC-09AD-4EB2-8A0B-220D16AA1A93}" type="datetimeFigureOut">
              <a:rPr lang="en-US" smtClean="0"/>
              <a:t>28-Nov-20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40AAD1D8-DC03-45D8-B0A5-38F4B644A985}" type="slidenum">
              <a:rPr lang="en-US" smtClean="0"/>
              <a:t>‹#›</a:t>
            </a:fld>
            <a:endParaRPr lang="en-US"/>
          </a:p>
        </p:txBody>
      </p:sp>
    </p:spTree>
    <p:extLst>
      <p:ext uri="{BB962C8B-B14F-4D97-AF65-F5344CB8AC3E}">
        <p14:creationId xmlns:p14="http://schemas.microsoft.com/office/powerpoint/2010/main" val="19093279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53C8EC-09AD-4EB2-8A0B-220D16AA1A93}" type="datetimeFigureOut">
              <a:rPr lang="en-US" smtClean="0"/>
              <a:t>28-Nov-20</a:t>
            </a:fld>
            <a:endParaRPr lang="en-US"/>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AAD1D8-DC03-45D8-B0A5-38F4B644A985}" type="slidenum">
              <a:rPr lang="en-US" smtClean="0"/>
              <a:t>‹#›</a:t>
            </a:fld>
            <a:endParaRPr lang="en-US"/>
          </a:p>
        </p:txBody>
      </p:sp>
    </p:spTree>
    <p:extLst>
      <p:ext uri="{BB962C8B-B14F-4D97-AF65-F5344CB8AC3E}">
        <p14:creationId xmlns:p14="http://schemas.microsoft.com/office/powerpoint/2010/main" val="12875741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en-US" dirty="0" smtClean="0"/>
              <a:t>SHB229 SİYASET BİLİMİ VE KAMU YÖNETİMİ</a:t>
            </a:r>
            <a:endParaRPr lang="en-US" dirty="0"/>
          </a:p>
        </p:txBody>
      </p:sp>
      <p:sp>
        <p:nvSpPr>
          <p:cNvPr id="3" name="Alt Başlık 2"/>
          <p:cNvSpPr>
            <a:spLocks noGrp="1"/>
          </p:cNvSpPr>
          <p:nvPr>
            <p:ph type="subTitle" idx="1"/>
          </p:nvPr>
        </p:nvSpPr>
        <p:spPr/>
        <p:txBody>
          <a:bodyPr/>
          <a:lstStyle/>
          <a:p>
            <a:r>
              <a:rPr lang="en-US" dirty="0" smtClean="0"/>
              <a:t>Arş. </a:t>
            </a:r>
            <a:r>
              <a:rPr lang="en-US" dirty="0" err="1" smtClean="0"/>
              <a:t>Gör</a:t>
            </a:r>
            <a:r>
              <a:rPr lang="en-US" dirty="0" smtClean="0"/>
              <a:t>. Dr. Burcu </a:t>
            </a:r>
            <a:r>
              <a:rPr lang="en-US" dirty="0" err="1" smtClean="0"/>
              <a:t>Özdemir</a:t>
            </a:r>
            <a:r>
              <a:rPr lang="en-US" dirty="0" smtClean="0"/>
              <a:t> </a:t>
            </a:r>
            <a:r>
              <a:rPr lang="en-US" dirty="0" err="1" smtClean="0"/>
              <a:t>Ocaklı</a:t>
            </a:r>
            <a:endParaRPr lang="en-US" dirty="0"/>
          </a:p>
        </p:txBody>
      </p:sp>
    </p:spTree>
    <p:extLst>
      <p:ext uri="{BB962C8B-B14F-4D97-AF65-F5344CB8AC3E}">
        <p14:creationId xmlns:p14="http://schemas.microsoft.com/office/powerpoint/2010/main" val="26947887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en-US" dirty="0" smtClean="0"/>
              <a:t>ÖRNEK: Aile </a:t>
            </a:r>
            <a:r>
              <a:rPr lang="en-US" dirty="0" err="1"/>
              <a:t>ve</a:t>
            </a:r>
            <a:r>
              <a:rPr lang="en-US" dirty="0"/>
              <a:t> </a:t>
            </a:r>
            <a:r>
              <a:rPr lang="en-US" dirty="0" err="1"/>
              <a:t>Toplum</a:t>
            </a:r>
            <a:r>
              <a:rPr lang="en-US" dirty="0"/>
              <a:t> </a:t>
            </a:r>
            <a:r>
              <a:rPr lang="en-US" dirty="0" err="1"/>
              <a:t>Hizmetleri</a:t>
            </a:r>
            <a:r>
              <a:rPr lang="en-US" dirty="0"/>
              <a:t> </a:t>
            </a:r>
            <a:r>
              <a:rPr lang="en-US" dirty="0" err="1"/>
              <a:t>Genel</a:t>
            </a:r>
            <a:r>
              <a:rPr lang="en-US" dirty="0"/>
              <a:t> </a:t>
            </a:r>
            <a:r>
              <a:rPr lang="en-US" dirty="0" err="1"/>
              <a:t>Müdürlüğü</a:t>
            </a:r>
            <a:r>
              <a:rPr lang="en-US" dirty="0"/>
              <a:t>;</a:t>
            </a:r>
            <a:br>
              <a:rPr lang="en-US" dirty="0"/>
            </a:br>
            <a:endParaRPr lang="en-US" dirty="0"/>
          </a:p>
        </p:txBody>
      </p:sp>
      <p:sp>
        <p:nvSpPr>
          <p:cNvPr id="3" name="İçerik Yer Tutucusu 2"/>
          <p:cNvSpPr>
            <a:spLocks noGrp="1"/>
          </p:cNvSpPr>
          <p:nvPr>
            <p:ph idx="1"/>
          </p:nvPr>
        </p:nvSpPr>
        <p:spPr/>
        <p:txBody>
          <a:bodyPr>
            <a:normAutofit/>
          </a:bodyPr>
          <a:lstStyle/>
          <a:p>
            <a:pPr marL="0" indent="0">
              <a:lnSpc>
                <a:spcPct val="150000"/>
              </a:lnSpc>
              <a:buNone/>
            </a:pPr>
            <a:r>
              <a:rPr lang="tr-TR" dirty="0" smtClean="0">
                <a:latin typeface="Cambria" pitchFamily="18" charset="0"/>
              </a:rPr>
              <a:t>VİZYON</a:t>
            </a:r>
            <a:endParaRPr lang="tr-TR" dirty="0">
              <a:latin typeface="Cambria" pitchFamily="18" charset="0"/>
            </a:endParaRPr>
          </a:p>
          <a:p>
            <a:pPr>
              <a:lnSpc>
                <a:spcPct val="150000"/>
              </a:lnSpc>
            </a:pPr>
            <a:r>
              <a:rPr lang="tr-TR" dirty="0">
                <a:latin typeface="Cambria" pitchFamily="18" charset="0"/>
              </a:rPr>
              <a:t> Türkiye'nin 2023'e doğru tarihsel yürüyüşünde, mutlu birey ve güçlü ailelerden oluşan müreffeh bir toplum için, zamanın ruhunu yakalayan, değişimi yönetebilen ve buna yönelik dönüşümü gerçekleştiren, sosyal riskleri önleyici sosyal politikalar geliştiren ve uygulayan bir Genel Müdürlük olmak.  </a:t>
            </a:r>
          </a:p>
          <a:p>
            <a:endParaRPr lang="en-US" dirty="0"/>
          </a:p>
        </p:txBody>
      </p:sp>
    </p:spTree>
    <p:extLst>
      <p:ext uri="{BB962C8B-B14F-4D97-AF65-F5344CB8AC3E}">
        <p14:creationId xmlns:p14="http://schemas.microsoft.com/office/powerpoint/2010/main" val="27276185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en-US" dirty="0" smtClean="0"/>
              <a:t>ÖRNEK: Aile </a:t>
            </a:r>
            <a:r>
              <a:rPr lang="en-US" dirty="0" err="1"/>
              <a:t>ve</a:t>
            </a:r>
            <a:r>
              <a:rPr lang="en-US" dirty="0"/>
              <a:t> </a:t>
            </a:r>
            <a:r>
              <a:rPr lang="en-US" dirty="0" err="1"/>
              <a:t>Toplum</a:t>
            </a:r>
            <a:r>
              <a:rPr lang="en-US" dirty="0"/>
              <a:t> </a:t>
            </a:r>
            <a:r>
              <a:rPr lang="en-US" dirty="0" err="1"/>
              <a:t>Hizmetleri</a:t>
            </a:r>
            <a:r>
              <a:rPr lang="en-US" dirty="0"/>
              <a:t> </a:t>
            </a:r>
            <a:r>
              <a:rPr lang="en-US" dirty="0" err="1"/>
              <a:t>Genel</a:t>
            </a:r>
            <a:r>
              <a:rPr lang="en-US" dirty="0"/>
              <a:t> </a:t>
            </a:r>
            <a:r>
              <a:rPr lang="en-US" dirty="0" err="1"/>
              <a:t>Müdürlüğü</a:t>
            </a:r>
            <a:r>
              <a:rPr lang="en-US" dirty="0"/>
              <a:t>;</a:t>
            </a:r>
            <a:br>
              <a:rPr lang="en-US" dirty="0"/>
            </a:br>
            <a:endParaRPr lang="en-US" dirty="0"/>
          </a:p>
        </p:txBody>
      </p:sp>
      <p:sp>
        <p:nvSpPr>
          <p:cNvPr id="3" name="İçerik Yer Tutucusu 2"/>
          <p:cNvSpPr>
            <a:spLocks noGrp="1"/>
          </p:cNvSpPr>
          <p:nvPr>
            <p:ph idx="1"/>
          </p:nvPr>
        </p:nvSpPr>
        <p:spPr/>
        <p:txBody>
          <a:bodyPr/>
          <a:lstStyle/>
          <a:p>
            <a:pPr marL="0" indent="0">
              <a:lnSpc>
                <a:spcPct val="150000"/>
              </a:lnSpc>
              <a:buNone/>
            </a:pPr>
            <a:r>
              <a:rPr lang="tr-TR" dirty="0" smtClean="0">
                <a:latin typeface="Cambria" pitchFamily="18" charset="0"/>
              </a:rPr>
              <a:t>MİSYON </a:t>
            </a:r>
            <a:endParaRPr lang="tr-TR" dirty="0">
              <a:latin typeface="Cambria" pitchFamily="18" charset="0"/>
            </a:endParaRPr>
          </a:p>
          <a:p>
            <a:pPr>
              <a:lnSpc>
                <a:spcPct val="150000"/>
              </a:lnSpc>
            </a:pPr>
            <a:r>
              <a:rPr lang="tr-TR" dirty="0">
                <a:latin typeface="Cambria" pitchFamily="18" charset="0"/>
              </a:rPr>
              <a:t> Birey, aile ve toplum refahını artırmak amacıyla dezavantajlı kesimler öncelikli olmak üzere tüm toplumu hedefleyen katılımcı anlayışla, adil ve arz odaklı bütüncül sosyal politikalar üretmek, uygulamak ve izlemek. </a:t>
            </a:r>
          </a:p>
          <a:p>
            <a:endParaRPr lang="en-US" dirty="0"/>
          </a:p>
        </p:txBody>
      </p:sp>
    </p:spTree>
    <p:extLst>
      <p:ext uri="{BB962C8B-B14F-4D97-AF65-F5344CB8AC3E}">
        <p14:creationId xmlns:p14="http://schemas.microsoft.com/office/powerpoint/2010/main" val="33223172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r>
              <a:rPr lang="en-US" dirty="0" err="1" smtClean="0"/>
              <a:t>Kaynak</a:t>
            </a:r>
            <a:endParaRPr lang="en-US" dirty="0" smtClean="0"/>
          </a:p>
          <a:p>
            <a:r>
              <a:rPr lang="en-US" dirty="0" smtClean="0"/>
              <a:t>Aile, </a:t>
            </a:r>
            <a:r>
              <a:rPr lang="en-US" dirty="0" err="1" smtClean="0"/>
              <a:t>Çalışma</a:t>
            </a:r>
            <a:r>
              <a:rPr lang="en-US" dirty="0" smtClean="0"/>
              <a:t> </a:t>
            </a:r>
            <a:r>
              <a:rPr lang="en-US" dirty="0" err="1" smtClean="0"/>
              <a:t>ve</a:t>
            </a:r>
            <a:r>
              <a:rPr lang="en-US" dirty="0" smtClean="0"/>
              <a:t> Sosyal </a:t>
            </a:r>
            <a:r>
              <a:rPr lang="en-US" dirty="0" err="1" smtClean="0"/>
              <a:t>Hizmetler</a:t>
            </a:r>
            <a:r>
              <a:rPr lang="en-US" dirty="0" smtClean="0"/>
              <a:t> </a:t>
            </a:r>
            <a:r>
              <a:rPr lang="en-US" dirty="0" err="1" smtClean="0"/>
              <a:t>Bakanlığı</a:t>
            </a:r>
            <a:r>
              <a:rPr lang="en-US" dirty="0" smtClean="0"/>
              <a:t> </a:t>
            </a:r>
            <a:r>
              <a:rPr lang="en-US" dirty="0" err="1" smtClean="0"/>
              <a:t>Resmi</a:t>
            </a:r>
            <a:r>
              <a:rPr lang="en-US" dirty="0" smtClean="0"/>
              <a:t> Web </a:t>
            </a:r>
            <a:r>
              <a:rPr lang="en-US" dirty="0" err="1" smtClean="0"/>
              <a:t>Sitesi</a:t>
            </a:r>
            <a:endParaRPr lang="en-US" dirty="0" smtClean="0"/>
          </a:p>
          <a:p>
            <a:r>
              <a:rPr lang="en-US" dirty="0"/>
              <a:t>https://ailevecalisma.gov.tr/</a:t>
            </a:r>
          </a:p>
        </p:txBody>
      </p:sp>
    </p:spTree>
    <p:extLst>
      <p:ext uri="{BB962C8B-B14F-4D97-AF65-F5344CB8AC3E}">
        <p14:creationId xmlns:p14="http://schemas.microsoft.com/office/powerpoint/2010/main" val="20728140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en-US" dirty="0" smtClean="0"/>
              <a:t>14. </a:t>
            </a:r>
            <a:r>
              <a:rPr lang="en-US" dirty="0" err="1" smtClean="0"/>
              <a:t>Hafta</a:t>
            </a:r>
            <a:r>
              <a:rPr lang="en-US" dirty="0" smtClean="0"/>
              <a:t>:</a:t>
            </a:r>
            <a:endParaRPr lang="en-US" dirty="0"/>
          </a:p>
        </p:txBody>
      </p:sp>
      <p:sp>
        <p:nvSpPr>
          <p:cNvPr id="7" name="İçerik Yer Tutucusu 6"/>
          <p:cNvSpPr>
            <a:spLocks noGrp="1"/>
          </p:cNvSpPr>
          <p:nvPr>
            <p:ph idx="1"/>
          </p:nvPr>
        </p:nvSpPr>
        <p:spPr/>
        <p:txBody>
          <a:bodyPr/>
          <a:lstStyle/>
          <a:p>
            <a:r>
              <a:rPr lang="en-US" dirty="0"/>
              <a:t> </a:t>
            </a:r>
            <a:r>
              <a:rPr lang="en-US" dirty="0" err="1" smtClean="0"/>
              <a:t>Siyase</a:t>
            </a:r>
            <a:r>
              <a:rPr lang="en-US" dirty="0" err="1" smtClean="0"/>
              <a:t>t</a:t>
            </a:r>
            <a:r>
              <a:rPr lang="en-US" dirty="0" smtClean="0"/>
              <a:t> </a:t>
            </a:r>
            <a:r>
              <a:rPr lang="en-US" dirty="0" err="1" smtClean="0"/>
              <a:t>Bilimi</a:t>
            </a:r>
            <a:r>
              <a:rPr lang="en-US" dirty="0" smtClean="0"/>
              <a:t>, </a:t>
            </a:r>
            <a:r>
              <a:rPr lang="en-US" dirty="0" smtClean="0"/>
              <a:t>Kamu </a:t>
            </a:r>
            <a:r>
              <a:rPr lang="en-US" dirty="0" err="1" smtClean="0"/>
              <a:t>Yönetimi</a:t>
            </a:r>
            <a:r>
              <a:rPr lang="en-US" dirty="0" smtClean="0"/>
              <a:t> </a:t>
            </a:r>
            <a:r>
              <a:rPr lang="en-US" dirty="0" err="1" smtClean="0"/>
              <a:t>ve</a:t>
            </a:r>
            <a:r>
              <a:rPr lang="en-US" dirty="0" smtClean="0"/>
              <a:t> Sosyal </a:t>
            </a:r>
            <a:r>
              <a:rPr lang="en-US" dirty="0" err="1" smtClean="0"/>
              <a:t>Hizmet</a:t>
            </a:r>
            <a:r>
              <a:rPr lang="en-US" dirty="0" smtClean="0"/>
              <a:t> </a:t>
            </a:r>
            <a:r>
              <a:rPr lang="en-US" dirty="0" err="1" smtClean="0"/>
              <a:t>İlişkisi</a:t>
            </a:r>
            <a:endParaRPr lang="en-US" dirty="0"/>
          </a:p>
        </p:txBody>
      </p:sp>
    </p:spTree>
    <p:extLst>
      <p:ext uri="{BB962C8B-B14F-4D97-AF65-F5344CB8AC3E}">
        <p14:creationId xmlns:p14="http://schemas.microsoft.com/office/powerpoint/2010/main" val="24706800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err="1" smtClean="0"/>
              <a:t>Siyasi</a:t>
            </a:r>
            <a:r>
              <a:rPr lang="en-US" dirty="0" smtClean="0"/>
              <a:t> </a:t>
            </a:r>
            <a:r>
              <a:rPr lang="en-US" dirty="0" err="1" smtClean="0"/>
              <a:t>İdeolojieler</a:t>
            </a:r>
            <a:r>
              <a:rPr lang="en-US" dirty="0" smtClean="0"/>
              <a:t> </a:t>
            </a:r>
            <a:r>
              <a:rPr lang="en-US" dirty="0" err="1" smtClean="0"/>
              <a:t>ve</a:t>
            </a:r>
            <a:r>
              <a:rPr lang="en-US" dirty="0" smtClean="0"/>
              <a:t> Sosyal </a:t>
            </a:r>
            <a:r>
              <a:rPr lang="en-US" dirty="0" err="1" smtClean="0"/>
              <a:t>Hizmet</a:t>
            </a:r>
            <a:endParaRPr lang="en-US" dirty="0"/>
          </a:p>
        </p:txBody>
      </p:sp>
      <p:sp>
        <p:nvSpPr>
          <p:cNvPr id="3" name="İçerik Yer Tutucusu 2"/>
          <p:cNvSpPr>
            <a:spLocks noGrp="1"/>
          </p:cNvSpPr>
          <p:nvPr>
            <p:ph idx="1"/>
          </p:nvPr>
        </p:nvSpPr>
        <p:spPr/>
        <p:txBody>
          <a:bodyPr/>
          <a:lstStyle/>
          <a:p>
            <a:r>
              <a:rPr lang="en-US" dirty="0" smtClean="0"/>
              <a:t>Liberal Devlet </a:t>
            </a:r>
            <a:r>
              <a:rPr lang="en-US" dirty="0" err="1" smtClean="0"/>
              <a:t>anlayışı</a:t>
            </a:r>
            <a:r>
              <a:rPr lang="en-US" dirty="0" smtClean="0"/>
              <a:t>=&gt; </a:t>
            </a:r>
            <a:r>
              <a:rPr lang="en-US" dirty="0" err="1" smtClean="0"/>
              <a:t>Sınırlı</a:t>
            </a:r>
            <a:r>
              <a:rPr lang="en-US" dirty="0" smtClean="0"/>
              <a:t> Devlet=&gt;</a:t>
            </a:r>
            <a:r>
              <a:rPr lang="en-US" dirty="0" err="1" smtClean="0"/>
              <a:t>Sınırlı</a:t>
            </a:r>
            <a:r>
              <a:rPr lang="en-US" dirty="0" smtClean="0"/>
              <a:t> Sosyal </a:t>
            </a:r>
            <a:r>
              <a:rPr lang="en-US" dirty="0" err="1" smtClean="0"/>
              <a:t>Politika</a:t>
            </a:r>
            <a:r>
              <a:rPr lang="en-US" dirty="0" smtClean="0"/>
              <a:t> =&gt;</a:t>
            </a:r>
            <a:r>
              <a:rPr lang="en-US" dirty="0" err="1" smtClean="0"/>
              <a:t>Sınırlı</a:t>
            </a:r>
            <a:r>
              <a:rPr lang="en-US" dirty="0" smtClean="0"/>
              <a:t> Sosyal </a:t>
            </a:r>
            <a:r>
              <a:rPr lang="en-US" dirty="0" err="1" smtClean="0"/>
              <a:t>Hizmetler</a:t>
            </a:r>
            <a:endParaRPr lang="en-US" dirty="0" smtClean="0"/>
          </a:p>
          <a:p>
            <a:r>
              <a:rPr lang="en-US" dirty="0" err="1" smtClean="0"/>
              <a:t>Muhafazakar</a:t>
            </a:r>
            <a:r>
              <a:rPr lang="en-US" dirty="0" smtClean="0"/>
              <a:t> Devlet </a:t>
            </a:r>
            <a:r>
              <a:rPr lang="en-US" dirty="0" err="1" smtClean="0"/>
              <a:t>anlayışı</a:t>
            </a:r>
            <a:r>
              <a:rPr lang="en-US" dirty="0" smtClean="0"/>
              <a:t>=&gt; Aile </a:t>
            </a:r>
            <a:r>
              <a:rPr lang="en-US" dirty="0" err="1" smtClean="0"/>
              <a:t>Odaklı</a:t>
            </a:r>
            <a:r>
              <a:rPr lang="en-US" dirty="0" smtClean="0"/>
              <a:t> Sosyal </a:t>
            </a:r>
            <a:r>
              <a:rPr lang="en-US" dirty="0" err="1" smtClean="0"/>
              <a:t>Politikalar</a:t>
            </a:r>
            <a:r>
              <a:rPr lang="en-US" dirty="0" smtClean="0"/>
              <a:t> </a:t>
            </a:r>
            <a:r>
              <a:rPr lang="en-US" dirty="0" err="1" smtClean="0"/>
              <a:t>ve</a:t>
            </a:r>
            <a:r>
              <a:rPr lang="en-US" dirty="0" smtClean="0"/>
              <a:t> Sosyal </a:t>
            </a:r>
            <a:r>
              <a:rPr lang="en-US" dirty="0" err="1" smtClean="0"/>
              <a:t>Hizmetler</a:t>
            </a:r>
            <a:endParaRPr lang="en-US" dirty="0" smtClean="0"/>
          </a:p>
          <a:p>
            <a:r>
              <a:rPr lang="en-US" dirty="0" smtClean="0"/>
              <a:t>Sosyal </a:t>
            </a:r>
            <a:r>
              <a:rPr lang="en-US" dirty="0" err="1" smtClean="0"/>
              <a:t>Demokrat</a:t>
            </a:r>
            <a:r>
              <a:rPr lang="en-US" dirty="0" smtClean="0"/>
              <a:t> Devlet </a:t>
            </a:r>
            <a:r>
              <a:rPr lang="en-US" dirty="0" err="1" smtClean="0"/>
              <a:t>anlayışı</a:t>
            </a:r>
            <a:r>
              <a:rPr lang="en-US" dirty="0" smtClean="0"/>
              <a:t>=&gt;</a:t>
            </a:r>
            <a:r>
              <a:rPr lang="en-US" dirty="0" err="1" smtClean="0"/>
              <a:t>Kapsayıcı</a:t>
            </a:r>
            <a:r>
              <a:rPr lang="en-US" dirty="0" smtClean="0"/>
              <a:t> </a:t>
            </a:r>
            <a:r>
              <a:rPr lang="en-US" dirty="0" err="1" smtClean="0"/>
              <a:t>Refah</a:t>
            </a:r>
            <a:r>
              <a:rPr lang="en-US" dirty="0" smtClean="0"/>
              <a:t> </a:t>
            </a:r>
            <a:r>
              <a:rPr lang="en-US" dirty="0" err="1" smtClean="0"/>
              <a:t>Devleti</a:t>
            </a:r>
            <a:r>
              <a:rPr lang="en-US" dirty="0" smtClean="0"/>
              <a:t>=&gt; </a:t>
            </a:r>
            <a:r>
              <a:rPr lang="en-US" dirty="0" err="1" smtClean="0"/>
              <a:t>Kapsayıcı</a:t>
            </a:r>
            <a:r>
              <a:rPr lang="en-US" dirty="0" smtClean="0"/>
              <a:t> </a:t>
            </a:r>
            <a:r>
              <a:rPr lang="en-US" dirty="0" err="1" smtClean="0"/>
              <a:t>ve</a:t>
            </a:r>
            <a:r>
              <a:rPr lang="en-US" dirty="0" smtClean="0"/>
              <a:t> </a:t>
            </a:r>
            <a:r>
              <a:rPr lang="en-US" dirty="0" err="1" smtClean="0"/>
              <a:t>Çeşitli</a:t>
            </a:r>
            <a:r>
              <a:rPr lang="en-US" dirty="0" smtClean="0"/>
              <a:t> Sosyal </a:t>
            </a:r>
            <a:r>
              <a:rPr lang="en-US" dirty="0" err="1" smtClean="0"/>
              <a:t>Hizmetler</a:t>
            </a:r>
            <a:endParaRPr lang="en-US" dirty="0"/>
          </a:p>
        </p:txBody>
      </p:sp>
    </p:spTree>
    <p:extLst>
      <p:ext uri="{BB962C8B-B14F-4D97-AF65-F5344CB8AC3E}">
        <p14:creationId xmlns:p14="http://schemas.microsoft.com/office/powerpoint/2010/main" val="17897761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smtClean="0"/>
              <a:t>Sosyal </a:t>
            </a:r>
            <a:r>
              <a:rPr lang="en-US" dirty="0" err="1" smtClean="0"/>
              <a:t>Politika</a:t>
            </a:r>
            <a:r>
              <a:rPr lang="en-US" dirty="0" smtClean="0"/>
              <a:t> </a:t>
            </a:r>
            <a:r>
              <a:rPr lang="en-US" dirty="0" err="1" smtClean="0"/>
              <a:t>ve</a:t>
            </a:r>
            <a:r>
              <a:rPr lang="en-US" dirty="0" smtClean="0"/>
              <a:t> Kamu </a:t>
            </a:r>
            <a:r>
              <a:rPr lang="en-US" dirty="0" err="1" smtClean="0"/>
              <a:t>Politikası</a:t>
            </a:r>
            <a:r>
              <a:rPr lang="en-US" dirty="0" smtClean="0"/>
              <a:t> </a:t>
            </a:r>
            <a:r>
              <a:rPr lang="en-US" dirty="0" err="1" smtClean="0"/>
              <a:t>Farkı</a:t>
            </a:r>
            <a:endParaRPr lang="en-US" dirty="0"/>
          </a:p>
        </p:txBody>
      </p:sp>
      <p:sp>
        <p:nvSpPr>
          <p:cNvPr id="3" name="İçerik Yer Tutucusu 2"/>
          <p:cNvSpPr>
            <a:spLocks noGrp="1"/>
          </p:cNvSpPr>
          <p:nvPr>
            <p:ph idx="1"/>
          </p:nvPr>
        </p:nvSpPr>
        <p:spPr/>
        <p:txBody>
          <a:bodyPr/>
          <a:lstStyle/>
          <a:p>
            <a:r>
              <a:rPr lang="en-US" dirty="0" smtClean="0"/>
              <a:t>Kamu </a:t>
            </a:r>
            <a:r>
              <a:rPr lang="en-US" dirty="0" err="1" smtClean="0"/>
              <a:t>politikaları</a:t>
            </a:r>
            <a:r>
              <a:rPr lang="en-US" dirty="0" smtClean="0"/>
              <a:t> </a:t>
            </a:r>
          </a:p>
          <a:p>
            <a:pPr lvl="1"/>
            <a:r>
              <a:rPr lang="en-US" dirty="0" err="1" smtClean="0"/>
              <a:t>Daha</a:t>
            </a:r>
            <a:r>
              <a:rPr lang="en-US" dirty="0" smtClean="0"/>
              <a:t> </a:t>
            </a:r>
            <a:r>
              <a:rPr lang="en-US" dirty="0" err="1" smtClean="0"/>
              <a:t>kapsayıcıdır</a:t>
            </a:r>
            <a:r>
              <a:rPr lang="en-US" dirty="0" smtClean="0"/>
              <a:t>. </a:t>
            </a:r>
          </a:p>
          <a:p>
            <a:pPr lvl="1"/>
            <a:r>
              <a:rPr lang="en-US" dirty="0"/>
              <a:t>S</a:t>
            </a:r>
            <a:r>
              <a:rPr lang="en-US" dirty="0" smtClean="0"/>
              <a:t>osyal </a:t>
            </a:r>
            <a:r>
              <a:rPr lang="en-US" dirty="0" err="1" smtClean="0"/>
              <a:t>alanlar</a:t>
            </a:r>
            <a:r>
              <a:rPr lang="en-US" dirty="0" smtClean="0"/>
              <a:t> </a:t>
            </a:r>
            <a:r>
              <a:rPr lang="en-US" dirty="0" err="1" smtClean="0"/>
              <a:t>haricinde</a:t>
            </a:r>
            <a:r>
              <a:rPr lang="en-US" dirty="0" smtClean="0"/>
              <a:t> </a:t>
            </a:r>
            <a:r>
              <a:rPr lang="en-US" dirty="0" err="1" smtClean="0"/>
              <a:t>altyapı</a:t>
            </a:r>
            <a:r>
              <a:rPr lang="en-US" dirty="0" smtClean="0"/>
              <a:t>, </a:t>
            </a:r>
            <a:r>
              <a:rPr lang="en-US" dirty="0" err="1" smtClean="0"/>
              <a:t>ulaşım</a:t>
            </a:r>
            <a:r>
              <a:rPr lang="en-US" dirty="0" smtClean="0"/>
              <a:t>, </a:t>
            </a:r>
            <a:r>
              <a:rPr lang="en-US" dirty="0" err="1" smtClean="0"/>
              <a:t>güvenlik</a:t>
            </a:r>
            <a:r>
              <a:rPr lang="en-US" dirty="0" smtClean="0"/>
              <a:t> </a:t>
            </a:r>
            <a:r>
              <a:rPr lang="en-US" dirty="0" err="1" smtClean="0"/>
              <a:t>gibi</a:t>
            </a:r>
            <a:r>
              <a:rPr lang="en-US" dirty="0" smtClean="0"/>
              <a:t> </a:t>
            </a:r>
            <a:r>
              <a:rPr lang="en-US" dirty="0" err="1" smtClean="0"/>
              <a:t>alanlar</a:t>
            </a:r>
            <a:r>
              <a:rPr lang="en-US" dirty="0" smtClean="0"/>
              <a:t> da </a:t>
            </a:r>
            <a:r>
              <a:rPr lang="en-US" dirty="0" err="1" smtClean="0"/>
              <a:t>kamu</a:t>
            </a:r>
            <a:r>
              <a:rPr lang="en-US" dirty="0" smtClean="0"/>
              <a:t> </a:t>
            </a:r>
            <a:r>
              <a:rPr lang="en-US" dirty="0" err="1" smtClean="0"/>
              <a:t>politikalarının</a:t>
            </a:r>
            <a:r>
              <a:rPr lang="en-US" dirty="0" smtClean="0"/>
              <a:t> </a:t>
            </a:r>
            <a:r>
              <a:rPr lang="en-US" dirty="0" err="1" smtClean="0"/>
              <a:t>içine</a:t>
            </a:r>
            <a:r>
              <a:rPr lang="en-US" dirty="0" smtClean="0"/>
              <a:t> </a:t>
            </a:r>
            <a:r>
              <a:rPr lang="en-US" dirty="0" err="1" smtClean="0"/>
              <a:t>girer</a:t>
            </a:r>
            <a:r>
              <a:rPr lang="en-US" dirty="0" smtClean="0"/>
              <a:t>. </a:t>
            </a:r>
          </a:p>
          <a:p>
            <a:r>
              <a:rPr lang="en-US" dirty="0" smtClean="0"/>
              <a:t>Sosyal </a:t>
            </a:r>
            <a:r>
              <a:rPr lang="en-US" dirty="0" err="1" smtClean="0"/>
              <a:t>politikalar</a:t>
            </a:r>
            <a:endParaRPr lang="en-US" dirty="0" smtClean="0"/>
          </a:p>
          <a:p>
            <a:pPr lvl="1"/>
            <a:r>
              <a:rPr lang="en-US" dirty="0" err="1" smtClean="0"/>
              <a:t>Daha</a:t>
            </a:r>
            <a:r>
              <a:rPr lang="en-US" dirty="0" smtClean="0"/>
              <a:t> </a:t>
            </a:r>
            <a:r>
              <a:rPr lang="en-US" dirty="0" err="1" smtClean="0"/>
              <a:t>sınırlıdır</a:t>
            </a:r>
            <a:endParaRPr lang="en-US" dirty="0" smtClean="0"/>
          </a:p>
          <a:p>
            <a:pPr lvl="1"/>
            <a:r>
              <a:rPr lang="en-US" dirty="0" err="1" smtClean="0"/>
              <a:t>Dezavantajlı</a:t>
            </a:r>
            <a:r>
              <a:rPr lang="en-US" dirty="0" smtClean="0"/>
              <a:t> </a:t>
            </a:r>
            <a:r>
              <a:rPr lang="en-US" dirty="0" err="1" smtClean="0"/>
              <a:t>gruplara</a:t>
            </a:r>
            <a:r>
              <a:rPr lang="en-US" dirty="0" smtClean="0"/>
              <a:t> </a:t>
            </a:r>
            <a:r>
              <a:rPr lang="en-US" dirty="0" err="1" smtClean="0"/>
              <a:t>odaklanır</a:t>
            </a:r>
            <a:endParaRPr lang="en-US" dirty="0" smtClean="0"/>
          </a:p>
          <a:p>
            <a:pPr lvl="1"/>
            <a:r>
              <a:rPr lang="en-US" dirty="0" smtClean="0"/>
              <a:t>Sosyal </a:t>
            </a:r>
            <a:r>
              <a:rPr lang="en-US" dirty="0" err="1" smtClean="0"/>
              <a:t>refahı</a:t>
            </a:r>
            <a:r>
              <a:rPr lang="en-US" dirty="0" smtClean="0"/>
              <a:t> </a:t>
            </a:r>
            <a:r>
              <a:rPr lang="en-US" dirty="0" err="1" smtClean="0"/>
              <a:t>hedefler</a:t>
            </a:r>
            <a:endParaRPr lang="en-US" dirty="0" smtClean="0"/>
          </a:p>
          <a:p>
            <a:pPr lvl="1"/>
            <a:r>
              <a:rPr lang="en-US" dirty="0" err="1" smtClean="0"/>
              <a:t>Ör</a:t>
            </a:r>
            <a:r>
              <a:rPr lang="en-US" dirty="0" smtClean="0"/>
              <a:t>. Sosyal </a:t>
            </a:r>
            <a:r>
              <a:rPr lang="en-US" dirty="0" err="1" smtClean="0"/>
              <a:t>yardımlar</a:t>
            </a:r>
            <a:r>
              <a:rPr lang="en-US" dirty="0" smtClean="0"/>
              <a:t>, </a:t>
            </a:r>
            <a:r>
              <a:rPr lang="en-US" dirty="0" err="1" smtClean="0"/>
              <a:t>bakım</a:t>
            </a:r>
            <a:r>
              <a:rPr lang="en-US" dirty="0" smtClean="0"/>
              <a:t> </a:t>
            </a:r>
            <a:r>
              <a:rPr lang="en-US" dirty="0" err="1" smtClean="0"/>
              <a:t>politikaları</a:t>
            </a:r>
            <a:endParaRPr lang="en-US" dirty="0"/>
          </a:p>
        </p:txBody>
      </p:sp>
    </p:spTree>
    <p:extLst>
      <p:ext uri="{BB962C8B-B14F-4D97-AF65-F5344CB8AC3E}">
        <p14:creationId xmlns:p14="http://schemas.microsoft.com/office/powerpoint/2010/main" val="28138953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normAutofit/>
          </a:bodyPr>
          <a:lstStyle/>
          <a:p>
            <a:r>
              <a:rPr lang="en-US" dirty="0" err="1" smtClean="0"/>
              <a:t>Devletin</a:t>
            </a:r>
            <a:r>
              <a:rPr lang="en-US" dirty="0" smtClean="0"/>
              <a:t> </a:t>
            </a:r>
            <a:r>
              <a:rPr lang="en-US" dirty="0" err="1" smtClean="0"/>
              <a:t>yönetim</a:t>
            </a:r>
            <a:r>
              <a:rPr lang="en-US" dirty="0" smtClean="0"/>
              <a:t> </a:t>
            </a:r>
            <a:r>
              <a:rPr lang="en-US" dirty="0" err="1" smtClean="0"/>
              <a:t>biçimi</a:t>
            </a:r>
            <a:r>
              <a:rPr lang="en-US" dirty="0" smtClean="0"/>
              <a:t>, </a:t>
            </a:r>
            <a:r>
              <a:rPr lang="en-US" dirty="0" err="1" smtClean="0"/>
              <a:t>iktidarın</a:t>
            </a:r>
            <a:r>
              <a:rPr lang="en-US" dirty="0" smtClean="0"/>
              <a:t> </a:t>
            </a:r>
            <a:r>
              <a:rPr lang="en-US" dirty="0" err="1" smtClean="0"/>
              <a:t>niteliği</a:t>
            </a:r>
            <a:r>
              <a:rPr lang="en-US" dirty="0" smtClean="0"/>
              <a:t> </a:t>
            </a:r>
            <a:r>
              <a:rPr lang="en-US" dirty="0" err="1" smtClean="0"/>
              <a:t>sosyal</a:t>
            </a:r>
            <a:r>
              <a:rPr lang="en-US" dirty="0" smtClean="0"/>
              <a:t> </a:t>
            </a:r>
            <a:r>
              <a:rPr lang="en-US" dirty="0" err="1" smtClean="0"/>
              <a:t>politika</a:t>
            </a:r>
            <a:r>
              <a:rPr lang="en-US" dirty="0" smtClean="0"/>
              <a:t> </a:t>
            </a:r>
            <a:r>
              <a:rPr lang="en-US" dirty="0" err="1" smtClean="0"/>
              <a:t>anlayışını</a:t>
            </a:r>
            <a:r>
              <a:rPr lang="en-US" dirty="0" smtClean="0"/>
              <a:t> </a:t>
            </a:r>
            <a:r>
              <a:rPr lang="en-US" dirty="0" err="1" smtClean="0"/>
              <a:t>etkilemekte</a:t>
            </a:r>
            <a:r>
              <a:rPr lang="en-US" dirty="0" smtClean="0"/>
              <a:t>, </a:t>
            </a:r>
            <a:r>
              <a:rPr lang="en-US" dirty="0" err="1" smtClean="0"/>
              <a:t>dolayısıyla</a:t>
            </a:r>
            <a:r>
              <a:rPr lang="en-US" dirty="0" smtClean="0"/>
              <a:t> </a:t>
            </a:r>
            <a:r>
              <a:rPr lang="en-US" dirty="0" err="1" smtClean="0"/>
              <a:t>sosyal</a:t>
            </a:r>
            <a:r>
              <a:rPr lang="en-US" dirty="0" smtClean="0"/>
              <a:t> </a:t>
            </a:r>
            <a:r>
              <a:rPr lang="en-US" dirty="0" err="1" smtClean="0"/>
              <a:t>hizmetleri</a:t>
            </a:r>
            <a:r>
              <a:rPr lang="en-US" dirty="0" smtClean="0"/>
              <a:t> </a:t>
            </a:r>
            <a:r>
              <a:rPr lang="en-US" dirty="0" err="1" smtClean="0"/>
              <a:t>etkilemektedir</a:t>
            </a:r>
            <a:r>
              <a:rPr lang="en-US" dirty="0" smtClean="0"/>
              <a:t>. </a:t>
            </a:r>
          </a:p>
          <a:p>
            <a:pPr lvl="1"/>
            <a:r>
              <a:rPr lang="en-US" dirty="0" smtClean="0"/>
              <a:t>Devlet </a:t>
            </a:r>
            <a:r>
              <a:rPr lang="en-US" dirty="0" err="1" smtClean="0"/>
              <a:t>kaynaklarından</a:t>
            </a:r>
            <a:r>
              <a:rPr lang="en-US" dirty="0" smtClean="0"/>
              <a:t> </a:t>
            </a:r>
            <a:r>
              <a:rPr lang="en-US" dirty="0" err="1" smtClean="0"/>
              <a:t>sosyal</a:t>
            </a:r>
            <a:r>
              <a:rPr lang="en-US" dirty="0" smtClean="0"/>
              <a:t> </a:t>
            </a:r>
            <a:r>
              <a:rPr lang="en-US" dirty="0" err="1" smtClean="0"/>
              <a:t>hizmetlere</a:t>
            </a:r>
            <a:r>
              <a:rPr lang="en-US" dirty="0" smtClean="0"/>
              <a:t> </a:t>
            </a:r>
            <a:r>
              <a:rPr lang="en-US" dirty="0" err="1" smtClean="0"/>
              <a:t>ayrılan</a:t>
            </a:r>
            <a:r>
              <a:rPr lang="en-US" dirty="0" smtClean="0"/>
              <a:t> </a:t>
            </a:r>
            <a:r>
              <a:rPr lang="en-US" dirty="0" err="1" smtClean="0"/>
              <a:t>bütçe</a:t>
            </a:r>
            <a:endParaRPr lang="en-US" dirty="0" smtClean="0"/>
          </a:p>
          <a:p>
            <a:pPr lvl="1"/>
            <a:r>
              <a:rPr lang="en-US" dirty="0"/>
              <a:t>Personelin </a:t>
            </a:r>
            <a:r>
              <a:rPr lang="en-US" dirty="0" err="1" smtClean="0"/>
              <a:t>istihdamı</a:t>
            </a:r>
            <a:endParaRPr lang="en-US" dirty="0"/>
          </a:p>
          <a:p>
            <a:pPr lvl="1"/>
            <a:r>
              <a:rPr lang="en-US" dirty="0" err="1" smtClean="0"/>
              <a:t>Hizmetlerin</a:t>
            </a:r>
            <a:r>
              <a:rPr lang="en-US" dirty="0" smtClean="0"/>
              <a:t> </a:t>
            </a:r>
            <a:r>
              <a:rPr lang="en-US" dirty="0" err="1" smtClean="0"/>
              <a:t>planlanması</a:t>
            </a:r>
            <a:r>
              <a:rPr lang="en-US" dirty="0"/>
              <a:t> </a:t>
            </a:r>
            <a:r>
              <a:rPr lang="en-US" dirty="0" err="1" smtClean="0"/>
              <a:t>ve</a:t>
            </a:r>
            <a:r>
              <a:rPr lang="en-US" dirty="0" smtClean="0"/>
              <a:t> </a:t>
            </a:r>
            <a:r>
              <a:rPr lang="en-US" dirty="0" err="1" smtClean="0"/>
              <a:t>uygulanması</a:t>
            </a:r>
            <a:endParaRPr lang="en-US" dirty="0" smtClean="0"/>
          </a:p>
          <a:p>
            <a:pPr lvl="1"/>
            <a:r>
              <a:rPr lang="en-US" dirty="0" err="1" smtClean="0"/>
              <a:t>Hedef</a:t>
            </a:r>
            <a:r>
              <a:rPr lang="en-US" dirty="0" smtClean="0"/>
              <a:t> </a:t>
            </a:r>
            <a:r>
              <a:rPr lang="en-US" dirty="0" err="1" smtClean="0"/>
              <a:t>grubun</a:t>
            </a:r>
            <a:r>
              <a:rPr lang="en-US" dirty="0" smtClean="0"/>
              <a:t> </a:t>
            </a:r>
            <a:r>
              <a:rPr lang="en-US" dirty="0" err="1" smtClean="0"/>
              <a:t>tanımlanması</a:t>
            </a:r>
            <a:endParaRPr lang="en-US" dirty="0" smtClean="0"/>
          </a:p>
        </p:txBody>
      </p:sp>
    </p:spTree>
    <p:extLst>
      <p:ext uri="{BB962C8B-B14F-4D97-AF65-F5344CB8AC3E}">
        <p14:creationId xmlns:p14="http://schemas.microsoft.com/office/powerpoint/2010/main" val="6095798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en-US" dirty="0"/>
              <a:t>Sosyal </a:t>
            </a:r>
            <a:r>
              <a:rPr lang="en-US" dirty="0" err="1"/>
              <a:t>hizmetlerin</a:t>
            </a:r>
            <a:r>
              <a:rPr lang="en-US" dirty="0"/>
              <a:t> </a:t>
            </a:r>
            <a:r>
              <a:rPr lang="en-US" dirty="0" err="1"/>
              <a:t>organizasyonu</a:t>
            </a:r>
            <a:r>
              <a:rPr lang="en-US" dirty="0"/>
              <a:t> (</a:t>
            </a:r>
            <a:r>
              <a:rPr lang="en-US" dirty="0" err="1"/>
              <a:t>merkezi</a:t>
            </a:r>
            <a:r>
              <a:rPr lang="en-US" dirty="0"/>
              <a:t> </a:t>
            </a:r>
            <a:r>
              <a:rPr lang="en-US" dirty="0" err="1"/>
              <a:t>ve</a:t>
            </a:r>
            <a:r>
              <a:rPr lang="en-US" dirty="0"/>
              <a:t> </a:t>
            </a:r>
            <a:r>
              <a:rPr lang="en-US" dirty="0" err="1"/>
              <a:t>yerel</a:t>
            </a:r>
            <a:r>
              <a:rPr lang="en-US" dirty="0"/>
              <a:t> </a:t>
            </a:r>
            <a:r>
              <a:rPr lang="en-US" dirty="0" err="1"/>
              <a:t>teşkilat</a:t>
            </a:r>
            <a:r>
              <a:rPr lang="en-US" dirty="0"/>
              <a:t>) </a:t>
            </a:r>
            <a:br>
              <a:rPr lang="en-US" dirty="0"/>
            </a:br>
            <a:endParaRPr lang="en-US" dirty="0"/>
          </a:p>
        </p:txBody>
      </p:sp>
      <p:sp>
        <p:nvSpPr>
          <p:cNvPr id="3" name="İçerik Yer Tutucusu 2"/>
          <p:cNvSpPr>
            <a:spLocks noGrp="1"/>
          </p:cNvSpPr>
          <p:nvPr>
            <p:ph idx="1"/>
          </p:nvPr>
        </p:nvSpPr>
        <p:spPr/>
        <p:txBody>
          <a:bodyPr/>
          <a:lstStyle/>
          <a:p>
            <a:r>
              <a:rPr lang="en-US" dirty="0" smtClean="0"/>
              <a:t>Sosyal </a:t>
            </a:r>
            <a:r>
              <a:rPr lang="en-US" dirty="0" err="1" smtClean="0"/>
              <a:t>Hizmetlerde</a:t>
            </a:r>
            <a:r>
              <a:rPr lang="en-US" dirty="0" smtClean="0"/>
              <a:t> </a:t>
            </a:r>
            <a:r>
              <a:rPr lang="en-US" dirty="0" err="1" smtClean="0"/>
              <a:t>merkeziyetçi</a:t>
            </a:r>
            <a:r>
              <a:rPr lang="en-US" dirty="0" smtClean="0"/>
              <a:t> </a:t>
            </a:r>
            <a:r>
              <a:rPr lang="en-US" dirty="0" err="1" smtClean="0"/>
              <a:t>yapı</a:t>
            </a:r>
            <a:endParaRPr lang="en-US" dirty="0" smtClean="0"/>
          </a:p>
          <a:p>
            <a:r>
              <a:rPr lang="en-US" dirty="0" err="1" smtClean="0"/>
              <a:t>Merkezi</a:t>
            </a:r>
            <a:r>
              <a:rPr lang="en-US" dirty="0" smtClean="0"/>
              <a:t> </a:t>
            </a:r>
            <a:r>
              <a:rPr lang="en-US" dirty="0" err="1"/>
              <a:t>teşkilat</a:t>
            </a:r>
            <a:r>
              <a:rPr lang="en-US" dirty="0"/>
              <a:t> </a:t>
            </a:r>
            <a:r>
              <a:rPr lang="en-US" dirty="0" err="1"/>
              <a:t>tarafından</a:t>
            </a:r>
            <a:r>
              <a:rPr lang="en-US" dirty="0"/>
              <a:t> </a:t>
            </a:r>
            <a:r>
              <a:rPr lang="en-US" dirty="0" err="1"/>
              <a:t>verilen</a:t>
            </a:r>
            <a:r>
              <a:rPr lang="en-US" dirty="0"/>
              <a:t> </a:t>
            </a:r>
            <a:r>
              <a:rPr lang="en-US" dirty="0" err="1"/>
              <a:t>sosyal</a:t>
            </a:r>
            <a:r>
              <a:rPr lang="en-US" dirty="0"/>
              <a:t> </a:t>
            </a:r>
            <a:r>
              <a:rPr lang="en-US" dirty="0" err="1"/>
              <a:t>hizmetler</a:t>
            </a:r>
            <a:endParaRPr lang="en-US" dirty="0"/>
          </a:p>
          <a:p>
            <a:pPr lvl="1"/>
            <a:r>
              <a:rPr lang="en-US" dirty="0" err="1"/>
              <a:t>Bakanlık</a:t>
            </a:r>
            <a:endParaRPr lang="en-US" dirty="0"/>
          </a:p>
          <a:p>
            <a:pPr lvl="1"/>
            <a:r>
              <a:rPr lang="en-US" dirty="0"/>
              <a:t>İl </a:t>
            </a:r>
            <a:r>
              <a:rPr lang="en-US" dirty="0" err="1"/>
              <a:t>ve</a:t>
            </a:r>
            <a:r>
              <a:rPr lang="en-US" dirty="0"/>
              <a:t> </a:t>
            </a:r>
            <a:r>
              <a:rPr lang="en-US" dirty="0" err="1"/>
              <a:t>İlçe</a:t>
            </a:r>
            <a:r>
              <a:rPr lang="en-US" dirty="0"/>
              <a:t> </a:t>
            </a:r>
            <a:r>
              <a:rPr lang="en-US" dirty="0" err="1"/>
              <a:t>Müdürlükleri</a:t>
            </a:r>
            <a:endParaRPr lang="en-US" dirty="0"/>
          </a:p>
          <a:p>
            <a:r>
              <a:rPr lang="en-US" dirty="0" err="1"/>
              <a:t>Yerel</a:t>
            </a:r>
            <a:r>
              <a:rPr lang="en-US" dirty="0"/>
              <a:t> </a:t>
            </a:r>
            <a:r>
              <a:rPr lang="en-US" dirty="0" err="1"/>
              <a:t>yönetimler</a:t>
            </a:r>
            <a:r>
              <a:rPr lang="en-US" dirty="0"/>
              <a:t> </a:t>
            </a:r>
            <a:r>
              <a:rPr lang="en-US" dirty="0" err="1"/>
              <a:t>tarafından</a:t>
            </a:r>
            <a:r>
              <a:rPr lang="en-US" dirty="0"/>
              <a:t> </a:t>
            </a:r>
            <a:r>
              <a:rPr lang="en-US" dirty="0" err="1"/>
              <a:t>verilen</a:t>
            </a:r>
            <a:r>
              <a:rPr lang="en-US" dirty="0"/>
              <a:t> </a:t>
            </a:r>
            <a:r>
              <a:rPr lang="en-US" dirty="0" err="1"/>
              <a:t>hizmetler</a:t>
            </a:r>
            <a:endParaRPr lang="en-US" dirty="0"/>
          </a:p>
          <a:p>
            <a:pPr lvl="1"/>
            <a:r>
              <a:rPr lang="en-US" dirty="0" err="1"/>
              <a:t>Belediyeler</a:t>
            </a:r>
            <a:r>
              <a:rPr lang="en-US" dirty="0"/>
              <a:t> </a:t>
            </a:r>
          </a:p>
          <a:p>
            <a:pPr lvl="1"/>
            <a:r>
              <a:rPr lang="en-US" dirty="0" err="1"/>
              <a:t>Kaymakamlıklar</a:t>
            </a:r>
            <a:r>
              <a:rPr lang="en-US" dirty="0"/>
              <a:t> (</a:t>
            </a:r>
            <a:r>
              <a:rPr lang="en-US" dirty="0" err="1"/>
              <a:t>Ör</a:t>
            </a:r>
            <a:r>
              <a:rPr lang="en-US" dirty="0"/>
              <a:t>. SYDV) </a:t>
            </a:r>
            <a:endParaRPr lang="en-US" dirty="0" smtClean="0"/>
          </a:p>
          <a:p>
            <a:pPr marL="228600" lvl="1">
              <a:spcBef>
                <a:spcPts val="1000"/>
              </a:spcBef>
            </a:pPr>
            <a:r>
              <a:rPr lang="en-US" sz="2800" dirty="0"/>
              <a:t>Yerelleşme </a:t>
            </a:r>
            <a:r>
              <a:rPr lang="en-US" sz="2800" dirty="0" err="1"/>
              <a:t>çabaları</a:t>
            </a:r>
            <a:endParaRPr lang="en-US" sz="2800" dirty="0"/>
          </a:p>
          <a:p>
            <a:endParaRPr lang="en-US" dirty="0"/>
          </a:p>
        </p:txBody>
      </p:sp>
    </p:spTree>
    <p:extLst>
      <p:ext uri="{BB962C8B-B14F-4D97-AF65-F5344CB8AC3E}">
        <p14:creationId xmlns:p14="http://schemas.microsoft.com/office/powerpoint/2010/main" val="6824137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normAutofit/>
          </a:bodyPr>
          <a:lstStyle/>
          <a:p>
            <a:r>
              <a:rPr lang="en-US" dirty="0" smtClean="0"/>
              <a:t>Aile, </a:t>
            </a:r>
            <a:r>
              <a:rPr lang="en-US" dirty="0" err="1" smtClean="0"/>
              <a:t>Çalışma</a:t>
            </a:r>
            <a:r>
              <a:rPr lang="en-US" dirty="0" smtClean="0"/>
              <a:t> </a:t>
            </a:r>
            <a:r>
              <a:rPr lang="en-US" dirty="0" err="1" smtClean="0"/>
              <a:t>ve</a:t>
            </a:r>
            <a:r>
              <a:rPr lang="en-US" dirty="0" smtClean="0"/>
              <a:t> Sosyal </a:t>
            </a:r>
            <a:r>
              <a:rPr lang="en-US" dirty="0" err="1" smtClean="0"/>
              <a:t>Hizmetler</a:t>
            </a:r>
            <a:r>
              <a:rPr lang="en-US" dirty="0" smtClean="0"/>
              <a:t> </a:t>
            </a:r>
            <a:r>
              <a:rPr lang="en-US" dirty="0" err="1" smtClean="0"/>
              <a:t>Bakanlığı</a:t>
            </a:r>
            <a:r>
              <a:rPr lang="en-US" dirty="0" smtClean="0"/>
              <a:t> </a:t>
            </a:r>
            <a:r>
              <a:rPr lang="en-US" dirty="0" err="1" smtClean="0"/>
              <a:t>teşkilat</a:t>
            </a:r>
            <a:r>
              <a:rPr lang="en-US" dirty="0" smtClean="0"/>
              <a:t> </a:t>
            </a:r>
            <a:r>
              <a:rPr lang="en-US" dirty="0" err="1" smtClean="0"/>
              <a:t>yapısı</a:t>
            </a:r>
            <a:endParaRPr lang="en-US" dirty="0" smtClean="0"/>
          </a:p>
          <a:p>
            <a:pPr lvl="1"/>
            <a:r>
              <a:rPr lang="en-US" dirty="0" err="1" smtClean="0"/>
              <a:t>İhtiyaca</a:t>
            </a:r>
            <a:r>
              <a:rPr lang="en-US" dirty="0" smtClean="0"/>
              <a:t> </a:t>
            </a:r>
            <a:r>
              <a:rPr lang="en-US" dirty="0" err="1" smtClean="0"/>
              <a:t>göre</a:t>
            </a:r>
            <a:r>
              <a:rPr lang="en-US" dirty="0" smtClean="0"/>
              <a:t> </a:t>
            </a:r>
            <a:r>
              <a:rPr lang="en-US" dirty="0" err="1" smtClean="0"/>
              <a:t>kurumların</a:t>
            </a:r>
            <a:r>
              <a:rPr lang="en-US" dirty="0" smtClean="0"/>
              <a:t> </a:t>
            </a:r>
            <a:r>
              <a:rPr lang="en-US" dirty="0" err="1" smtClean="0"/>
              <a:t>değişmesi</a:t>
            </a:r>
            <a:r>
              <a:rPr lang="en-US" dirty="0" smtClean="0"/>
              <a:t> </a:t>
            </a:r>
            <a:r>
              <a:rPr lang="en-US" dirty="0" err="1" smtClean="0"/>
              <a:t>ve</a:t>
            </a:r>
            <a:r>
              <a:rPr lang="en-US" dirty="0" smtClean="0"/>
              <a:t> </a:t>
            </a:r>
            <a:r>
              <a:rPr lang="en-US" dirty="0" err="1" smtClean="0"/>
              <a:t>yeni</a:t>
            </a:r>
            <a:r>
              <a:rPr lang="en-US" dirty="0" smtClean="0"/>
              <a:t> </a:t>
            </a:r>
            <a:r>
              <a:rPr lang="en-US" dirty="0" err="1" smtClean="0"/>
              <a:t>kurumlar</a:t>
            </a:r>
            <a:r>
              <a:rPr lang="en-US" dirty="0" smtClean="0"/>
              <a:t> </a:t>
            </a:r>
            <a:r>
              <a:rPr lang="en-US" dirty="0" err="1" smtClean="0"/>
              <a:t>oluşturulması</a:t>
            </a:r>
            <a:endParaRPr lang="en-US" dirty="0" smtClean="0"/>
          </a:p>
          <a:p>
            <a:r>
              <a:rPr lang="en-US" dirty="0"/>
              <a:t>Aile, </a:t>
            </a:r>
            <a:r>
              <a:rPr lang="en-US" dirty="0" err="1"/>
              <a:t>Çalışma</a:t>
            </a:r>
            <a:r>
              <a:rPr lang="en-US" dirty="0"/>
              <a:t> </a:t>
            </a:r>
            <a:r>
              <a:rPr lang="en-US" dirty="0" err="1"/>
              <a:t>ve</a:t>
            </a:r>
            <a:r>
              <a:rPr lang="en-US" dirty="0"/>
              <a:t> Sosyal </a:t>
            </a:r>
            <a:r>
              <a:rPr lang="en-US" dirty="0" err="1"/>
              <a:t>Hizmetler</a:t>
            </a:r>
            <a:r>
              <a:rPr lang="en-US" dirty="0"/>
              <a:t> </a:t>
            </a:r>
            <a:r>
              <a:rPr lang="en-US" dirty="0" err="1"/>
              <a:t>Bakanlığı</a:t>
            </a:r>
            <a:r>
              <a:rPr lang="en-US" dirty="0"/>
              <a:t> </a:t>
            </a:r>
            <a:r>
              <a:rPr lang="en-US" dirty="0" err="1"/>
              <a:t>politikaları</a:t>
            </a:r>
            <a:endParaRPr lang="en-US" dirty="0"/>
          </a:p>
          <a:p>
            <a:pPr lvl="1"/>
            <a:r>
              <a:rPr lang="en-US" dirty="0" err="1"/>
              <a:t>Talebe</a:t>
            </a:r>
            <a:r>
              <a:rPr lang="en-US" dirty="0"/>
              <a:t> </a:t>
            </a:r>
            <a:r>
              <a:rPr lang="en-US" dirty="0" err="1"/>
              <a:t>ve</a:t>
            </a:r>
            <a:r>
              <a:rPr lang="en-US" dirty="0"/>
              <a:t> </a:t>
            </a:r>
            <a:r>
              <a:rPr lang="en-US" dirty="0" err="1"/>
              <a:t>ihtiyaca</a:t>
            </a:r>
            <a:r>
              <a:rPr lang="en-US" dirty="0"/>
              <a:t> </a:t>
            </a:r>
            <a:r>
              <a:rPr lang="en-US" dirty="0" err="1"/>
              <a:t>göre</a:t>
            </a:r>
            <a:r>
              <a:rPr lang="en-US" dirty="0"/>
              <a:t> </a:t>
            </a:r>
            <a:r>
              <a:rPr lang="en-US" dirty="0" err="1"/>
              <a:t>politika</a:t>
            </a:r>
            <a:r>
              <a:rPr lang="en-US" dirty="0"/>
              <a:t> </a:t>
            </a:r>
            <a:r>
              <a:rPr lang="en-US" dirty="0" err="1"/>
              <a:t>oluşturulması</a:t>
            </a:r>
            <a:endParaRPr lang="en-US" dirty="0"/>
          </a:p>
          <a:p>
            <a:pPr lvl="1"/>
            <a:r>
              <a:rPr lang="en-US" dirty="0" err="1"/>
              <a:t>Politika</a:t>
            </a:r>
            <a:r>
              <a:rPr lang="en-US" dirty="0"/>
              <a:t> </a:t>
            </a:r>
            <a:r>
              <a:rPr lang="en-US" dirty="0" err="1"/>
              <a:t>Döngüsü</a:t>
            </a:r>
            <a:r>
              <a:rPr lang="en-US" dirty="0"/>
              <a:t> </a:t>
            </a:r>
            <a:r>
              <a:rPr lang="en-US" dirty="0" err="1"/>
              <a:t>Yaklaşımıyla</a:t>
            </a:r>
            <a:r>
              <a:rPr lang="en-US" dirty="0"/>
              <a:t> Sosyal </a:t>
            </a:r>
            <a:r>
              <a:rPr lang="en-US" dirty="0" err="1"/>
              <a:t>Politikaların</a:t>
            </a:r>
            <a:r>
              <a:rPr lang="en-US" dirty="0"/>
              <a:t> </a:t>
            </a:r>
            <a:r>
              <a:rPr lang="en-US" dirty="0" err="1"/>
              <a:t>ve</a:t>
            </a:r>
            <a:r>
              <a:rPr lang="en-US" dirty="0"/>
              <a:t> Sosyal </a:t>
            </a:r>
            <a:r>
              <a:rPr lang="en-US" dirty="0" err="1"/>
              <a:t>Hizmetlerin</a:t>
            </a:r>
            <a:r>
              <a:rPr lang="en-US" dirty="0"/>
              <a:t> </a:t>
            </a:r>
            <a:r>
              <a:rPr lang="en-US" dirty="0" err="1" smtClean="0"/>
              <a:t>Değerlendirilmesi</a:t>
            </a:r>
            <a:endParaRPr lang="en-US" dirty="0" smtClean="0"/>
          </a:p>
          <a:p>
            <a:r>
              <a:rPr lang="en-US" dirty="0" smtClean="0"/>
              <a:t>Sosyal </a:t>
            </a:r>
            <a:r>
              <a:rPr lang="en-US" dirty="0" err="1"/>
              <a:t>Hizmetlerde</a:t>
            </a:r>
            <a:r>
              <a:rPr lang="en-US" dirty="0"/>
              <a:t> </a:t>
            </a:r>
            <a:r>
              <a:rPr lang="en-US" dirty="0" err="1"/>
              <a:t>Stratejik</a:t>
            </a:r>
            <a:r>
              <a:rPr lang="en-US" dirty="0"/>
              <a:t> </a:t>
            </a:r>
            <a:r>
              <a:rPr lang="en-US" dirty="0" err="1"/>
              <a:t>Planlama</a:t>
            </a:r>
            <a:endParaRPr lang="en-US" dirty="0"/>
          </a:p>
          <a:p>
            <a:pPr lvl="1"/>
            <a:r>
              <a:rPr lang="en-US" dirty="0"/>
              <a:t>Misyon </a:t>
            </a:r>
            <a:r>
              <a:rPr lang="en-US" dirty="0" err="1"/>
              <a:t>ve</a:t>
            </a:r>
            <a:r>
              <a:rPr lang="en-US" dirty="0"/>
              <a:t> </a:t>
            </a:r>
            <a:r>
              <a:rPr lang="en-US" dirty="0" err="1"/>
              <a:t>vizyon</a:t>
            </a:r>
            <a:endParaRPr lang="en-US" dirty="0"/>
          </a:p>
          <a:p>
            <a:endParaRPr lang="en-US" dirty="0" smtClean="0"/>
          </a:p>
          <a:p>
            <a:endParaRPr lang="en-US" dirty="0" smtClean="0"/>
          </a:p>
        </p:txBody>
      </p:sp>
    </p:spTree>
    <p:extLst>
      <p:ext uri="{BB962C8B-B14F-4D97-AF65-F5344CB8AC3E}">
        <p14:creationId xmlns:p14="http://schemas.microsoft.com/office/powerpoint/2010/main" val="31319034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en-US" dirty="0"/>
              <a:t>Aile </a:t>
            </a:r>
            <a:r>
              <a:rPr lang="en-US" dirty="0" err="1"/>
              <a:t>Çalışma</a:t>
            </a:r>
            <a:r>
              <a:rPr lang="en-US" dirty="0"/>
              <a:t> </a:t>
            </a:r>
            <a:r>
              <a:rPr lang="en-US" dirty="0" err="1"/>
              <a:t>ve</a:t>
            </a:r>
            <a:r>
              <a:rPr lang="en-US" dirty="0"/>
              <a:t> Sosyal </a:t>
            </a:r>
            <a:r>
              <a:rPr lang="en-US" dirty="0" err="1"/>
              <a:t>Hizmetler</a:t>
            </a:r>
            <a:r>
              <a:rPr lang="en-US" dirty="0"/>
              <a:t> </a:t>
            </a:r>
            <a:r>
              <a:rPr lang="en-US" dirty="0" err="1"/>
              <a:t>Bakanlığı</a:t>
            </a:r>
            <a:r>
              <a:rPr lang="en-US" dirty="0"/>
              <a:t> </a:t>
            </a:r>
            <a:r>
              <a:rPr lang="en-US" dirty="0" err="1"/>
              <a:t>Hizmet</a:t>
            </a:r>
            <a:r>
              <a:rPr lang="en-US" dirty="0"/>
              <a:t> </a:t>
            </a:r>
            <a:r>
              <a:rPr lang="en-US" dirty="0" err="1"/>
              <a:t>Birimleri</a:t>
            </a:r>
            <a:r>
              <a:rPr lang="en-US" dirty="0"/>
              <a:t>;</a:t>
            </a:r>
            <a:br>
              <a:rPr lang="en-US" dirty="0"/>
            </a:br>
            <a:endParaRPr lang="en-US" dirty="0"/>
          </a:p>
        </p:txBody>
      </p:sp>
      <p:sp>
        <p:nvSpPr>
          <p:cNvPr id="3" name="İçerik Yer Tutucusu 2"/>
          <p:cNvSpPr>
            <a:spLocks noGrp="1"/>
          </p:cNvSpPr>
          <p:nvPr>
            <p:ph idx="1"/>
          </p:nvPr>
        </p:nvSpPr>
        <p:spPr/>
        <p:txBody>
          <a:bodyPr>
            <a:normAutofit fontScale="55000" lnSpcReduction="20000"/>
          </a:bodyPr>
          <a:lstStyle/>
          <a:p>
            <a:pPr>
              <a:lnSpc>
                <a:spcPct val="150000"/>
              </a:lnSpc>
            </a:pPr>
            <a:r>
              <a:rPr lang="tr-TR" dirty="0" smtClean="0">
                <a:latin typeface="Cambria" pitchFamily="18" charset="0"/>
              </a:rPr>
              <a:t>Aile </a:t>
            </a:r>
            <a:r>
              <a:rPr lang="tr-TR" dirty="0">
                <a:latin typeface="Cambria" pitchFamily="18" charset="0"/>
              </a:rPr>
              <a:t>ve Toplum Hizmetleri Genel Müdürlüğü</a:t>
            </a:r>
          </a:p>
          <a:p>
            <a:pPr>
              <a:lnSpc>
                <a:spcPct val="150000"/>
              </a:lnSpc>
            </a:pPr>
            <a:r>
              <a:rPr lang="tr-TR" dirty="0" smtClean="0">
                <a:latin typeface="Cambria" pitchFamily="18" charset="0"/>
              </a:rPr>
              <a:t>Çocuk </a:t>
            </a:r>
            <a:r>
              <a:rPr lang="tr-TR" dirty="0">
                <a:latin typeface="Cambria" pitchFamily="18" charset="0"/>
              </a:rPr>
              <a:t>Hizmetleri Genel Müdürlüğü</a:t>
            </a:r>
          </a:p>
          <a:p>
            <a:pPr>
              <a:lnSpc>
                <a:spcPct val="150000"/>
              </a:lnSpc>
            </a:pPr>
            <a:r>
              <a:rPr lang="tr-TR" dirty="0" smtClean="0">
                <a:latin typeface="Cambria" pitchFamily="18" charset="0"/>
              </a:rPr>
              <a:t>Kadının </a:t>
            </a:r>
            <a:r>
              <a:rPr lang="tr-TR" dirty="0">
                <a:latin typeface="Cambria" pitchFamily="18" charset="0"/>
              </a:rPr>
              <a:t>Statüsü Genel Müdürlüğü</a:t>
            </a:r>
          </a:p>
          <a:p>
            <a:pPr>
              <a:lnSpc>
                <a:spcPct val="150000"/>
              </a:lnSpc>
            </a:pPr>
            <a:r>
              <a:rPr lang="tr-TR" dirty="0" smtClean="0">
                <a:latin typeface="Cambria" pitchFamily="18" charset="0"/>
              </a:rPr>
              <a:t>Engelli </a:t>
            </a:r>
            <a:r>
              <a:rPr lang="tr-TR" dirty="0">
                <a:latin typeface="Cambria" pitchFamily="18" charset="0"/>
              </a:rPr>
              <a:t>ve Yaşlı Hizmetleri Genel Müdürlüğü</a:t>
            </a:r>
          </a:p>
          <a:p>
            <a:pPr>
              <a:lnSpc>
                <a:spcPct val="150000"/>
              </a:lnSpc>
            </a:pPr>
            <a:r>
              <a:rPr lang="tr-TR" dirty="0" smtClean="0">
                <a:latin typeface="Cambria" pitchFamily="18" charset="0"/>
              </a:rPr>
              <a:t>Sosyal </a:t>
            </a:r>
            <a:r>
              <a:rPr lang="tr-TR" dirty="0">
                <a:latin typeface="Cambria" pitchFamily="18" charset="0"/>
              </a:rPr>
              <a:t>Yardımlar Genel </a:t>
            </a:r>
            <a:r>
              <a:rPr lang="tr-TR" dirty="0" smtClean="0">
                <a:latin typeface="Cambria" pitchFamily="18" charset="0"/>
              </a:rPr>
              <a:t>Müdürlüğü</a:t>
            </a:r>
            <a:endParaRPr lang="en-US" dirty="0" smtClean="0">
              <a:latin typeface="Cambria" pitchFamily="18" charset="0"/>
            </a:endParaRPr>
          </a:p>
          <a:p>
            <a:pPr>
              <a:lnSpc>
                <a:spcPct val="150000"/>
              </a:lnSpc>
            </a:pPr>
            <a:r>
              <a:rPr lang="tr-TR" dirty="0" smtClean="0">
                <a:latin typeface="Cambria" pitchFamily="18" charset="0"/>
              </a:rPr>
              <a:t>İş </a:t>
            </a:r>
            <a:r>
              <a:rPr lang="tr-TR" dirty="0">
                <a:latin typeface="Cambria" pitchFamily="18" charset="0"/>
              </a:rPr>
              <a:t>Sağlığı ve Güvenliği Genel Müdürlüğü</a:t>
            </a:r>
          </a:p>
          <a:p>
            <a:pPr>
              <a:lnSpc>
                <a:spcPct val="150000"/>
              </a:lnSpc>
            </a:pPr>
            <a:r>
              <a:rPr lang="tr-TR" dirty="0" smtClean="0">
                <a:latin typeface="Cambria" pitchFamily="18" charset="0"/>
              </a:rPr>
              <a:t>Şehit </a:t>
            </a:r>
            <a:r>
              <a:rPr lang="tr-TR" dirty="0">
                <a:latin typeface="Cambria" pitchFamily="18" charset="0"/>
              </a:rPr>
              <a:t>Yakınları ve Gaziler Genel Müdürlüğü</a:t>
            </a:r>
          </a:p>
          <a:p>
            <a:pPr>
              <a:lnSpc>
                <a:spcPct val="150000"/>
              </a:lnSpc>
            </a:pPr>
            <a:r>
              <a:rPr lang="tr-TR" dirty="0" smtClean="0">
                <a:latin typeface="Cambria" pitchFamily="18" charset="0"/>
              </a:rPr>
              <a:t>Uluslar </a:t>
            </a:r>
            <a:r>
              <a:rPr lang="tr-TR" dirty="0">
                <a:latin typeface="Cambria" pitchFamily="18" charset="0"/>
              </a:rPr>
              <a:t>arası İşgücü Genel Müdürlüğü</a:t>
            </a:r>
          </a:p>
          <a:p>
            <a:pPr>
              <a:lnSpc>
                <a:spcPct val="150000"/>
              </a:lnSpc>
            </a:pPr>
            <a:r>
              <a:rPr lang="tr-TR" dirty="0" smtClean="0">
                <a:latin typeface="Cambria" pitchFamily="18" charset="0"/>
              </a:rPr>
              <a:t>Çalışma </a:t>
            </a:r>
            <a:r>
              <a:rPr lang="tr-TR" dirty="0">
                <a:latin typeface="Cambria" pitchFamily="18" charset="0"/>
              </a:rPr>
              <a:t>Genel Müdürlüğü</a:t>
            </a:r>
          </a:p>
          <a:p>
            <a:pPr>
              <a:lnSpc>
                <a:spcPct val="150000"/>
              </a:lnSpc>
            </a:pPr>
            <a:r>
              <a:rPr lang="tr-TR" dirty="0" smtClean="0">
                <a:latin typeface="Cambria" pitchFamily="18" charset="0"/>
              </a:rPr>
              <a:t>Diğer </a:t>
            </a:r>
            <a:r>
              <a:rPr lang="en-US" dirty="0" smtClean="0">
                <a:latin typeface="Cambria" pitchFamily="18" charset="0"/>
              </a:rPr>
              <a:t>B</a:t>
            </a:r>
            <a:r>
              <a:rPr lang="tr-TR" dirty="0" smtClean="0">
                <a:latin typeface="Cambria" pitchFamily="18" charset="0"/>
              </a:rPr>
              <a:t>irimler</a:t>
            </a:r>
            <a:endParaRPr lang="tr-TR" dirty="0">
              <a:latin typeface="Cambria" pitchFamily="18" charset="0"/>
            </a:endParaRPr>
          </a:p>
          <a:p>
            <a:pPr>
              <a:lnSpc>
                <a:spcPct val="150000"/>
              </a:lnSpc>
            </a:pPr>
            <a:endParaRPr lang="tr-TR" dirty="0" smtClean="0">
              <a:latin typeface="Cambria" pitchFamily="18" charset="0"/>
            </a:endParaRPr>
          </a:p>
          <a:p>
            <a:endParaRPr lang="en-US" dirty="0"/>
          </a:p>
        </p:txBody>
      </p:sp>
    </p:spTree>
    <p:extLst>
      <p:ext uri="{BB962C8B-B14F-4D97-AF65-F5344CB8AC3E}">
        <p14:creationId xmlns:p14="http://schemas.microsoft.com/office/powerpoint/2010/main" val="42530104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err="1" smtClean="0"/>
              <a:t>Kurum</a:t>
            </a:r>
            <a:r>
              <a:rPr lang="en-US" dirty="0" smtClean="0"/>
              <a:t> </a:t>
            </a:r>
            <a:r>
              <a:rPr lang="en-US" dirty="0" err="1" smtClean="0"/>
              <a:t>ve</a:t>
            </a:r>
            <a:r>
              <a:rPr lang="en-US" dirty="0" smtClean="0"/>
              <a:t> </a:t>
            </a:r>
            <a:r>
              <a:rPr lang="en-US" dirty="0" err="1" smtClean="0"/>
              <a:t>Kuruluşlar</a:t>
            </a:r>
            <a:endParaRPr lang="en-US" dirty="0"/>
          </a:p>
        </p:txBody>
      </p:sp>
      <p:sp>
        <p:nvSpPr>
          <p:cNvPr id="3" name="İçerik Yer Tutucusu 2"/>
          <p:cNvSpPr>
            <a:spLocks noGrp="1"/>
          </p:cNvSpPr>
          <p:nvPr>
            <p:ph idx="1"/>
          </p:nvPr>
        </p:nvSpPr>
        <p:spPr/>
        <p:txBody>
          <a:bodyPr/>
          <a:lstStyle/>
          <a:p>
            <a:r>
              <a:rPr lang="en-US" dirty="0" smtClean="0"/>
              <a:t>İl </a:t>
            </a:r>
            <a:r>
              <a:rPr lang="en-US" dirty="0" err="1" smtClean="0"/>
              <a:t>Müdürlükleri</a:t>
            </a:r>
            <a:endParaRPr lang="en-US" dirty="0" smtClean="0"/>
          </a:p>
          <a:p>
            <a:r>
              <a:rPr lang="en-US" dirty="0" err="1" smtClean="0"/>
              <a:t>İlçe</a:t>
            </a:r>
            <a:r>
              <a:rPr lang="en-US" dirty="0" smtClean="0"/>
              <a:t> </a:t>
            </a:r>
            <a:r>
              <a:rPr lang="en-US" dirty="0" err="1" smtClean="0"/>
              <a:t>Müdürlükleri</a:t>
            </a:r>
            <a:endParaRPr lang="en-US" dirty="0" smtClean="0"/>
          </a:p>
          <a:p>
            <a:r>
              <a:rPr lang="en-US" dirty="0" smtClean="0"/>
              <a:t>Sosyal </a:t>
            </a:r>
            <a:r>
              <a:rPr lang="en-US" dirty="0" err="1" smtClean="0"/>
              <a:t>Hizmet</a:t>
            </a:r>
            <a:r>
              <a:rPr lang="en-US" dirty="0" smtClean="0"/>
              <a:t> </a:t>
            </a:r>
            <a:r>
              <a:rPr lang="en-US" dirty="0" err="1" smtClean="0"/>
              <a:t>Merkezleri</a:t>
            </a:r>
            <a:r>
              <a:rPr lang="en-US" dirty="0" smtClean="0"/>
              <a:t> </a:t>
            </a:r>
            <a:r>
              <a:rPr lang="en-US" smtClean="0"/>
              <a:t>(SHM)</a:t>
            </a:r>
            <a:endParaRPr lang="en-US" dirty="0" smtClean="0"/>
          </a:p>
          <a:p>
            <a:r>
              <a:rPr lang="en-US" dirty="0" err="1" smtClean="0"/>
              <a:t>Huzurevleri</a:t>
            </a:r>
            <a:r>
              <a:rPr lang="en-US" dirty="0" smtClean="0"/>
              <a:t> </a:t>
            </a:r>
            <a:r>
              <a:rPr lang="en-US" dirty="0" err="1" smtClean="0"/>
              <a:t>ve</a:t>
            </a:r>
            <a:r>
              <a:rPr lang="en-US" dirty="0" smtClean="0"/>
              <a:t> </a:t>
            </a:r>
            <a:r>
              <a:rPr lang="en-US" dirty="0" err="1" smtClean="0"/>
              <a:t>rehabilitasyon</a:t>
            </a:r>
            <a:r>
              <a:rPr lang="en-US" dirty="0" smtClean="0"/>
              <a:t> </a:t>
            </a:r>
            <a:r>
              <a:rPr lang="en-US" dirty="0" err="1" smtClean="0"/>
              <a:t>merkezleri</a:t>
            </a:r>
            <a:endParaRPr lang="en-US" dirty="0" smtClean="0"/>
          </a:p>
          <a:p>
            <a:r>
              <a:rPr lang="en-US" dirty="0" err="1" smtClean="0"/>
              <a:t>Çocuk</a:t>
            </a:r>
            <a:r>
              <a:rPr lang="en-US" dirty="0" smtClean="0"/>
              <a:t> </a:t>
            </a:r>
            <a:r>
              <a:rPr lang="en-US" dirty="0" err="1" smtClean="0"/>
              <a:t>yuvaları</a:t>
            </a:r>
            <a:r>
              <a:rPr lang="en-US" dirty="0" smtClean="0"/>
              <a:t> </a:t>
            </a:r>
            <a:r>
              <a:rPr lang="en-US" dirty="0" err="1" smtClean="0"/>
              <a:t>ve</a:t>
            </a:r>
            <a:r>
              <a:rPr lang="en-US" dirty="0" smtClean="0"/>
              <a:t> </a:t>
            </a:r>
            <a:r>
              <a:rPr lang="en-US" dirty="0" err="1" smtClean="0"/>
              <a:t>çocuk</a:t>
            </a:r>
            <a:r>
              <a:rPr lang="en-US" dirty="0" smtClean="0"/>
              <a:t> </a:t>
            </a:r>
            <a:r>
              <a:rPr lang="en-US" dirty="0" err="1" smtClean="0"/>
              <a:t>siteleri</a:t>
            </a:r>
            <a:endParaRPr lang="en-US" dirty="0" smtClean="0"/>
          </a:p>
          <a:p>
            <a:r>
              <a:rPr lang="en-US" dirty="0" err="1"/>
              <a:t>Çocuk</a:t>
            </a:r>
            <a:r>
              <a:rPr lang="en-US" dirty="0"/>
              <a:t> </a:t>
            </a:r>
            <a:r>
              <a:rPr lang="en-US" dirty="0" err="1"/>
              <a:t>Evleri</a:t>
            </a:r>
            <a:r>
              <a:rPr lang="en-US" dirty="0"/>
              <a:t> </a:t>
            </a:r>
            <a:r>
              <a:rPr lang="en-US" dirty="0" err="1"/>
              <a:t>Koordinasyon</a:t>
            </a:r>
            <a:r>
              <a:rPr lang="en-US" dirty="0"/>
              <a:t> </a:t>
            </a:r>
            <a:r>
              <a:rPr lang="en-US" dirty="0" err="1" smtClean="0"/>
              <a:t>Merkezi</a:t>
            </a:r>
            <a:r>
              <a:rPr lang="en-US" dirty="0" smtClean="0"/>
              <a:t> (ÇEKOM)</a:t>
            </a:r>
          </a:p>
          <a:p>
            <a:r>
              <a:rPr lang="en-US" dirty="0" err="1" smtClean="0"/>
              <a:t>Şiddeti</a:t>
            </a:r>
            <a:r>
              <a:rPr lang="en-US" dirty="0" smtClean="0"/>
              <a:t> </a:t>
            </a:r>
            <a:r>
              <a:rPr lang="en-US" dirty="0" err="1" smtClean="0"/>
              <a:t>Önleme</a:t>
            </a:r>
            <a:r>
              <a:rPr lang="en-US" dirty="0" smtClean="0"/>
              <a:t> </a:t>
            </a:r>
            <a:r>
              <a:rPr lang="en-US" dirty="0" err="1" smtClean="0"/>
              <a:t>ve</a:t>
            </a:r>
            <a:r>
              <a:rPr lang="en-US" dirty="0" smtClean="0"/>
              <a:t> </a:t>
            </a:r>
            <a:r>
              <a:rPr lang="en-US" dirty="0" err="1" smtClean="0"/>
              <a:t>İzleme</a:t>
            </a:r>
            <a:r>
              <a:rPr lang="en-US" dirty="0" smtClean="0"/>
              <a:t> </a:t>
            </a:r>
            <a:r>
              <a:rPr lang="en-US" dirty="0" err="1" smtClean="0"/>
              <a:t>Merkezi</a:t>
            </a:r>
            <a:r>
              <a:rPr lang="en-US" dirty="0" smtClean="0"/>
              <a:t> (ŞÖNİM)</a:t>
            </a:r>
          </a:p>
          <a:p>
            <a:r>
              <a:rPr lang="en-US" dirty="0" smtClean="0"/>
              <a:t>Kadın </a:t>
            </a:r>
            <a:r>
              <a:rPr lang="en-US" dirty="0" err="1" smtClean="0"/>
              <a:t>Sığınma</a:t>
            </a:r>
            <a:r>
              <a:rPr lang="en-US" dirty="0" smtClean="0"/>
              <a:t> </a:t>
            </a:r>
            <a:r>
              <a:rPr lang="en-US" dirty="0" err="1" smtClean="0"/>
              <a:t>Evleri</a:t>
            </a:r>
            <a:r>
              <a:rPr lang="en-US" dirty="0" smtClean="0"/>
              <a:t> </a:t>
            </a:r>
            <a:endParaRPr lang="en-US" dirty="0"/>
          </a:p>
        </p:txBody>
      </p:sp>
    </p:spTree>
    <p:extLst>
      <p:ext uri="{BB962C8B-B14F-4D97-AF65-F5344CB8AC3E}">
        <p14:creationId xmlns:p14="http://schemas.microsoft.com/office/powerpoint/2010/main" val="393737875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6168</TotalTime>
  <Words>440</Words>
  <Application>Microsoft Office PowerPoint</Application>
  <PresentationFormat>Geniş ekran</PresentationFormat>
  <Paragraphs>67</Paragraphs>
  <Slides>12</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12</vt:i4>
      </vt:variant>
    </vt:vector>
  </HeadingPairs>
  <TitlesOfParts>
    <vt:vector size="17" baseType="lpstr">
      <vt:lpstr>Arial</vt:lpstr>
      <vt:lpstr>Calibri</vt:lpstr>
      <vt:lpstr>Calibri Light</vt:lpstr>
      <vt:lpstr>Cambria</vt:lpstr>
      <vt:lpstr>Office Teması</vt:lpstr>
      <vt:lpstr>SHB229 SİYASET BİLİMİ VE KAMU YÖNETİMİ</vt:lpstr>
      <vt:lpstr>14. Hafta:</vt:lpstr>
      <vt:lpstr>Siyasi İdeolojieler ve Sosyal Hizmet</vt:lpstr>
      <vt:lpstr>Sosyal Politika ve Kamu Politikası Farkı</vt:lpstr>
      <vt:lpstr>PowerPoint Sunusu</vt:lpstr>
      <vt:lpstr>Sosyal hizmetlerin organizasyonu (merkezi ve yerel teşkilat)  </vt:lpstr>
      <vt:lpstr>PowerPoint Sunusu</vt:lpstr>
      <vt:lpstr>Aile Çalışma ve Sosyal Hizmetler Bakanlığı Hizmet Birimleri; </vt:lpstr>
      <vt:lpstr>Kurum ve Kuruluşlar</vt:lpstr>
      <vt:lpstr>ÖRNEK: Aile ve Toplum Hizmetleri Genel Müdürlüğü; </vt:lpstr>
      <vt:lpstr>ÖRNEK: Aile ve Toplum Hizmetleri Genel Müdürlüğü; </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SHB229 SİYASET BİLİMİ VE KAMU YÖNETİMİ</dc:title>
  <dc:creator>Burcu</dc:creator>
  <cp:lastModifiedBy>Burcu</cp:lastModifiedBy>
  <cp:revision>290</cp:revision>
  <dcterms:created xsi:type="dcterms:W3CDTF">2020-10-17T08:52:25Z</dcterms:created>
  <dcterms:modified xsi:type="dcterms:W3CDTF">2020-11-28T13:58:17Z</dcterms:modified>
</cp:coreProperties>
</file>