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3" r:id="rId4"/>
    <p:sldId id="1084" r:id="rId5"/>
    <p:sldId id="1085" r:id="rId6"/>
    <p:sldId id="1086" r:id="rId7"/>
    <p:sldId id="1087" r:id="rId8"/>
    <p:sldId id="1088" r:id="rId9"/>
    <p:sldId id="1089" r:id="rId10"/>
    <p:sldId id="1090"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2/24/2020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7942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904863"/>
          </a:xfrm>
          <a:prstGeom prst="rect">
            <a:avLst/>
          </a:prstGeom>
        </p:spPr>
        <p:txBody>
          <a:bodyPr wrap="square">
            <a:spAutoFit/>
          </a:bodyPr>
          <a:lstStyle/>
          <a:p>
            <a:pPr marL="0" lvl="1" algn="ctr" defTabSz="685800">
              <a:spcBef>
                <a:spcPct val="20000"/>
              </a:spcBef>
              <a:buClr>
                <a:srgbClr val="AD0101"/>
              </a:buClr>
              <a:defRPr/>
            </a:pPr>
            <a:r>
              <a:rPr lang="tr-TR" sz="2400" b="1" dirty="0">
                <a:solidFill>
                  <a:prstClr val="black"/>
                </a:solidFill>
                <a:latin typeface="Arial"/>
              </a:rPr>
              <a:t>GGY212</a:t>
            </a:r>
          </a:p>
          <a:p>
            <a:pPr marL="0" lvl="1" algn="ctr" defTabSz="685800">
              <a:spcBef>
                <a:spcPct val="20000"/>
              </a:spcBef>
              <a:buClr>
                <a:srgbClr val="AD0101"/>
              </a:buClr>
              <a:defRPr/>
            </a:pPr>
            <a:r>
              <a:rPr lang="tr-TR" sz="2400" b="1" dirty="0">
                <a:solidFill>
                  <a:prstClr val="black"/>
                </a:solidFill>
                <a:latin typeface="Arial"/>
              </a:rPr>
              <a:t>FİNANS MATEMATİĞİ</a:t>
            </a:r>
            <a:endParaRPr lang="en-US" sz="2400" b="1" dirty="0">
              <a:solidFill>
                <a:srgbClr val="303030"/>
              </a:solidFill>
              <a:latin typeface="Arial"/>
            </a:endParaRPr>
          </a:p>
        </p:txBody>
      </p:sp>
      <p:sp>
        <p:nvSpPr>
          <p:cNvPr id="9" name="Dikdörtgen 8"/>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13688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a:solidFill>
                  <a:prstClr val="black"/>
                </a:solidFill>
              </a:rPr>
              <a:t>Reel Faiz Oranı</a:t>
            </a:r>
            <a:endParaRPr lang="en-US" sz="2100" b="1" dirty="0">
              <a:solidFill>
                <a:prstClr val="black"/>
              </a:solidFill>
              <a:latin typeface="Arial"/>
            </a:endParaRPr>
          </a:p>
        </p:txBody>
      </p:sp>
      <p:sp>
        <p:nvSpPr>
          <p:cNvPr id="4" name="Dikdörtgen 3"/>
          <p:cNvSpPr/>
          <p:nvPr/>
        </p:nvSpPr>
        <p:spPr>
          <a:xfrm>
            <a:off x="473293" y="1703100"/>
            <a:ext cx="8012450" cy="2826415"/>
          </a:xfrm>
          <a:prstGeom prst="rect">
            <a:avLst/>
          </a:prstGeom>
        </p:spPr>
        <p:txBody>
          <a:bodyPr wrap="square">
            <a:spAutoFit/>
          </a:bodyPr>
          <a:lstStyle/>
          <a:p>
            <a:pPr marL="257175" indent="-257175" algn="just">
              <a:lnSpc>
                <a:spcPct val="150000"/>
              </a:lnSpc>
              <a:spcBef>
                <a:spcPts val="450"/>
              </a:spcBef>
              <a:spcAft>
                <a:spcPts val="450"/>
              </a:spcAft>
              <a:buFont typeface="Wingdings" panose="05000000000000000000" pitchFamily="2" charset="2"/>
              <a:buChar char="Ø"/>
              <a:defRPr/>
            </a:pPr>
            <a:endParaRPr lang="tr-TR" sz="1500" dirty="0"/>
          </a:p>
          <a:p>
            <a:pPr marL="257175" indent="-257175" algn="just">
              <a:lnSpc>
                <a:spcPct val="150000"/>
              </a:lnSpc>
              <a:spcBef>
                <a:spcPts val="450"/>
              </a:spcBef>
              <a:spcAft>
                <a:spcPts val="450"/>
              </a:spcAft>
              <a:buFont typeface="Wingdings" panose="05000000000000000000" pitchFamily="2" charset="2"/>
              <a:buChar char="Ø"/>
              <a:defRPr/>
            </a:pPr>
            <a:endParaRPr lang="tr-TR" sz="1500" dirty="0"/>
          </a:p>
          <a:p>
            <a:pPr marL="257175" indent="-257175" algn="just">
              <a:lnSpc>
                <a:spcPct val="150000"/>
              </a:lnSpc>
              <a:spcBef>
                <a:spcPts val="450"/>
              </a:spcBef>
              <a:spcAft>
                <a:spcPts val="450"/>
              </a:spcAft>
              <a:buFont typeface="Wingdings" panose="05000000000000000000" pitchFamily="2" charset="2"/>
              <a:buChar char="Ø"/>
              <a:defRPr/>
            </a:pPr>
            <a:endParaRPr lang="tr-TR" sz="1500" dirty="0"/>
          </a:p>
          <a:p>
            <a:pPr marL="257175" indent="-257175" algn="just">
              <a:lnSpc>
                <a:spcPct val="150000"/>
              </a:lnSpc>
              <a:spcBef>
                <a:spcPts val="450"/>
              </a:spcBef>
              <a:spcAft>
                <a:spcPts val="450"/>
              </a:spcAft>
              <a:buFont typeface="Wingdings" panose="05000000000000000000" pitchFamily="2" charset="2"/>
              <a:buChar char="Ø"/>
              <a:defRPr/>
            </a:pPr>
            <a:r>
              <a:rPr lang="tr-TR" sz="1500" dirty="0"/>
              <a:t>Eşitliğe göre nominal faiz (getiri) &gt; enflasyon oranı ise pozitif reel faiz (getiri), nominal faiz (getiri) &lt; enflasyon oranı ise negatif reel faiz (getiri) söz konusudur. Nominal faiz (getiri) = enflasyon oranı ise reel faiz (getiri) yoktur.</a:t>
            </a:r>
            <a:endParaRPr lang="tr-TR" sz="1650" spc="-38" dirty="0">
              <a:solidFill>
                <a:prstClr val="black"/>
              </a:solidFill>
              <a:latin typeface="Trebuchet MS" panose="020B0603020202020204" pitchFamily="34" charset="0"/>
              <a:ea typeface="Trebuchet MS" panose="020B0603020202020204" pitchFamily="34" charset="0"/>
              <a:cs typeface="Trebuchet MS" panose="020B0603020202020204" pitchFamily="34" charset="0"/>
            </a:endParaRPr>
          </a:p>
          <a:p>
            <a:pPr defTabSz="685800">
              <a:defRPr/>
            </a:pPr>
            <a:endParaRPr lang="tr-TR" sz="1350" dirty="0">
              <a:solidFill>
                <a:prstClr val="black"/>
              </a:solidFill>
              <a:latin typeface="Arial"/>
            </a:endParaRPr>
          </a:p>
        </p:txBody>
      </p:sp>
      <p:pic>
        <p:nvPicPr>
          <p:cNvPr id="3" name="Resim 2">
            <a:extLst>
              <a:ext uri="{FF2B5EF4-FFF2-40B4-BE49-F238E27FC236}">
                <a16:creationId xmlns:a16="http://schemas.microsoft.com/office/drawing/2014/main" xmlns="" id="{E79B4C86-6F69-4FBB-86A3-B7062414A7E4}"/>
              </a:ext>
            </a:extLst>
          </p:cNvPr>
          <p:cNvPicPr>
            <a:picLocks noChangeAspect="1"/>
          </p:cNvPicPr>
          <p:nvPr/>
        </p:nvPicPr>
        <p:blipFill>
          <a:blip r:embed="rId2"/>
          <a:stretch>
            <a:fillRect/>
          </a:stretch>
        </p:blipFill>
        <p:spPr>
          <a:xfrm>
            <a:off x="1898605" y="1897618"/>
            <a:ext cx="3857625" cy="850106"/>
          </a:xfrm>
          <a:prstGeom prst="rect">
            <a:avLst/>
          </a:prstGeom>
        </p:spPr>
      </p:pic>
    </p:spTree>
    <p:extLst>
      <p:ext uri="{BB962C8B-B14F-4D97-AF65-F5344CB8AC3E}">
        <p14:creationId xmlns:p14="http://schemas.microsoft.com/office/powerpoint/2010/main" val="1213301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a:solidFill>
                  <a:prstClr val="black"/>
                </a:solidFill>
              </a:rPr>
              <a:t>Reel Faiz Oranı</a:t>
            </a:r>
            <a:endParaRPr lang="en-US" sz="2100" b="1" dirty="0">
              <a:solidFill>
                <a:prstClr val="black"/>
              </a:solidFill>
              <a:latin typeface="Arial"/>
            </a:endParaRPr>
          </a:p>
        </p:txBody>
      </p:sp>
      <p:sp>
        <p:nvSpPr>
          <p:cNvPr id="4" name="Dikdörtgen 3"/>
          <p:cNvSpPr/>
          <p:nvPr/>
        </p:nvSpPr>
        <p:spPr>
          <a:xfrm>
            <a:off x="565775" y="1853876"/>
            <a:ext cx="8012450" cy="2862322"/>
          </a:xfrm>
          <a:prstGeom prst="rect">
            <a:avLst/>
          </a:prstGeom>
        </p:spPr>
        <p:txBody>
          <a:bodyPr wrap="square">
            <a:spAutoFit/>
          </a:bodyPr>
          <a:lstStyle/>
          <a:p>
            <a:pPr marL="257175" indent="-257175">
              <a:buFont typeface="Wingdings" panose="05000000000000000000" pitchFamily="2" charset="2"/>
              <a:buChar char="Ø"/>
              <a:defRPr/>
            </a:pPr>
            <a:r>
              <a:rPr lang="tr-TR" b="1" dirty="0"/>
              <a:t>Örnek:</a:t>
            </a:r>
          </a:p>
          <a:p>
            <a:pPr marL="257175" indent="-257175">
              <a:buFont typeface="Wingdings" panose="05000000000000000000" pitchFamily="2" charset="2"/>
              <a:buChar char="Ø"/>
              <a:defRPr/>
            </a:pPr>
            <a:r>
              <a:rPr lang="tr-TR" dirty="0"/>
              <a:t>Bir yatırımcı elindeki parasını yıllık % 12 faiz oranı ile aylık dönemler halinde 1 yıl süreyle bankada tutmuştur. </a:t>
            </a:r>
          </a:p>
          <a:p>
            <a:pPr marL="257175" indent="-257175">
              <a:buFont typeface="Wingdings" panose="05000000000000000000" pitchFamily="2" charset="2"/>
              <a:buChar char="Ø"/>
              <a:defRPr/>
            </a:pPr>
            <a:r>
              <a:rPr lang="tr-TR" dirty="0"/>
              <a:t>Bu dönem içinde gerçekleşen enflasyon oranı % 8 ise kişinin reel kazancı şu şekilde saptanacaktır:</a:t>
            </a:r>
          </a:p>
          <a:p>
            <a:pPr marL="257175" indent="-257175">
              <a:buFont typeface="Wingdings" panose="05000000000000000000" pitchFamily="2" charset="2"/>
              <a:buChar char="Ø"/>
              <a:defRPr/>
            </a:pPr>
            <a:r>
              <a:rPr lang="tr-TR" dirty="0"/>
              <a:t>Çözüm için öncelikle yıllık bileşik faiz oranı hesaplanmalı, sonrasında ise enflasyonun arındırma işlemi uygulanmalıdır. </a:t>
            </a:r>
          </a:p>
          <a:p>
            <a:pPr marL="257175" indent="-257175">
              <a:buFont typeface="Wingdings" panose="05000000000000000000" pitchFamily="2" charset="2"/>
              <a:buChar char="Ø"/>
              <a:defRPr/>
            </a:pPr>
            <a:r>
              <a:rPr lang="tr-TR" dirty="0"/>
              <a:t>Yıllık Bileşik Faiz Oranı (Efektif Faiz Oranı)= [1 + (% 12 / 12)]12 = % 12,68 (1 + Yıllık Bileşik Faiz Oranı) = (1 + Reel Faiz) x (1 + Enflasyon Oranı) Reel Getiri Oranı = [(1 + % 12,68) / (1 + % 8)] - 1 = % 4,33 olacaktır</a:t>
            </a:r>
            <a:endParaRPr lang="tr-TR" dirty="0">
              <a:solidFill>
                <a:prstClr val="black"/>
              </a:solidFill>
              <a:latin typeface="Arial"/>
            </a:endParaRPr>
          </a:p>
        </p:txBody>
      </p:sp>
    </p:spTree>
    <p:extLst>
      <p:ext uri="{BB962C8B-B14F-4D97-AF65-F5344CB8AC3E}">
        <p14:creationId xmlns:p14="http://schemas.microsoft.com/office/powerpoint/2010/main" val="3165301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a:solidFill>
                  <a:prstClr val="black"/>
                </a:solidFill>
              </a:rPr>
              <a:t>Reel Faiz Oranı</a:t>
            </a:r>
            <a:endParaRPr lang="en-US" sz="2100" b="1" dirty="0">
              <a:solidFill>
                <a:prstClr val="black"/>
              </a:solidFill>
              <a:latin typeface="Arial"/>
            </a:endParaRPr>
          </a:p>
        </p:txBody>
      </p:sp>
      <p:sp>
        <p:nvSpPr>
          <p:cNvPr id="4" name="Dikdörtgen 3"/>
          <p:cNvSpPr/>
          <p:nvPr/>
        </p:nvSpPr>
        <p:spPr>
          <a:xfrm>
            <a:off x="473293" y="1703100"/>
            <a:ext cx="8012450" cy="1951816"/>
          </a:xfrm>
          <a:prstGeom prst="rect">
            <a:avLst/>
          </a:prstGeom>
        </p:spPr>
        <p:txBody>
          <a:bodyPr wrap="square">
            <a:spAutoFit/>
          </a:bodyPr>
          <a:lstStyle/>
          <a:p>
            <a:pPr marL="257175" indent="-257175" algn="just">
              <a:lnSpc>
                <a:spcPct val="150000"/>
              </a:lnSpc>
              <a:spcBef>
                <a:spcPts val="450"/>
              </a:spcBef>
              <a:spcAft>
                <a:spcPts val="450"/>
              </a:spcAft>
              <a:buFont typeface="Wingdings" panose="05000000000000000000" pitchFamily="2" charset="2"/>
              <a:buChar char="Ø"/>
              <a:defRPr/>
            </a:pPr>
            <a:r>
              <a:rPr lang="tr-TR" sz="1500" b="1" dirty="0"/>
              <a:t>Örnek-50: </a:t>
            </a:r>
            <a:r>
              <a:rPr lang="tr-TR" sz="1500" dirty="0"/>
              <a:t>Yıllık % 18 faiz oranı üzerinden mevduat sahibi parasını bankaya yatırmıştır. Üretici fiyatları endeksindeki yıllık artış % 11,50 olduğuna göre </a:t>
            </a:r>
            <a:r>
              <a:rPr lang="tr-TR" sz="1500" dirty="0" err="1"/>
              <a:t>mevduatsahibinin</a:t>
            </a:r>
            <a:r>
              <a:rPr lang="tr-TR" sz="1500" dirty="0"/>
              <a:t> yıllık reel kazancı ne olur? </a:t>
            </a:r>
          </a:p>
          <a:p>
            <a:pPr marL="257175" indent="-257175" algn="just">
              <a:lnSpc>
                <a:spcPct val="150000"/>
              </a:lnSpc>
              <a:spcBef>
                <a:spcPts val="450"/>
              </a:spcBef>
              <a:spcAft>
                <a:spcPts val="450"/>
              </a:spcAft>
              <a:buFont typeface="Wingdings" panose="05000000000000000000" pitchFamily="2" charset="2"/>
              <a:buChar char="Ø"/>
              <a:defRPr/>
            </a:pPr>
            <a:r>
              <a:rPr lang="tr-TR" sz="1500" b="1" dirty="0"/>
              <a:t>Çözüm: </a:t>
            </a:r>
            <a:r>
              <a:rPr lang="tr-TR" sz="1500" dirty="0"/>
              <a:t>Reel faiz oranının; nominal faiz ile enflasyon oranı arasındaki fark olarak alınması halinde reel faiz; 18,00 – 11,50 = % 6,50 olacaktır. </a:t>
            </a:r>
            <a:r>
              <a:rPr lang="tr-TR" sz="1500" dirty="0" err="1"/>
              <a:t>Fisher</a:t>
            </a:r>
            <a:r>
              <a:rPr lang="tr-TR" sz="1500" dirty="0"/>
              <a:t> formülü ile hesaplama yapılması halinde;</a:t>
            </a:r>
            <a:endParaRPr lang="tr-TR" sz="1350" dirty="0">
              <a:solidFill>
                <a:prstClr val="black"/>
              </a:solidFill>
              <a:latin typeface="Arial"/>
            </a:endParaRPr>
          </a:p>
        </p:txBody>
      </p:sp>
      <p:pic>
        <p:nvPicPr>
          <p:cNvPr id="5" name="Resim 4">
            <a:extLst>
              <a:ext uri="{FF2B5EF4-FFF2-40B4-BE49-F238E27FC236}">
                <a16:creationId xmlns:a16="http://schemas.microsoft.com/office/drawing/2014/main" xmlns="" id="{87E0E31A-1A23-4E93-ADD0-2A8D7B29929C}"/>
              </a:ext>
            </a:extLst>
          </p:cNvPr>
          <p:cNvPicPr>
            <a:picLocks noChangeAspect="1"/>
          </p:cNvPicPr>
          <p:nvPr/>
        </p:nvPicPr>
        <p:blipFill>
          <a:blip r:embed="rId2"/>
          <a:stretch>
            <a:fillRect/>
          </a:stretch>
        </p:blipFill>
        <p:spPr>
          <a:xfrm>
            <a:off x="2427733" y="4243751"/>
            <a:ext cx="3532196" cy="772668"/>
          </a:xfrm>
          <a:prstGeom prst="rect">
            <a:avLst/>
          </a:prstGeom>
        </p:spPr>
      </p:pic>
    </p:spTree>
    <p:extLst>
      <p:ext uri="{BB962C8B-B14F-4D97-AF65-F5344CB8AC3E}">
        <p14:creationId xmlns:p14="http://schemas.microsoft.com/office/powerpoint/2010/main" val="456273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a:solidFill>
                  <a:prstClr val="black"/>
                </a:solidFill>
              </a:rPr>
              <a:t>Reel Faiz Oranı</a:t>
            </a:r>
            <a:endParaRPr lang="en-US" sz="2100" b="1" dirty="0">
              <a:solidFill>
                <a:prstClr val="black"/>
              </a:solidFill>
              <a:latin typeface="Arial"/>
            </a:endParaRPr>
          </a:p>
        </p:txBody>
      </p:sp>
      <p:sp>
        <p:nvSpPr>
          <p:cNvPr id="4" name="Dikdörtgen 3"/>
          <p:cNvSpPr/>
          <p:nvPr/>
        </p:nvSpPr>
        <p:spPr>
          <a:xfrm>
            <a:off x="565775" y="1853876"/>
            <a:ext cx="8012450" cy="1708160"/>
          </a:xfrm>
          <a:prstGeom prst="rect">
            <a:avLst/>
          </a:prstGeom>
        </p:spPr>
        <p:txBody>
          <a:bodyPr wrap="square">
            <a:spAutoFit/>
          </a:bodyPr>
          <a:lstStyle/>
          <a:p>
            <a:pPr marL="257175" indent="-257175" algn="just">
              <a:buFont typeface="Wingdings" panose="05000000000000000000" pitchFamily="2" charset="2"/>
              <a:buChar char="Ø"/>
              <a:defRPr/>
            </a:pPr>
            <a:r>
              <a:rPr lang="tr-TR" sz="1500" dirty="0" err="1"/>
              <a:t>Fisher</a:t>
            </a:r>
            <a:r>
              <a:rPr lang="tr-TR" sz="1500" dirty="0"/>
              <a:t> formülünün paydasındaki enflasyon oranının yurtiçi üretici fiyatları endeksi kullanılarak hesaplanması uygun olacaktır. </a:t>
            </a:r>
          </a:p>
          <a:p>
            <a:pPr marL="257175" indent="-257175" algn="just">
              <a:buFont typeface="Wingdings" panose="05000000000000000000" pitchFamily="2" charset="2"/>
              <a:buChar char="Ø"/>
              <a:defRPr/>
            </a:pPr>
            <a:r>
              <a:rPr lang="tr-TR" sz="1500" dirty="0"/>
              <a:t>Buna ilave olarak </a:t>
            </a:r>
            <a:r>
              <a:rPr lang="tr-TR" sz="1500" dirty="0" err="1"/>
              <a:t>Fisher</a:t>
            </a:r>
            <a:r>
              <a:rPr lang="tr-TR" sz="1500" dirty="0"/>
              <a:t> formülü ile hesaplanan reel faizin mevduat sahibinin eline geçebilmesi için faiz geliri üzerinden vergileme yapılmaması gerekir. </a:t>
            </a:r>
          </a:p>
          <a:p>
            <a:pPr marL="257175" indent="-257175" algn="just">
              <a:buFont typeface="Wingdings" panose="05000000000000000000" pitchFamily="2" charset="2"/>
              <a:buChar char="Ø"/>
              <a:defRPr/>
            </a:pPr>
            <a:r>
              <a:rPr lang="tr-TR" sz="1500" dirty="0"/>
              <a:t>193 sayılı Gelir Vergisi Kanunu’nda sahibinin ticari, zirai veya mesleki faaliyeti dışında nakdi sermaye veya para ile temsil edilen değerlerden oluşan sermaye dolayısıyla elde edilen kar payı, faiz, kira ve benzeri iratlar, menkul sermaye iradı olarak tanımlanmaktadır.</a:t>
            </a:r>
          </a:p>
        </p:txBody>
      </p:sp>
    </p:spTree>
    <p:extLst>
      <p:ext uri="{BB962C8B-B14F-4D97-AF65-F5344CB8AC3E}">
        <p14:creationId xmlns:p14="http://schemas.microsoft.com/office/powerpoint/2010/main" val="883758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a:solidFill>
                  <a:prstClr val="black"/>
                </a:solidFill>
              </a:rPr>
              <a:t>Reel Faiz Oranı</a:t>
            </a:r>
            <a:endParaRPr lang="en-US" sz="2100" b="1" dirty="0">
              <a:solidFill>
                <a:prstClr val="black"/>
              </a:solidFill>
              <a:latin typeface="Arial"/>
            </a:endParaRPr>
          </a:p>
        </p:txBody>
      </p:sp>
      <p:sp>
        <p:nvSpPr>
          <p:cNvPr id="4" name="Dikdörtgen 3"/>
          <p:cNvSpPr/>
          <p:nvPr/>
        </p:nvSpPr>
        <p:spPr>
          <a:xfrm>
            <a:off x="565775" y="1853876"/>
            <a:ext cx="8012450" cy="1477328"/>
          </a:xfrm>
          <a:prstGeom prst="rect">
            <a:avLst/>
          </a:prstGeom>
        </p:spPr>
        <p:txBody>
          <a:bodyPr wrap="square">
            <a:spAutoFit/>
          </a:bodyPr>
          <a:lstStyle/>
          <a:p>
            <a:pPr marL="257175" indent="-257175" algn="just">
              <a:buFont typeface="Wingdings" panose="05000000000000000000" pitchFamily="2" charset="2"/>
              <a:buChar char="Ø"/>
              <a:defRPr/>
            </a:pPr>
            <a:r>
              <a:rPr lang="tr-TR" sz="1500" dirty="0"/>
              <a:t>Tam mükellef gerçek kişilerin mevduat faizleri üzerinden; 6 aya kadar (6 ay dahil) vadeli olanlarda % 15, 1 yıla kadar (1 yıl dahil) vadeli olanlarda % 12 ve 1 yıldan uzun vadeli % 10 ve 02.01.2013 tarihinden önce açılan mevduat hesaplarına yürütülen faizlerden (vadeye veya döviz cinsine bakılmaksızın) % 15 oranında stopaj uygulaması yapılmaktadır. </a:t>
            </a:r>
          </a:p>
          <a:p>
            <a:pPr marL="257175" indent="-257175" algn="just">
              <a:buFont typeface="Wingdings" panose="05000000000000000000" pitchFamily="2" charset="2"/>
              <a:buChar char="Ø"/>
              <a:defRPr/>
            </a:pPr>
            <a:r>
              <a:rPr lang="tr-TR" sz="1500" dirty="0"/>
              <a:t>Bir yıl vadeli mevduatın nominal faizi % 18 ise; mevduat sahibinin eline geçecek nominal faiz (2013 yılından önce açılmış hesap üzerinden); 0,18 – 0,18*0,15 = % 15,30 olacaktır.</a:t>
            </a:r>
            <a:endParaRPr lang="tr-TR" sz="1500" dirty="0">
              <a:solidFill>
                <a:prstClr val="black"/>
              </a:solidFill>
              <a:latin typeface="Arial"/>
            </a:endParaRPr>
          </a:p>
        </p:txBody>
      </p:sp>
    </p:spTree>
    <p:extLst>
      <p:ext uri="{BB962C8B-B14F-4D97-AF65-F5344CB8AC3E}">
        <p14:creationId xmlns:p14="http://schemas.microsoft.com/office/powerpoint/2010/main" val="1099160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a:solidFill>
                  <a:prstClr val="black"/>
                </a:solidFill>
              </a:rPr>
              <a:t>Reel Faiz Oranı</a:t>
            </a:r>
            <a:endParaRPr lang="en-US" sz="2100" b="1" dirty="0">
              <a:solidFill>
                <a:prstClr val="black"/>
              </a:solidFill>
              <a:latin typeface="Arial"/>
            </a:endParaRPr>
          </a:p>
        </p:txBody>
      </p:sp>
      <p:sp>
        <p:nvSpPr>
          <p:cNvPr id="4" name="Dikdörtgen 3"/>
          <p:cNvSpPr/>
          <p:nvPr/>
        </p:nvSpPr>
        <p:spPr>
          <a:xfrm>
            <a:off x="565775" y="1853876"/>
            <a:ext cx="8012450" cy="2862322"/>
          </a:xfrm>
          <a:prstGeom prst="rect">
            <a:avLst/>
          </a:prstGeom>
        </p:spPr>
        <p:txBody>
          <a:bodyPr wrap="square">
            <a:spAutoFit/>
          </a:bodyPr>
          <a:lstStyle/>
          <a:p>
            <a:pPr marL="257175" indent="-257175" algn="just">
              <a:buFont typeface="Wingdings" panose="05000000000000000000" pitchFamily="2" charset="2"/>
              <a:buChar char="Ø"/>
              <a:defRPr/>
            </a:pPr>
            <a:r>
              <a:rPr lang="tr-TR" b="1" dirty="0"/>
              <a:t>Örnek : </a:t>
            </a:r>
            <a:r>
              <a:rPr lang="tr-TR" dirty="0"/>
              <a:t>Aylık mevduata uygulanan yıllık nominal faiz oranı % 12 ise öz konusu faizin yıllık bileşik faiz oranı (efektif faiz oranı) ne olur? </a:t>
            </a:r>
          </a:p>
          <a:p>
            <a:pPr marL="257175" indent="-257175" algn="just">
              <a:buFont typeface="Wingdings" panose="05000000000000000000" pitchFamily="2" charset="2"/>
              <a:buChar char="Ø"/>
              <a:defRPr/>
            </a:pPr>
            <a:r>
              <a:rPr lang="tr-TR" b="1" dirty="0"/>
              <a:t>Çözüm: </a:t>
            </a:r>
            <a:r>
              <a:rPr lang="tr-TR" dirty="0"/>
              <a:t>Öncelikle yıllık eşdeğer faizi hesaplamak ve daha sonra yıllık efektif faizi tespit etmek gerekir.</a:t>
            </a:r>
          </a:p>
          <a:p>
            <a:pPr marL="257175" indent="-257175" algn="just">
              <a:buFont typeface="Wingdings" panose="05000000000000000000" pitchFamily="2" charset="2"/>
              <a:buChar char="Ø"/>
              <a:defRPr/>
            </a:pPr>
            <a:endParaRPr lang="tr-TR" dirty="0">
              <a:solidFill>
                <a:prstClr val="black"/>
              </a:solidFill>
              <a:latin typeface="Arial"/>
            </a:endParaRPr>
          </a:p>
          <a:p>
            <a:pPr marL="257175" indent="-257175" algn="just">
              <a:buFont typeface="Wingdings" panose="05000000000000000000" pitchFamily="2" charset="2"/>
              <a:buChar char="Ø"/>
              <a:defRPr/>
            </a:pPr>
            <a:endParaRPr lang="tr-TR" dirty="0">
              <a:solidFill>
                <a:prstClr val="black"/>
              </a:solidFill>
              <a:latin typeface="Arial"/>
            </a:endParaRPr>
          </a:p>
          <a:p>
            <a:pPr marL="257175" indent="-257175" algn="just">
              <a:buFont typeface="Wingdings" panose="05000000000000000000" pitchFamily="2" charset="2"/>
              <a:buChar char="Ø"/>
              <a:defRPr/>
            </a:pPr>
            <a:endParaRPr lang="tr-TR" dirty="0">
              <a:solidFill>
                <a:prstClr val="black"/>
              </a:solidFill>
              <a:latin typeface="Arial"/>
            </a:endParaRPr>
          </a:p>
          <a:p>
            <a:pPr marL="257175" indent="-257175" algn="just">
              <a:buFont typeface="Wingdings" panose="05000000000000000000" pitchFamily="2" charset="2"/>
              <a:buChar char="Ø"/>
              <a:defRPr/>
            </a:pPr>
            <a:r>
              <a:rPr lang="tr-TR" dirty="0"/>
              <a:t>Aylık faizlendirme olduğuna göre toplam dönem sayısı 12 (m) olacak, yıllık faiz oranı % 12 ise aylık faiz oranı (dönemsel faiz oranı, f) % 12 / 12 = % 1 olacaktır. </a:t>
            </a:r>
          </a:p>
          <a:p>
            <a:pPr marL="257175" indent="-257175" algn="just">
              <a:buFont typeface="Wingdings" panose="05000000000000000000" pitchFamily="2" charset="2"/>
              <a:buChar char="Ø"/>
              <a:defRPr/>
            </a:pPr>
            <a:r>
              <a:rPr lang="tr-TR" dirty="0"/>
              <a:t>Yıllık Bileşik Faiz Oranı (Efektif Faiz Oranı) = [1 + (0,12/12)]12 = % 12,68 olur</a:t>
            </a:r>
            <a:endParaRPr lang="tr-TR" dirty="0">
              <a:solidFill>
                <a:prstClr val="black"/>
              </a:solidFill>
              <a:latin typeface="Arial"/>
            </a:endParaRPr>
          </a:p>
        </p:txBody>
      </p:sp>
      <p:pic>
        <p:nvPicPr>
          <p:cNvPr id="3" name="Resim 2">
            <a:extLst>
              <a:ext uri="{FF2B5EF4-FFF2-40B4-BE49-F238E27FC236}">
                <a16:creationId xmlns:a16="http://schemas.microsoft.com/office/drawing/2014/main" xmlns="" id="{B0DFEFE5-E2B9-463E-A836-039D01C7ABB5}"/>
              </a:ext>
            </a:extLst>
          </p:cNvPr>
          <p:cNvPicPr>
            <a:picLocks noChangeAspect="1"/>
          </p:cNvPicPr>
          <p:nvPr/>
        </p:nvPicPr>
        <p:blipFill>
          <a:blip r:embed="rId2"/>
          <a:stretch>
            <a:fillRect/>
          </a:stretch>
        </p:blipFill>
        <p:spPr>
          <a:xfrm>
            <a:off x="978304" y="3160432"/>
            <a:ext cx="1814513" cy="457200"/>
          </a:xfrm>
          <a:prstGeom prst="rect">
            <a:avLst/>
          </a:prstGeom>
        </p:spPr>
      </p:pic>
    </p:spTree>
    <p:extLst>
      <p:ext uri="{BB962C8B-B14F-4D97-AF65-F5344CB8AC3E}">
        <p14:creationId xmlns:p14="http://schemas.microsoft.com/office/powerpoint/2010/main" val="3584112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a:solidFill>
                  <a:prstClr val="black"/>
                </a:solidFill>
              </a:rPr>
              <a:t>Reel Faiz Oranı</a:t>
            </a:r>
            <a:endParaRPr lang="en-US" sz="2100" b="1" dirty="0">
              <a:solidFill>
                <a:prstClr val="black"/>
              </a:solidFill>
              <a:latin typeface="Arial"/>
            </a:endParaRPr>
          </a:p>
        </p:txBody>
      </p:sp>
      <p:sp>
        <p:nvSpPr>
          <p:cNvPr id="4" name="Dikdörtgen 3"/>
          <p:cNvSpPr/>
          <p:nvPr/>
        </p:nvSpPr>
        <p:spPr>
          <a:xfrm>
            <a:off x="565775" y="1759003"/>
            <a:ext cx="8012450" cy="3831818"/>
          </a:xfrm>
          <a:prstGeom prst="rect">
            <a:avLst/>
          </a:prstGeom>
        </p:spPr>
        <p:txBody>
          <a:bodyPr wrap="square">
            <a:spAutoFit/>
          </a:bodyPr>
          <a:lstStyle/>
          <a:p>
            <a:pPr marL="257175" indent="-257175" algn="just">
              <a:lnSpc>
                <a:spcPct val="150000"/>
              </a:lnSpc>
              <a:buFont typeface="Wingdings" panose="05000000000000000000" pitchFamily="2" charset="2"/>
              <a:buChar char="Ø"/>
              <a:defRPr/>
            </a:pPr>
            <a:r>
              <a:rPr lang="tr-TR" b="1" dirty="0"/>
              <a:t>Örnek : </a:t>
            </a:r>
            <a:r>
              <a:rPr lang="tr-TR" dirty="0"/>
              <a:t>Bir yatırımcı elindeki parasını yıllık % 12 faiz oranı ile aylık dönemler halinde 1 yıl süreyle bankada tutmuştur. </a:t>
            </a:r>
          </a:p>
          <a:p>
            <a:pPr marL="257175" indent="-257175" algn="just">
              <a:lnSpc>
                <a:spcPct val="150000"/>
              </a:lnSpc>
              <a:buFont typeface="Wingdings" panose="05000000000000000000" pitchFamily="2" charset="2"/>
              <a:buChar char="Ø"/>
              <a:defRPr/>
            </a:pPr>
            <a:r>
              <a:rPr lang="tr-TR" dirty="0"/>
              <a:t>Bu dönem içerisinde gerçekleşen enflasyon oranı % 8 ise kişinin reel kazancı aşağıdakilerden hangisidir? </a:t>
            </a:r>
          </a:p>
          <a:p>
            <a:pPr marL="257175" indent="-257175" algn="just">
              <a:lnSpc>
                <a:spcPct val="150000"/>
              </a:lnSpc>
              <a:buFont typeface="Wingdings" panose="05000000000000000000" pitchFamily="2" charset="2"/>
              <a:buChar char="Ø"/>
              <a:defRPr/>
            </a:pPr>
            <a:r>
              <a:rPr lang="tr-TR" b="1" dirty="0"/>
              <a:t>Çözüm</a:t>
            </a:r>
            <a:r>
              <a:rPr lang="tr-TR" dirty="0"/>
              <a:t>: Öncelikle yıllık bileşik faiz oranı hesaplanmalı, sonrasında ise enflasyonun arındırma işlemi uygulanmalıdır.</a:t>
            </a:r>
          </a:p>
          <a:p>
            <a:pPr marL="257175" indent="-257175" algn="just">
              <a:lnSpc>
                <a:spcPct val="150000"/>
              </a:lnSpc>
              <a:buFont typeface="Wingdings" panose="05000000000000000000" pitchFamily="2" charset="2"/>
              <a:buChar char="Ø"/>
              <a:defRPr/>
            </a:pPr>
            <a:r>
              <a:rPr lang="tr-TR" dirty="0"/>
              <a:t>Yıllık Bileşik Faiz Oranı (Efektif Faiz Oranı) = [1 + (0,12/12)]12 = % 12,68 (1 + Yıllık Bileşik Faiz Oranı) = (1 + Reel Faiz) x (1 + Enflasyon Oranı) Reel Getiri Oranı = [(1,1268) / (1,08)] - 1 = % 4,33</a:t>
            </a:r>
            <a:endParaRPr lang="tr-TR" dirty="0">
              <a:solidFill>
                <a:prstClr val="black"/>
              </a:solidFill>
              <a:latin typeface="Arial"/>
            </a:endParaRPr>
          </a:p>
        </p:txBody>
      </p:sp>
    </p:spTree>
    <p:extLst>
      <p:ext uri="{BB962C8B-B14F-4D97-AF65-F5344CB8AC3E}">
        <p14:creationId xmlns:p14="http://schemas.microsoft.com/office/powerpoint/2010/main" val="1804594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3"/>
            <a:ext cx="6356393" cy="323165"/>
          </a:xfrm>
          <a:prstGeom prst="rect">
            <a:avLst/>
          </a:prstGeom>
        </p:spPr>
        <p:txBody>
          <a:bodyPr wrap="square">
            <a:spAutoFit/>
          </a:bodyPr>
          <a:lstStyle/>
          <a:p>
            <a:pPr marL="0" lvl="1" algn="ctr">
              <a:spcBef>
                <a:spcPct val="20000"/>
              </a:spcBef>
              <a:buClr>
                <a:srgbClr val="AD0101"/>
              </a:buClr>
              <a:defRPr/>
            </a:pPr>
            <a:r>
              <a:rPr lang="tr-TR" sz="1500" b="1" dirty="0" smtClean="0">
                <a:solidFill>
                  <a:prstClr val="black"/>
                </a:solidFill>
              </a:rPr>
              <a:t>KAYNAKLAR	</a:t>
            </a:r>
            <a:endParaRPr lang="en-US" sz="1500" b="1" dirty="0">
              <a:solidFill>
                <a:prstClr val="black"/>
              </a:solidFill>
              <a:latin typeface="Arial"/>
            </a:endParaRPr>
          </a:p>
        </p:txBody>
      </p:sp>
      <p:sp>
        <p:nvSpPr>
          <p:cNvPr id="4" name="Dikdörtgen 3"/>
          <p:cNvSpPr/>
          <p:nvPr/>
        </p:nvSpPr>
        <p:spPr>
          <a:xfrm>
            <a:off x="759043" y="1885980"/>
            <a:ext cx="8012450" cy="2551148"/>
          </a:xfrm>
          <a:prstGeom prst="rect">
            <a:avLst/>
          </a:prstGeom>
        </p:spPr>
        <p:txBody>
          <a:bodyPr wrap="square">
            <a:spAutoFit/>
          </a:bodyPr>
          <a:lstStyle/>
          <a:p>
            <a:pPr algn="just">
              <a:lnSpc>
                <a:spcPct val="150000"/>
              </a:lnSpc>
            </a:pPr>
            <a:r>
              <a:rPr lang="tr-TR" sz="1200" dirty="0">
                <a:latin typeface="Calibri (Gövde)"/>
                <a:cs typeface="Arial" panose="020B0604020202020204" pitchFamily="34" charset="0"/>
              </a:rPr>
              <a:t>Finance of </a:t>
            </a:r>
            <a:r>
              <a:rPr lang="tr-TR" sz="1200" dirty="0" err="1">
                <a:latin typeface="Calibri (Gövde)"/>
                <a:cs typeface="Arial" panose="020B0604020202020204" pitchFamily="34" charset="0"/>
              </a:rPr>
              <a:t>Mathematics</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Theory</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and</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Problems</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Jr.F</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Ayres</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Mc</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Graw-Hill</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Inetrnational</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Book</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Company</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Singapore</a:t>
            </a:r>
            <a:r>
              <a:rPr lang="tr-TR" sz="1200" dirty="0">
                <a:latin typeface="Calibri (Gövde)"/>
                <a:cs typeface="Arial" panose="020B0604020202020204" pitchFamily="34" charset="0"/>
              </a:rPr>
              <a:t>, 1983.</a:t>
            </a:r>
          </a:p>
          <a:p>
            <a:pPr algn="just">
              <a:lnSpc>
                <a:spcPct val="150000"/>
              </a:lnSpc>
            </a:pPr>
            <a:r>
              <a:rPr lang="tr-TR" sz="1200" dirty="0">
                <a:latin typeface="Calibri (Gövde)"/>
                <a:cs typeface="Arial" panose="020B0604020202020204" pitchFamily="34" charset="0"/>
              </a:rPr>
              <a:t>Finans Matematiği, </a:t>
            </a:r>
            <a:r>
              <a:rPr lang="tr-TR" sz="1200" dirty="0" err="1">
                <a:latin typeface="Calibri (Gövde)"/>
                <a:cs typeface="Arial" panose="020B0604020202020204" pitchFamily="34" charset="0"/>
              </a:rPr>
              <a:t>N.Aydın</a:t>
            </a:r>
            <a:r>
              <a:rPr lang="tr-TR" sz="1200" dirty="0">
                <a:latin typeface="Calibri (Gövde)"/>
                <a:cs typeface="Arial" panose="020B0604020202020204" pitchFamily="34" charset="0"/>
              </a:rPr>
              <a:t>, Birlik Ofset, Eskişehir, 1996.</a:t>
            </a:r>
          </a:p>
          <a:p>
            <a:pPr algn="just">
              <a:lnSpc>
                <a:spcPct val="150000"/>
              </a:lnSpc>
            </a:pPr>
            <a:r>
              <a:rPr lang="tr-TR" sz="1200" dirty="0">
                <a:latin typeface="Calibri (Gövde)"/>
                <a:cs typeface="Arial" panose="020B0604020202020204" pitchFamily="34" charset="0"/>
              </a:rPr>
              <a:t>Finans Matematiği, O. Yozgat, Marmara Üniversitesi Yayın No:436, İstanbul, 1986.</a:t>
            </a:r>
          </a:p>
          <a:p>
            <a:pPr algn="just">
              <a:lnSpc>
                <a:spcPct val="150000"/>
              </a:lnSpc>
            </a:pPr>
            <a:r>
              <a:rPr lang="tr-TR" sz="1200" dirty="0">
                <a:latin typeface="Calibri (Gövde)"/>
                <a:cs typeface="Arial" panose="020B0604020202020204" pitchFamily="34" charset="0"/>
              </a:rPr>
              <a:t>Finans Matematiği, Z. Başkaya ve </a:t>
            </a:r>
            <a:r>
              <a:rPr lang="tr-TR" sz="1200" dirty="0" err="1">
                <a:latin typeface="Calibri (Gövde)"/>
                <a:cs typeface="Arial" panose="020B0604020202020204" pitchFamily="34" charset="0"/>
              </a:rPr>
              <a:t>D.Alper</a:t>
            </a:r>
            <a:r>
              <a:rPr lang="tr-TR" sz="1200" dirty="0">
                <a:latin typeface="Calibri (Gövde)"/>
                <a:cs typeface="Arial" panose="020B0604020202020204" pitchFamily="34" charset="0"/>
              </a:rPr>
              <a:t>, 2. Baskı, Ekin Kitabevi, Bursa, 2003.</a:t>
            </a:r>
          </a:p>
          <a:p>
            <a:pPr algn="just">
              <a:lnSpc>
                <a:spcPct val="150000"/>
              </a:lnSpc>
            </a:pPr>
            <a:r>
              <a:rPr lang="tr-TR" sz="1200" dirty="0">
                <a:latin typeface="Calibri (Gövde)"/>
                <a:cs typeface="Arial" panose="020B0604020202020204" pitchFamily="34" charset="0"/>
              </a:rPr>
              <a:t>Mali Matematik, M. İshakoğlu, Atatürk Üniversitesi Yayın No:395, Erzurum, 1974.</a:t>
            </a:r>
          </a:p>
          <a:p>
            <a:pPr algn="just">
              <a:lnSpc>
                <a:spcPct val="150000"/>
              </a:lnSpc>
            </a:pPr>
            <a:r>
              <a:rPr lang="tr-TR" sz="1200" dirty="0">
                <a:latin typeface="Calibri (Gövde)"/>
                <a:cs typeface="Arial" panose="020B0604020202020204" pitchFamily="34" charset="0"/>
              </a:rPr>
              <a:t>Mali Matematik, M. Şenel, Bilim ve Teknik Kitabevi Yayınları, Eskişehir, 1983.</a:t>
            </a:r>
          </a:p>
          <a:p>
            <a:pPr algn="just">
              <a:lnSpc>
                <a:spcPct val="150000"/>
              </a:lnSpc>
            </a:pPr>
            <a:r>
              <a:rPr lang="tr-TR" sz="1200" dirty="0">
                <a:latin typeface="Calibri (Gövde)"/>
                <a:cs typeface="Arial" panose="020B0604020202020204" pitchFamily="34" charset="0"/>
              </a:rPr>
              <a:t>Yatırım Projelerinin Düzenlenmesi Değerlendirilmesi ve İzlenmesi, O. </a:t>
            </a:r>
            <a:r>
              <a:rPr lang="tr-TR" sz="1200" dirty="0" err="1">
                <a:latin typeface="Calibri (Gövde)"/>
                <a:cs typeface="Arial" panose="020B0604020202020204" pitchFamily="34" charset="0"/>
              </a:rPr>
              <a:t>Güvemli</a:t>
            </a:r>
            <a:r>
              <a:rPr lang="tr-TR" sz="1200" dirty="0">
                <a:latin typeface="Calibri (Gövde)"/>
                <a:cs typeface="Arial" panose="020B0604020202020204" pitchFamily="34" charset="0"/>
              </a:rPr>
              <a:t>, Atlas Yayın Dağıtım Yayın No:7, İstanbul, 2001</a:t>
            </a:r>
            <a:r>
              <a:rPr lang="tr-TR" sz="1200" dirty="0" smtClean="0">
                <a:latin typeface="Calibri (Gövde)"/>
                <a:cs typeface="Arial" panose="020B0604020202020204" pitchFamily="34" charset="0"/>
              </a:rPr>
              <a:t>.</a:t>
            </a:r>
            <a:endParaRPr lang="tr-TR" sz="1200" dirty="0">
              <a:latin typeface="Calibri (Gövde)"/>
              <a:cs typeface="Arial" panose="020B0604020202020204" pitchFamily="34" charset="0"/>
            </a:endParaRPr>
          </a:p>
        </p:txBody>
      </p:sp>
    </p:spTree>
    <p:extLst>
      <p:ext uri="{BB962C8B-B14F-4D97-AF65-F5344CB8AC3E}">
        <p14:creationId xmlns:p14="http://schemas.microsoft.com/office/powerpoint/2010/main" val="1268968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12444</TotalTime>
  <Words>781</Words>
  <Application>Microsoft Office PowerPoint</Application>
  <PresentationFormat>Ekran Gösterisi (4:3)</PresentationFormat>
  <Paragraphs>46</Paragraphs>
  <Slides>9</Slides>
  <Notes>0</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9</vt:i4>
      </vt:variant>
    </vt:vector>
  </HeadingPairs>
  <TitlesOfParts>
    <vt:vector size="19" baseType="lpstr">
      <vt:lpstr>ＭＳ Ｐゴシック</vt:lpstr>
      <vt:lpstr>Arial</vt:lpstr>
      <vt:lpstr>Calibri</vt:lpstr>
      <vt:lpstr>Calibri (Gövde)</vt:lpstr>
      <vt:lpstr>Times New Roman</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Taşınmaz</cp:lastModifiedBy>
  <cp:revision>811</cp:revision>
  <cp:lastPrinted>2016-10-24T07:53:35Z</cp:lastPrinted>
  <dcterms:created xsi:type="dcterms:W3CDTF">2016-09-18T09:35:24Z</dcterms:created>
  <dcterms:modified xsi:type="dcterms:W3CDTF">2020-02-24T11:53:50Z</dcterms:modified>
</cp:coreProperties>
</file>