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08.06.2018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88640"/>
            <a:ext cx="8640960" cy="6480720"/>
          </a:xfrm>
        </p:spPr>
        <p:txBody>
          <a:bodyPr>
            <a:normAutofit fontScale="55000" lnSpcReduction="20000"/>
          </a:bodyPr>
          <a:lstStyle/>
          <a:p>
            <a:pPr>
              <a:buNone/>
            </a:pPr>
            <a:r>
              <a:rPr lang="tr-TR" b="1" dirty="0" smtClean="0"/>
              <a:t>	</a:t>
            </a:r>
            <a:r>
              <a:rPr lang="es-ES_tradnl" b="1" dirty="0" smtClean="0">
                <a:solidFill>
                  <a:srgbClr val="008000"/>
                </a:solidFill>
                <a:latin typeface="Comic Sans MS" pitchFamily="66" charset="0"/>
              </a:rPr>
              <a:t>b2-) Salgı Kanalları</a:t>
            </a:r>
            <a:endParaRPr lang="tr-TR" dirty="0" smtClean="0">
              <a:solidFill>
                <a:srgbClr val="008000"/>
              </a:solidFill>
              <a:latin typeface="Comic Sans MS" pitchFamily="66" charset="0"/>
            </a:endParaRPr>
          </a:p>
          <a:p>
            <a:pPr algn="just">
              <a:buNone/>
            </a:pPr>
            <a:r>
              <a:rPr lang="tr-TR" dirty="0" smtClean="0"/>
              <a:t>		</a:t>
            </a:r>
            <a:r>
              <a:rPr lang="es-ES_tradnl" dirty="0" smtClean="0">
                <a:latin typeface="Times New Roman" pitchFamily="18" charset="0"/>
                <a:cs typeface="Times New Roman" pitchFamily="18" charset="0"/>
              </a:rPr>
              <a:t>Salgı maddeleri ile dolan hücreler arası boşluklar üst üste gelerek uzun kanallar meydana getirirler. Umbelliferae meyvaları, Pinaceae familyası bitkilerinde yaprak ve gövde de “reçine kanalları” şeklindedir.</a:t>
            </a:r>
            <a:endParaRPr lang="tr-TR" dirty="0" smtClean="0">
              <a:latin typeface="Times New Roman" pitchFamily="18" charset="0"/>
              <a:cs typeface="Times New Roman" pitchFamily="18" charset="0"/>
            </a:endParaRPr>
          </a:p>
          <a:p>
            <a:pPr algn="just">
              <a:buNone/>
            </a:pPr>
            <a:endParaRPr lang="tr-TR" dirty="0" smtClean="0">
              <a:latin typeface="Times New Roman" pitchFamily="18" charset="0"/>
              <a:cs typeface="Times New Roman" pitchFamily="18" charset="0"/>
            </a:endParaRPr>
          </a:p>
          <a:p>
            <a:pPr>
              <a:buNone/>
            </a:pPr>
            <a:r>
              <a:rPr lang="tr-TR" b="1" dirty="0" smtClean="0"/>
              <a:t>	</a:t>
            </a:r>
            <a:r>
              <a:rPr lang="es-ES_tradnl" b="1" dirty="0" smtClean="0">
                <a:solidFill>
                  <a:srgbClr val="008000"/>
                </a:solidFill>
                <a:latin typeface="Comic Sans MS" pitchFamily="66" charset="0"/>
              </a:rPr>
              <a:t>b3-) Salgı Tüyleri (Bez tüyleri)</a:t>
            </a:r>
            <a:endParaRPr lang="tr-TR" dirty="0" smtClean="0">
              <a:solidFill>
                <a:srgbClr val="008000"/>
              </a:solidFill>
              <a:latin typeface="Comic Sans MS" pitchFamily="66" charset="0"/>
            </a:endParaRPr>
          </a:p>
          <a:p>
            <a:pPr algn="just">
              <a:buNone/>
            </a:pPr>
            <a:r>
              <a:rPr lang="tr-TR" dirty="0" smtClean="0"/>
              <a:t>	</a:t>
            </a:r>
            <a:r>
              <a:rPr lang="es-ES_tradnl" dirty="0" smtClean="0">
                <a:latin typeface="Times New Roman" pitchFamily="18" charset="0"/>
                <a:cs typeface="Times New Roman" pitchFamily="18" charset="0"/>
              </a:rPr>
              <a:t>         Epiderma hücrelerinden meydana gelen ve salgılarını dışarı çıkaran tüylerdir. Bir baş, bir veya birkaç hücreden meydana gelen sap kısmı bulunur. Çoğunlukla uçucu yağ salgılarlar. Uçucu yağ çeperle kütikula arasında toplanır. Kütikula parçalanınca salgı etrafa yayılır.</a:t>
            </a:r>
            <a:endParaRPr lang="tr-TR" dirty="0" smtClean="0">
              <a:latin typeface="Times New Roman" pitchFamily="18" charset="0"/>
              <a:cs typeface="Times New Roman" pitchFamily="18" charset="0"/>
            </a:endParaRPr>
          </a:p>
          <a:p>
            <a:pPr algn="just">
              <a:buNone/>
            </a:pPr>
            <a:endParaRPr lang="tr-TR" dirty="0" smtClean="0">
              <a:latin typeface="Times New Roman" pitchFamily="18" charset="0"/>
              <a:cs typeface="Times New Roman" pitchFamily="18" charset="0"/>
            </a:endParaRPr>
          </a:p>
          <a:p>
            <a:pPr>
              <a:buNone/>
            </a:pPr>
            <a:r>
              <a:rPr lang="tr-TR" b="1" dirty="0" smtClean="0"/>
              <a:t>	</a:t>
            </a:r>
            <a:r>
              <a:rPr lang="es-ES_tradnl" b="1" dirty="0" smtClean="0">
                <a:solidFill>
                  <a:srgbClr val="008000"/>
                </a:solidFill>
                <a:latin typeface="Comic Sans MS" pitchFamily="66" charset="0"/>
              </a:rPr>
              <a:t>b4-) Bal Özü Bezleri (Nektaryumlar)</a:t>
            </a:r>
            <a:endParaRPr lang="tr-TR" dirty="0" smtClean="0">
              <a:solidFill>
                <a:srgbClr val="008000"/>
              </a:solidFill>
              <a:latin typeface="Comic Sans MS" pitchFamily="66" charset="0"/>
            </a:endParaRPr>
          </a:p>
          <a:p>
            <a:pPr algn="just">
              <a:buNone/>
            </a:pPr>
            <a:r>
              <a:rPr lang="tr-TR" dirty="0" smtClean="0"/>
              <a:t>	</a:t>
            </a:r>
            <a:r>
              <a:rPr lang="es-ES_tradnl" dirty="0" smtClean="0">
                <a:latin typeface="Times New Roman" pitchFamily="18" charset="0"/>
                <a:cs typeface="Times New Roman" pitchFamily="18" charset="0"/>
              </a:rPr>
              <a:t>         Bitkinin çiçekleri ya da çiçek dışındaki kısımları üzerinde yer alan, şeker içeren bir sıvı olan nektar salgılayan bir bez, özelleşmiş hücre grubu / bir tüy nektaryum diye isimlendirilir. Bunlar şekerli sıvı olan balözünü  salgılayan tüy / diğer bezlerdir. Bunların böcekler aracılığı ile, polenlerin çiçekten çiçeğe tanınmasında yani tozlaşmada önemi büyüktür. Nektaryumlar tarafından salgılanan nektarın bileşimi: sakkoroz, glukoz ve fruktozdur. Ayrıca protein, aminoasit (glutamik asit) organik asitler ve çeşitli elementler (Na, Ca, K, Mg, nitrat, fosfat) de bulunabilir.</a:t>
            </a:r>
            <a:endParaRPr lang="tr-TR" dirty="0" smtClean="0">
              <a:latin typeface="Times New Roman" pitchFamily="18" charset="0"/>
              <a:cs typeface="Times New Roman" pitchFamily="18" charset="0"/>
            </a:endParaRPr>
          </a:p>
          <a:p>
            <a:pPr algn="just">
              <a:buNone/>
            </a:pPr>
            <a:endParaRPr lang="tr-TR" dirty="0" smtClean="0">
              <a:latin typeface="Times New Roman" pitchFamily="18" charset="0"/>
              <a:cs typeface="Times New Roman" pitchFamily="18" charset="0"/>
            </a:endParaRPr>
          </a:p>
          <a:p>
            <a:pPr>
              <a:buNone/>
            </a:pPr>
            <a:r>
              <a:rPr lang="tr-TR" b="1" dirty="0" smtClean="0"/>
              <a:t>	</a:t>
            </a:r>
            <a:r>
              <a:rPr lang="es-ES_tradnl" b="1" dirty="0" smtClean="0">
                <a:solidFill>
                  <a:srgbClr val="008000"/>
                </a:solidFill>
                <a:latin typeface="Comic Sans MS" pitchFamily="66" charset="0"/>
              </a:rPr>
              <a:t>b5-) Sindirim Bezleri</a:t>
            </a:r>
            <a:endParaRPr lang="tr-TR" dirty="0" smtClean="0">
              <a:solidFill>
                <a:srgbClr val="008000"/>
              </a:solidFill>
              <a:latin typeface="Comic Sans MS" pitchFamily="66" charset="0"/>
            </a:endParaRPr>
          </a:p>
          <a:p>
            <a:pPr algn="just">
              <a:buNone/>
            </a:pPr>
            <a:r>
              <a:rPr lang="tr-TR" dirty="0" smtClean="0"/>
              <a:t>		</a:t>
            </a:r>
            <a:r>
              <a:rPr lang="es-ES_tradnl" dirty="0" smtClean="0">
                <a:latin typeface="Times New Roman" pitchFamily="18" charset="0"/>
                <a:cs typeface="Times New Roman" pitchFamily="18" charset="0"/>
              </a:rPr>
              <a:t>İnsektivorlarda  (böcek yiyen) gördüğümüz ve epidermadan meydana gelen ve sindirimde rol oynayan organik asitleri, sindirim enzimlerini salgılayan bezlerdir. Örneğin: </a:t>
            </a:r>
            <a:r>
              <a:rPr lang="es-ES_tradnl" i="1" dirty="0" smtClean="0">
                <a:latin typeface="Times New Roman" pitchFamily="18" charset="0"/>
                <a:cs typeface="Times New Roman" pitchFamily="18" charset="0"/>
              </a:rPr>
              <a:t>Drosera sp.</a:t>
            </a:r>
            <a:r>
              <a:rPr lang="es-ES_tradnl" dirty="0" smtClean="0">
                <a:latin typeface="Times New Roman" pitchFamily="18" charset="0"/>
                <a:cs typeface="Times New Roman" pitchFamily="18" charset="0"/>
              </a:rPr>
              <a:t> ve</a:t>
            </a:r>
            <a:r>
              <a:rPr lang="es-ES_tradnl" i="1" dirty="0" smtClean="0">
                <a:latin typeface="Times New Roman" pitchFamily="18" charset="0"/>
                <a:cs typeface="Times New Roman" pitchFamily="18" charset="0"/>
              </a:rPr>
              <a:t> Nepenthes sp.</a:t>
            </a:r>
            <a:r>
              <a:rPr lang="es-ES_tradnl" dirty="0" smtClean="0">
                <a:latin typeface="Times New Roman" pitchFamily="18" charset="0"/>
                <a:cs typeface="Times New Roman" pitchFamily="18" charset="0"/>
              </a:rPr>
              <a:t>  vb.</a:t>
            </a:r>
            <a:endParaRPr lang="tr-TR" dirty="0" smtClean="0">
              <a:latin typeface="Times New Roman" pitchFamily="18" charset="0"/>
              <a:cs typeface="Times New Roman" pitchFamily="18" charset="0"/>
            </a:endParaRPr>
          </a:p>
          <a:p>
            <a:pPr>
              <a:buNone/>
            </a:pPr>
            <a:endParaRPr lang="tr-TR" dirty="0"/>
          </a:p>
        </p:txBody>
      </p:sp>
    </p:spTree>
    <p:extLst>
      <p:ext uri="{BB962C8B-B14F-4D97-AF65-F5344CB8AC3E}">
        <p14:creationId xmlns:p14="http://schemas.microsoft.com/office/powerpoint/2010/main" val="40012036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611188" y="442466"/>
            <a:ext cx="7740650" cy="6001643"/>
          </a:xfrm>
          <a:prstGeom prst="rect">
            <a:avLst/>
          </a:prstGeom>
          <a:noFill/>
          <a:ln w="9525">
            <a:noFill/>
            <a:miter lim="800000"/>
            <a:headEnd/>
            <a:tailEnd/>
          </a:ln>
          <a:effectLst/>
        </p:spPr>
        <p:txBody>
          <a:bodyPr anchor="ctr">
            <a:spAutoFit/>
          </a:bodyPr>
          <a:lstStyle/>
          <a:p>
            <a:pPr marL="342900" indent="-342900" algn="just">
              <a:buClr>
                <a:srgbClr val="008000"/>
              </a:buClr>
              <a:tabLst>
                <a:tab pos="457200" algn="l"/>
              </a:tabLst>
            </a:pPr>
            <a:r>
              <a:rPr lang="tr-TR" sz="2400" b="1" u="sng" dirty="0" err="1">
                <a:solidFill>
                  <a:srgbClr val="CC0066"/>
                </a:solidFill>
                <a:latin typeface="Comic Sans MS" pitchFamily="66" charset="0"/>
                <a:cs typeface="Times New Roman" pitchFamily="18" charset="0"/>
              </a:rPr>
              <a:t>Dermatogen</a:t>
            </a:r>
            <a:r>
              <a:rPr lang="tr-TR" sz="2400" b="1" dirty="0">
                <a:solidFill>
                  <a:srgbClr val="CC0066"/>
                </a:solidFill>
                <a:latin typeface="Comic Sans MS" pitchFamily="66" charset="0"/>
              </a:rPr>
              <a:t> </a:t>
            </a:r>
          </a:p>
          <a:p>
            <a:pPr marL="342900" indent="-342900" algn="just">
              <a:buClr>
                <a:srgbClr val="008000"/>
              </a:buClr>
              <a:tabLst>
                <a:tab pos="457200" algn="l"/>
              </a:tabLst>
            </a:pPr>
            <a:r>
              <a:rPr lang="tr-TR" sz="2400" dirty="0">
                <a:latin typeface="Times New Roman" pitchFamily="18" charset="0"/>
              </a:rPr>
              <a:t>	</a:t>
            </a:r>
            <a:r>
              <a:rPr lang="tr-TR" sz="2400" dirty="0">
                <a:latin typeface="Times New Roman" pitchFamily="18" charset="0"/>
                <a:cs typeface="Times New Roman" pitchFamily="18" charset="0"/>
              </a:rPr>
              <a:t>En dışta bulunan ve büyüme bölgesini</a:t>
            </a:r>
            <a:r>
              <a:rPr lang="tr-TR" sz="2400" dirty="0">
                <a:latin typeface="Times New Roman" pitchFamily="18" charset="0"/>
              </a:rPr>
              <a:t> </a:t>
            </a:r>
            <a:r>
              <a:rPr lang="tr-TR" sz="2400" dirty="0">
                <a:latin typeface="Times New Roman" pitchFamily="18" charset="0"/>
                <a:cs typeface="Times New Roman" pitchFamily="18" charset="0"/>
              </a:rPr>
              <a:t>örten tabakadır. </a:t>
            </a:r>
            <a:r>
              <a:rPr lang="tr-TR" sz="2400" dirty="0" err="1">
                <a:latin typeface="Times New Roman" pitchFamily="18" charset="0"/>
                <a:cs typeface="Times New Roman" pitchFamily="18" charset="0"/>
              </a:rPr>
              <a:t>Dermatojen</a:t>
            </a:r>
            <a:r>
              <a:rPr lang="tr-TR" sz="2400" dirty="0">
                <a:latin typeface="Times New Roman" pitchFamily="18" charset="0"/>
                <a:cs typeface="Times New Roman" pitchFamily="18" charset="0"/>
              </a:rPr>
              <a:t> meristem hücreleri kökün daha yukarı kısımlarında gelişerek </a:t>
            </a:r>
            <a:r>
              <a:rPr lang="tr-TR" sz="2400" dirty="0" err="1">
                <a:latin typeface="Times New Roman" pitchFamily="18" charset="0"/>
                <a:cs typeface="Times New Roman" pitchFamily="18" charset="0"/>
              </a:rPr>
              <a:t>epidermis</a:t>
            </a:r>
            <a:r>
              <a:rPr lang="tr-TR" sz="2400" dirty="0">
                <a:latin typeface="Times New Roman" pitchFamily="18" charset="0"/>
                <a:cs typeface="Times New Roman" pitchFamily="18" charset="0"/>
              </a:rPr>
              <a:t> hücrelerini meydana getirirler.</a:t>
            </a:r>
            <a:endParaRPr lang="tr-TR" sz="2400" dirty="0">
              <a:latin typeface="Times New Roman" pitchFamily="18" charset="0"/>
            </a:endParaRPr>
          </a:p>
          <a:p>
            <a:pPr marL="342900" indent="-342900" algn="just">
              <a:buClr>
                <a:srgbClr val="008000"/>
              </a:buClr>
              <a:tabLst>
                <a:tab pos="457200" algn="l"/>
              </a:tabLst>
            </a:pPr>
            <a:endParaRPr lang="tr-TR" sz="2400" dirty="0">
              <a:latin typeface="Times New Roman" pitchFamily="18" charset="0"/>
            </a:endParaRPr>
          </a:p>
          <a:p>
            <a:pPr marL="342900" indent="-342900" algn="just">
              <a:buClr>
                <a:srgbClr val="008000"/>
              </a:buClr>
              <a:tabLst>
                <a:tab pos="457200" algn="l"/>
              </a:tabLst>
            </a:pPr>
            <a:r>
              <a:rPr lang="tr-TR" sz="2400" b="1" u="sng" dirty="0" err="1">
                <a:solidFill>
                  <a:srgbClr val="CC0066"/>
                </a:solidFill>
                <a:latin typeface="Comic Sans MS" pitchFamily="66" charset="0"/>
                <a:cs typeface="Times New Roman" pitchFamily="18" charset="0"/>
              </a:rPr>
              <a:t>Periblem</a:t>
            </a:r>
            <a:endParaRPr lang="tr-TR" sz="2400" b="1" u="sng" dirty="0">
              <a:solidFill>
                <a:srgbClr val="CC0066"/>
              </a:solidFill>
              <a:latin typeface="Comic Sans MS" pitchFamily="66" charset="0"/>
            </a:endParaRPr>
          </a:p>
          <a:p>
            <a:pPr marL="342900" indent="-342900" algn="just">
              <a:buClr>
                <a:srgbClr val="008000"/>
              </a:buClr>
              <a:tabLst>
                <a:tab pos="457200" algn="l"/>
              </a:tabLst>
            </a:pPr>
            <a:r>
              <a:rPr lang="tr-TR" sz="2400" b="1" dirty="0">
                <a:latin typeface="Times New Roman" pitchFamily="18" charset="0"/>
              </a:rPr>
              <a:t>	</a:t>
            </a:r>
            <a:r>
              <a:rPr lang="tr-TR" sz="2400" dirty="0" err="1">
                <a:latin typeface="Times New Roman" pitchFamily="18" charset="0"/>
                <a:cs typeface="Times New Roman" pitchFamily="18" charset="0"/>
              </a:rPr>
              <a:t>Dermatojen</a:t>
            </a:r>
            <a:r>
              <a:rPr lang="tr-TR" sz="2400" dirty="0">
                <a:latin typeface="Times New Roman" pitchFamily="18" charset="0"/>
                <a:cs typeface="Times New Roman" pitchFamily="18" charset="0"/>
              </a:rPr>
              <a:t> tabakasından sonra gelen üçüncü/dördüncü tabakadır. Kökün daha yukarı kısımlarında kabuk </a:t>
            </a:r>
            <a:r>
              <a:rPr lang="tr-TR" sz="2400" dirty="0" err="1">
                <a:latin typeface="Times New Roman" pitchFamily="18" charset="0"/>
                <a:cs typeface="Times New Roman" pitchFamily="18" charset="0"/>
              </a:rPr>
              <a:t>parenkiması</a:t>
            </a:r>
            <a:r>
              <a:rPr lang="tr-TR" sz="2400" dirty="0">
                <a:latin typeface="Times New Roman" pitchFamily="18" charset="0"/>
                <a:cs typeface="Times New Roman" pitchFamily="18" charset="0"/>
              </a:rPr>
              <a:t> hücrelerine dönüşür.</a:t>
            </a:r>
            <a:endParaRPr lang="tr-TR" sz="2400" dirty="0">
              <a:latin typeface="Times New Roman" pitchFamily="18" charset="0"/>
            </a:endParaRPr>
          </a:p>
          <a:p>
            <a:pPr marL="342900" indent="-342900" algn="just">
              <a:buClr>
                <a:srgbClr val="008000"/>
              </a:buClr>
              <a:tabLst>
                <a:tab pos="457200" algn="l"/>
              </a:tabLst>
            </a:pPr>
            <a:endParaRPr lang="tr-TR" sz="2400" dirty="0">
              <a:latin typeface="Times New Roman" pitchFamily="18" charset="0"/>
            </a:endParaRPr>
          </a:p>
          <a:p>
            <a:pPr marL="342900" indent="-342900" algn="just">
              <a:buClr>
                <a:srgbClr val="008000"/>
              </a:buClr>
              <a:tabLst>
                <a:tab pos="457200" algn="l"/>
              </a:tabLst>
            </a:pPr>
            <a:r>
              <a:rPr lang="tr-TR" sz="2400" b="1" u="sng" dirty="0" err="1">
                <a:solidFill>
                  <a:srgbClr val="CC0066"/>
                </a:solidFill>
                <a:latin typeface="Comic Sans MS" pitchFamily="66" charset="0"/>
              </a:rPr>
              <a:t>Plerom</a:t>
            </a:r>
            <a:endParaRPr lang="tr-TR" sz="2400" b="1" u="sng" dirty="0">
              <a:solidFill>
                <a:srgbClr val="CC0066"/>
              </a:solidFill>
              <a:latin typeface="Comic Sans MS" pitchFamily="66" charset="0"/>
            </a:endParaRPr>
          </a:p>
          <a:p>
            <a:pPr marL="342900" indent="-342900" algn="just">
              <a:buClr>
                <a:srgbClr val="008000"/>
              </a:buClr>
              <a:tabLst>
                <a:tab pos="457200" algn="l"/>
              </a:tabLst>
            </a:pPr>
            <a:r>
              <a:rPr lang="tr-TR" sz="2400" b="1" dirty="0">
                <a:latin typeface="Times New Roman" pitchFamily="18" charset="0"/>
              </a:rPr>
              <a:t>	</a:t>
            </a:r>
            <a:r>
              <a:rPr lang="tr-TR" sz="2400" dirty="0">
                <a:latin typeface="Times New Roman" pitchFamily="18" charset="0"/>
              </a:rPr>
              <a:t>En içte, orta kısımda bulunan meristem hücreleri tabakasıdır. Bunlarda gelişerek kökün iletim doku demetlerini meydana getirirler.</a:t>
            </a:r>
          </a:p>
          <a:p>
            <a:pPr marL="342900" indent="-342900" algn="just">
              <a:buClr>
                <a:srgbClr val="008000"/>
              </a:buClr>
              <a:tabLst>
                <a:tab pos="457200" algn="l"/>
              </a:tabLst>
            </a:pPr>
            <a:endParaRPr lang="tr-TR" sz="2400" dirty="0">
              <a:latin typeface="Times New Roman" pitchFamily="18" charset="0"/>
            </a:endParaRPr>
          </a:p>
        </p:txBody>
      </p:sp>
    </p:spTree>
    <p:extLst>
      <p:ext uri="{BB962C8B-B14F-4D97-AF65-F5344CB8AC3E}">
        <p14:creationId xmlns:p14="http://schemas.microsoft.com/office/powerpoint/2010/main" val="36112405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323850" y="981075"/>
            <a:ext cx="8353425" cy="4838700"/>
          </a:xfrm>
          <a:prstGeom prst="rect">
            <a:avLst/>
          </a:prstGeom>
          <a:noFill/>
          <a:ln w="9525">
            <a:noFill/>
            <a:miter lim="800000"/>
            <a:headEnd/>
            <a:tailEnd/>
          </a:ln>
          <a:effectLst/>
        </p:spPr>
        <p:txBody>
          <a:bodyPr anchor="ctr">
            <a:spAutoFit/>
          </a:bodyPr>
          <a:lstStyle/>
          <a:p>
            <a:pPr marL="361950" indent="-361950" algn="just">
              <a:buFont typeface="Wingdings" pitchFamily="2" charset="2"/>
              <a:buChar char="§"/>
            </a:pPr>
            <a:r>
              <a:rPr lang="tr-TR" sz="2400">
                <a:latin typeface="Times New Roman" pitchFamily="18" charset="0"/>
              </a:rPr>
              <a:t>Kök büyüme ve farklılaşma bölgesi meristem hücrelerinin sürekli bölünmesi ve kök gelişmiş doku hücrelerine dönmesi sonucunda kök uzunluğuna büyür.</a:t>
            </a:r>
          </a:p>
          <a:p>
            <a:pPr marL="361950" indent="-361950" algn="just">
              <a:buFont typeface="Wingdings" pitchFamily="2" charset="2"/>
              <a:buChar char="§"/>
            </a:pPr>
            <a:endParaRPr lang="tr-TR" sz="2400">
              <a:latin typeface="Times New Roman" pitchFamily="18" charset="0"/>
            </a:endParaRPr>
          </a:p>
          <a:p>
            <a:pPr marL="361950" indent="-361950" algn="just">
              <a:buFont typeface="Wingdings" pitchFamily="2" charset="2"/>
              <a:buChar char="§"/>
            </a:pPr>
            <a:r>
              <a:rPr lang="tr-TR" sz="2400">
                <a:latin typeface="Times New Roman" pitchFamily="18" charset="0"/>
              </a:rPr>
              <a:t>Toprak içindeki köklerde emici tüylere rastlanır. </a:t>
            </a:r>
          </a:p>
          <a:p>
            <a:pPr marL="361950" indent="-361950" algn="just">
              <a:buFont typeface="Wingdings" pitchFamily="2" charset="2"/>
              <a:buNone/>
            </a:pPr>
            <a:r>
              <a:rPr lang="tr-TR" sz="2400">
                <a:latin typeface="Times New Roman" pitchFamily="18" charset="0"/>
              </a:rPr>
              <a:t>	Bunlar canlı ve çeperleri çok ince olan epiderma hücrelerinin bazılarının borular şeklinde dışarı doğru uzamaları sonucu meydana gelirler. </a:t>
            </a:r>
          </a:p>
          <a:p>
            <a:pPr marL="361950" indent="-361950" algn="just">
              <a:buFont typeface="Wingdings" pitchFamily="2" charset="2"/>
              <a:buNone/>
            </a:pPr>
            <a:r>
              <a:rPr lang="tr-TR" sz="2400">
                <a:latin typeface="Times New Roman" pitchFamily="18" charset="0"/>
              </a:rPr>
              <a:t>	Bunların üzerinde kaygan maddelerle örtülmüştür. </a:t>
            </a:r>
          </a:p>
          <a:p>
            <a:pPr marL="361950" indent="-361950" algn="just">
              <a:buFont typeface="Wingdings" pitchFamily="2" charset="2"/>
              <a:buNone/>
            </a:pPr>
            <a:r>
              <a:rPr lang="tr-TR" sz="2400">
                <a:latin typeface="Times New Roman" pitchFamily="18" charset="0"/>
              </a:rPr>
              <a:t>	Emici tüylerin görevleri topraktan su ve besin maddelerini emmektir. </a:t>
            </a:r>
          </a:p>
          <a:p>
            <a:pPr marL="361950" indent="-361950" algn="just">
              <a:buFont typeface="Wingdings" pitchFamily="2" charset="2"/>
              <a:buNone/>
            </a:pPr>
            <a:r>
              <a:rPr lang="tr-TR" sz="2400">
                <a:latin typeface="Times New Roman" pitchFamily="18" charset="0"/>
              </a:rPr>
              <a:t>	Kökün uç tarafında yeni emici tüyler meydana geldikçe eskiler ölür ve dökülür.</a:t>
            </a:r>
          </a:p>
        </p:txBody>
      </p:sp>
    </p:spTree>
    <p:extLst>
      <p:ext uri="{BB962C8B-B14F-4D97-AF65-F5344CB8AC3E}">
        <p14:creationId xmlns:p14="http://schemas.microsoft.com/office/powerpoint/2010/main" val="37924793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468313" y="400050"/>
            <a:ext cx="8064500" cy="6299200"/>
          </a:xfrm>
          <a:prstGeom prst="rect">
            <a:avLst/>
          </a:prstGeom>
          <a:noFill/>
          <a:ln w="9525">
            <a:noFill/>
            <a:miter lim="800000"/>
            <a:headEnd/>
            <a:tailEnd/>
          </a:ln>
          <a:effectLst/>
        </p:spPr>
        <p:txBody>
          <a:bodyPr anchor="ctr">
            <a:spAutoFit/>
          </a:bodyPr>
          <a:lstStyle/>
          <a:p>
            <a:pPr marL="342900" indent="-342900" algn="just">
              <a:tabLst>
                <a:tab pos="457200" algn="l"/>
              </a:tabLst>
            </a:pPr>
            <a:r>
              <a:rPr lang="tr-TR" sz="2400" b="1" u="sng">
                <a:latin typeface="Times New Roman" pitchFamily="18" charset="0"/>
              </a:rPr>
              <a:t>1- Epiderma</a:t>
            </a:r>
            <a:r>
              <a:rPr lang="tr-TR" sz="2400" b="1">
                <a:latin typeface="Times New Roman" pitchFamily="18" charset="0"/>
              </a:rPr>
              <a:t> </a:t>
            </a:r>
          </a:p>
          <a:p>
            <a:pPr marL="342900" indent="-342900" algn="just">
              <a:tabLst>
                <a:tab pos="457200" algn="l"/>
              </a:tabLst>
            </a:pPr>
            <a:r>
              <a:rPr lang="tr-TR" sz="2400" b="1">
                <a:latin typeface="Times New Roman" pitchFamily="18" charset="0"/>
              </a:rPr>
              <a:t>	</a:t>
            </a:r>
            <a:r>
              <a:rPr lang="tr-TR" sz="2400">
                <a:latin typeface="Times New Roman" pitchFamily="18" charset="0"/>
              </a:rPr>
              <a:t>En dışta epiderma hücrelerinden meydana gelen tabakadır. Üzerindeki emici tüylerle beraber topraktan su ve besin tuzlarını akır. Gövde epidermisinden farklı olarak kutikula ve stoma taşımaz. Genel olarak tek sıralıdır. Üzerindeki emici tüylerle birlikte kısa süre içinde ölür ve dökülür.</a:t>
            </a:r>
          </a:p>
          <a:p>
            <a:pPr marL="342900" indent="-342900" algn="just">
              <a:tabLst>
                <a:tab pos="457200" algn="l"/>
              </a:tabLst>
            </a:pPr>
            <a:endParaRPr lang="tr-TR" sz="2400">
              <a:latin typeface="Times New Roman" pitchFamily="18" charset="0"/>
            </a:endParaRPr>
          </a:p>
          <a:p>
            <a:pPr marL="342900" indent="-342900" algn="just">
              <a:tabLst>
                <a:tab pos="457200" algn="l"/>
              </a:tabLst>
            </a:pPr>
            <a:r>
              <a:rPr lang="tr-TR" sz="2400" b="1" u="sng">
                <a:latin typeface="Times New Roman" pitchFamily="18" charset="0"/>
              </a:rPr>
              <a:t>2- Ekzoderma  (=hipoderma, kütis dokusu)</a:t>
            </a:r>
          </a:p>
          <a:p>
            <a:pPr marL="342900" indent="-342900" algn="just">
              <a:tabLst>
                <a:tab pos="457200" algn="l"/>
              </a:tabLst>
            </a:pPr>
            <a:r>
              <a:rPr lang="tr-TR" sz="2400" b="1">
                <a:latin typeface="Times New Roman" pitchFamily="18" charset="0"/>
              </a:rPr>
              <a:t>	</a:t>
            </a:r>
            <a:r>
              <a:rPr lang="tr-TR" sz="2400">
                <a:latin typeface="Times New Roman" pitchFamily="18" charset="0"/>
              </a:rPr>
              <a:t>Epiderma döküldükten sonra koruyucu doku olarak bunun yerini hücre çeperi mantarlaşmış 1/daha çok hücre tabakasından meydana gelen ekzoderma  dır.</a:t>
            </a:r>
          </a:p>
          <a:p>
            <a:pPr marL="342900" indent="-342900" algn="just">
              <a:tabLst>
                <a:tab pos="457200" algn="l"/>
              </a:tabLst>
            </a:pPr>
            <a:endParaRPr lang="tr-TR" sz="2400">
              <a:latin typeface="Times New Roman" pitchFamily="18" charset="0"/>
            </a:endParaRPr>
          </a:p>
          <a:p>
            <a:pPr marL="342900" indent="-342900" algn="just">
              <a:tabLst>
                <a:tab pos="457200" algn="l"/>
              </a:tabLst>
            </a:pPr>
            <a:r>
              <a:rPr lang="tr-TR" sz="2400" b="1" u="sng">
                <a:latin typeface="Times New Roman" pitchFamily="18" charset="0"/>
              </a:rPr>
              <a:t>3- Kabuk bölgesi</a:t>
            </a:r>
          </a:p>
          <a:p>
            <a:pPr marL="342900" indent="-342900" algn="just">
              <a:tabLst>
                <a:tab pos="457200" algn="l"/>
              </a:tabLst>
            </a:pPr>
            <a:r>
              <a:rPr lang="tr-TR" sz="2400" b="1">
                <a:latin typeface="Times New Roman" pitchFamily="18" charset="0"/>
              </a:rPr>
              <a:t>	</a:t>
            </a:r>
            <a:r>
              <a:rPr lang="tr-TR" sz="2400">
                <a:latin typeface="Times New Roman" pitchFamily="18" charset="0"/>
              </a:rPr>
              <a:t>Renksiz parenkima hücrelerinden meydana gelir. Merkezi silindire doğru hücre arası boşluklar görülür. Hava köklerinde kabuk parenkima hücreleri kloroplast taşıyabilir.</a:t>
            </a:r>
          </a:p>
          <a:p>
            <a:pPr marL="342900" indent="-342900" algn="just">
              <a:tabLst>
                <a:tab pos="457200" algn="l"/>
              </a:tabLst>
            </a:pPr>
            <a:r>
              <a:rPr lang="tr-TR" sz="2400">
                <a:latin typeface="Times New Roman" pitchFamily="18" charset="0"/>
              </a:rPr>
              <a:t> </a:t>
            </a:r>
          </a:p>
        </p:txBody>
      </p:sp>
    </p:spTree>
    <p:extLst>
      <p:ext uri="{BB962C8B-B14F-4D97-AF65-F5344CB8AC3E}">
        <p14:creationId xmlns:p14="http://schemas.microsoft.com/office/powerpoint/2010/main" val="6969470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323850" y="2082800"/>
            <a:ext cx="8569325" cy="2647950"/>
          </a:xfrm>
          <a:prstGeom prst="rect">
            <a:avLst/>
          </a:prstGeom>
          <a:noFill/>
          <a:ln w="9525">
            <a:noFill/>
            <a:miter lim="800000"/>
            <a:headEnd/>
            <a:tailEnd/>
          </a:ln>
          <a:effectLst/>
        </p:spPr>
        <p:txBody>
          <a:bodyPr anchor="ctr">
            <a:spAutoFit/>
          </a:bodyPr>
          <a:lstStyle/>
          <a:p>
            <a:pPr marL="342900" indent="-342900" algn="just">
              <a:tabLst>
                <a:tab pos="457200" algn="l"/>
              </a:tabLst>
            </a:pPr>
            <a:r>
              <a:rPr lang="tr-TR" sz="2400" b="1" u="sng">
                <a:latin typeface="Times New Roman" pitchFamily="18" charset="0"/>
              </a:rPr>
              <a:t>4-Endodermis</a:t>
            </a:r>
          </a:p>
          <a:p>
            <a:pPr marL="342900" indent="-342900" algn="just">
              <a:tabLst>
                <a:tab pos="457200" algn="l"/>
              </a:tabLst>
            </a:pPr>
            <a:r>
              <a:rPr lang="tr-TR" sz="2400" b="1">
                <a:latin typeface="Times New Roman" pitchFamily="18" charset="0"/>
              </a:rPr>
              <a:t>	</a:t>
            </a:r>
            <a:r>
              <a:rPr lang="tr-TR" sz="2400">
                <a:latin typeface="Times New Roman" pitchFamily="18" charset="0"/>
              </a:rPr>
              <a:t>Kabuğun iç tabakasıdır. Kabuk ve merkezi silindir arasında kesin bir sınır oluşturur bütün köklerde bulunur. Biraz yaşlı köklerde hücre çeperi kalınlaşmıştır. Bu kalınlaşma üç şekilde görülür:   </a:t>
            </a:r>
          </a:p>
          <a:p>
            <a:pPr marL="342900" indent="-342900" algn="just">
              <a:tabLst>
                <a:tab pos="457200" algn="l"/>
              </a:tabLst>
            </a:pPr>
            <a:r>
              <a:rPr lang="tr-TR" sz="2400" b="1">
                <a:latin typeface="Times New Roman" pitchFamily="18" charset="0"/>
              </a:rPr>
              <a:t>				a.Kaspari Şeridi</a:t>
            </a:r>
          </a:p>
          <a:p>
            <a:pPr marL="342900" indent="-342900" algn="just">
              <a:tabLst>
                <a:tab pos="457200" algn="l"/>
              </a:tabLst>
            </a:pPr>
            <a:r>
              <a:rPr lang="tr-TR" sz="2400" b="1">
                <a:latin typeface="Times New Roman" pitchFamily="18" charset="0"/>
              </a:rPr>
              <a:t>				b.Atnalı kalınlaşma</a:t>
            </a:r>
            <a:r>
              <a:rPr lang="tr-TR" sz="2400">
                <a:latin typeface="Times New Roman" pitchFamily="18" charset="0"/>
              </a:rPr>
              <a:t> </a:t>
            </a:r>
            <a:r>
              <a:rPr lang="tr-TR" sz="2400" b="1">
                <a:latin typeface="Times New Roman" pitchFamily="18" charset="0"/>
              </a:rPr>
              <a:t>	</a:t>
            </a:r>
          </a:p>
          <a:p>
            <a:pPr marL="342900" indent="-342900" algn="just">
              <a:tabLst>
                <a:tab pos="457200" algn="l"/>
              </a:tabLst>
            </a:pPr>
            <a:r>
              <a:rPr lang="tr-TR" sz="2400" b="1">
                <a:latin typeface="Times New Roman" pitchFamily="18" charset="0"/>
              </a:rPr>
              <a:t>				c.Tüm çeper kalınlaşması</a:t>
            </a:r>
            <a:endParaRPr lang="tr-TR" sz="2400">
              <a:latin typeface="Times New Roman" pitchFamily="18" charset="0"/>
            </a:endParaRPr>
          </a:p>
        </p:txBody>
      </p:sp>
    </p:spTree>
    <p:extLst>
      <p:ext uri="{BB962C8B-B14F-4D97-AF65-F5344CB8AC3E}">
        <p14:creationId xmlns:p14="http://schemas.microsoft.com/office/powerpoint/2010/main" val="28569046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395536" y="390336"/>
            <a:ext cx="8353177" cy="6001643"/>
          </a:xfrm>
          <a:prstGeom prst="rect">
            <a:avLst/>
          </a:prstGeom>
          <a:noFill/>
          <a:ln w="9525">
            <a:noFill/>
            <a:miter lim="800000"/>
            <a:headEnd/>
            <a:tailEnd/>
          </a:ln>
          <a:effectLst/>
        </p:spPr>
        <p:txBody>
          <a:bodyPr wrap="square" anchor="ctr">
            <a:spAutoFit/>
          </a:bodyPr>
          <a:lstStyle/>
          <a:p>
            <a:pPr marL="723900" indent="-723900" algn="just"/>
            <a:r>
              <a:rPr lang="tr-TR" sz="2400" b="1" u="sng" dirty="0">
                <a:latin typeface="Times New Roman" pitchFamily="18" charset="0"/>
              </a:rPr>
              <a:t>5- </a:t>
            </a:r>
            <a:r>
              <a:rPr lang="tr-TR" sz="2400" b="1" u="sng" dirty="0" err="1">
                <a:latin typeface="Times New Roman" pitchFamily="18" charset="0"/>
              </a:rPr>
              <a:t>Perisikl</a:t>
            </a:r>
            <a:endParaRPr lang="tr-TR" sz="2400" b="1" u="sng" dirty="0">
              <a:latin typeface="Times New Roman" pitchFamily="18" charset="0"/>
            </a:endParaRPr>
          </a:p>
          <a:p>
            <a:pPr marL="723900" indent="-723900" algn="just"/>
            <a:r>
              <a:rPr lang="tr-TR" sz="2400" dirty="0">
                <a:latin typeface="Times New Roman" pitchFamily="18" charset="0"/>
              </a:rPr>
              <a:t>	Kökte merkezi silindirin en dıştaki parankima hücrelerinden meydana gelen </a:t>
            </a:r>
            <a:r>
              <a:rPr lang="tr-TR" sz="2400" dirty="0" smtClean="0">
                <a:latin typeface="Times New Roman" pitchFamily="18" charset="0"/>
              </a:rPr>
              <a:t>yani </a:t>
            </a:r>
            <a:r>
              <a:rPr lang="tr-TR" sz="2400" dirty="0" err="1">
                <a:latin typeface="Times New Roman" pitchFamily="18" charset="0"/>
              </a:rPr>
              <a:t>endormisin</a:t>
            </a:r>
            <a:r>
              <a:rPr lang="tr-TR" sz="2400" dirty="0">
                <a:latin typeface="Times New Roman" pitchFamily="18" charset="0"/>
              </a:rPr>
              <a:t> hemen altında yer alan tabakadır. </a:t>
            </a:r>
          </a:p>
          <a:p>
            <a:pPr marL="723900" indent="-723900" algn="just"/>
            <a:r>
              <a:rPr lang="tr-TR" sz="2400" dirty="0">
                <a:latin typeface="Times New Roman" pitchFamily="18" charset="0"/>
              </a:rPr>
              <a:t>	Genellikle  tek sıra hücreden meydana gelir. </a:t>
            </a:r>
            <a:r>
              <a:rPr lang="tr-TR" sz="2400" dirty="0">
                <a:solidFill>
                  <a:srgbClr val="CC0066"/>
                </a:solidFill>
                <a:latin typeface="Snap ITC" pitchFamily="82" charset="0"/>
              </a:rPr>
              <a:t>Yan kökler bu tabakadan çıkar. </a:t>
            </a:r>
          </a:p>
          <a:p>
            <a:pPr marL="723900" indent="-723900" algn="just"/>
            <a:endParaRPr lang="tr-TR" sz="2400" dirty="0">
              <a:latin typeface="Times New Roman" pitchFamily="18" charset="0"/>
            </a:endParaRPr>
          </a:p>
          <a:p>
            <a:pPr marL="723900" indent="-723900" algn="just"/>
            <a:r>
              <a:rPr lang="tr-TR" sz="2400" b="1" u="sng" dirty="0">
                <a:latin typeface="Times New Roman" pitchFamily="18" charset="0"/>
              </a:rPr>
              <a:t>6- Merkezi Silindir</a:t>
            </a:r>
          </a:p>
          <a:p>
            <a:pPr marL="723900" indent="-723900" algn="just"/>
            <a:r>
              <a:rPr lang="tr-TR" sz="2400" dirty="0">
                <a:latin typeface="Times New Roman" pitchFamily="18" charset="0"/>
              </a:rPr>
              <a:t>	İletim demetlerinin yer aldığı bölgedir. Bütün köklerde </a:t>
            </a:r>
            <a:r>
              <a:rPr lang="tr-TR" sz="2400" dirty="0" err="1">
                <a:latin typeface="Times New Roman" pitchFamily="18" charset="0"/>
              </a:rPr>
              <a:t>radyal</a:t>
            </a:r>
            <a:r>
              <a:rPr lang="tr-TR" sz="2400" dirty="0">
                <a:latin typeface="Times New Roman" pitchFamily="18" charset="0"/>
              </a:rPr>
              <a:t> iletim doku demetleri şeklindedir. </a:t>
            </a:r>
            <a:r>
              <a:rPr lang="tr-TR" sz="2400" dirty="0" err="1">
                <a:latin typeface="Times New Roman" pitchFamily="18" charset="0"/>
              </a:rPr>
              <a:t>Ksilem</a:t>
            </a:r>
            <a:r>
              <a:rPr lang="tr-TR" sz="2400" dirty="0">
                <a:latin typeface="Times New Roman" pitchFamily="18" charset="0"/>
              </a:rPr>
              <a:t> kollarının sayısına göre 2 kollu=</a:t>
            </a:r>
            <a:r>
              <a:rPr lang="tr-TR" sz="2400" dirty="0" err="1">
                <a:latin typeface="Times New Roman" pitchFamily="18" charset="0"/>
              </a:rPr>
              <a:t>di</a:t>
            </a:r>
            <a:r>
              <a:rPr lang="tr-TR" sz="2400" dirty="0">
                <a:latin typeface="Times New Roman" pitchFamily="18" charset="0"/>
              </a:rPr>
              <a:t> ark, </a:t>
            </a:r>
            <a:endParaRPr lang="tr-TR" sz="2400" dirty="0" smtClean="0">
              <a:latin typeface="Times New Roman" pitchFamily="18" charset="0"/>
            </a:endParaRPr>
          </a:p>
          <a:p>
            <a:pPr marL="723900" indent="-723900" algn="just"/>
            <a:r>
              <a:rPr lang="tr-TR" sz="2400" dirty="0" smtClean="0">
                <a:latin typeface="Times New Roman" pitchFamily="18" charset="0"/>
              </a:rPr>
              <a:t>		3 </a:t>
            </a:r>
            <a:r>
              <a:rPr lang="tr-TR" sz="2400" dirty="0">
                <a:latin typeface="Times New Roman" pitchFamily="18" charset="0"/>
              </a:rPr>
              <a:t>kollu=</a:t>
            </a:r>
            <a:r>
              <a:rPr lang="tr-TR" sz="2400" dirty="0" err="1">
                <a:latin typeface="Times New Roman" pitchFamily="18" charset="0"/>
              </a:rPr>
              <a:t>tri</a:t>
            </a:r>
            <a:r>
              <a:rPr lang="tr-TR" sz="2400" dirty="0">
                <a:latin typeface="Times New Roman" pitchFamily="18" charset="0"/>
              </a:rPr>
              <a:t> ark, </a:t>
            </a:r>
            <a:endParaRPr lang="tr-TR" sz="2400" dirty="0" smtClean="0">
              <a:latin typeface="Times New Roman" pitchFamily="18" charset="0"/>
            </a:endParaRPr>
          </a:p>
          <a:p>
            <a:pPr marL="723900" indent="-723900" algn="just"/>
            <a:r>
              <a:rPr lang="tr-TR" sz="2400" dirty="0" smtClean="0">
                <a:latin typeface="Times New Roman" pitchFamily="18" charset="0"/>
              </a:rPr>
              <a:t>		4 </a:t>
            </a:r>
            <a:r>
              <a:rPr lang="tr-TR" sz="2400" dirty="0">
                <a:latin typeface="Times New Roman" pitchFamily="18" charset="0"/>
              </a:rPr>
              <a:t>kollu=</a:t>
            </a:r>
            <a:r>
              <a:rPr lang="tr-TR" sz="2400" dirty="0" err="1">
                <a:latin typeface="Times New Roman" pitchFamily="18" charset="0"/>
              </a:rPr>
              <a:t>tetra</a:t>
            </a:r>
            <a:r>
              <a:rPr lang="tr-TR" sz="2400" dirty="0">
                <a:latin typeface="Times New Roman" pitchFamily="18" charset="0"/>
              </a:rPr>
              <a:t> ark, </a:t>
            </a:r>
            <a:endParaRPr lang="tr-TR" sz="2400" dirty="0" smtClean="0">
              <a:latin typeface="Times New Roman" pitchFamily="18" charset="0"/>
            </a:endParaRPr>
          </a:p>
          <a:p>
            <a:pPr marL="723900" indent="-723900" algn="just"/>
            <a:r>
              <a:rPr lang="tr-TR" sz="2400" dirty="0" smtClean="0">
                <a:latin typeface="Times New Roman" pitchFamily="18" charset="0"/>
              </a:rPr>
              <a:t>		çok </a:t>
            </a:r>
            <a:r>
              <a:rPr lang="tr-TR" sz="2400" dirty="0">
                <a:latin typeface="Times New Roman" pitchFamily="18" charset="0"/>
              </a:rPr>
              <a:t>kollu=</a:t>
            </a:r>
            <a:r>
              <a:rPr lang="tr-TR" sz="2400" dirty="0" err="1">
                <a:latin typeface="Times New Roman" pitchFamily="18" charset="0"/>
              </a:rPr>
              <a:t>poli</a:t>
            </a:r>
            <a:r>
              <a:rPr lang="tr-TR" sz="2400" dirty="0">
                <a:latin typeface="Times New Roman" pitchFamily="18" charset="0"/>
              </a:rPr>
              <a:t> ark denir. </a:t>
            </a:r>
          </a:p>
          <a:p>
            <a:pPr marL="723900" indent="-723900" algn="just"/>
            <a:r>
              <a:rPr lang="tr-TR" sz="2400" dirty="0">
                <a:latin typeface="Times New Roman" pitchFamily="18" charset="0"/>
              </a:rPr>
              <a:t>	Genellikle </a:t>
            </a:r>
            <a:r>
              <a:rPr lang="tr-TR" sz="2400" dirty="0" err="1">
                <a:latin typeface="Times New Roman" pitchFamily="18" charset="0"/>
              </a:rPr>
              <a:t>dikotillerin</a:t>
            </a:r>
            <a:r>
              <a:rPr lang="tr-TR" sz="2400" dirty="0">
                <a:latin typeface="Times New Roman" pitchFamily="18" charset="0"/>
              </a:rPr>
              <a:t> ve </a:t>
            </a:r>
            <a:r>
              <a:rPr lang="tr-TR" sz="2400" dirty="0" err="1">
                <a:latin typeface="Times New Roman" pitchFamily="18" charset="0"/>
              </a:rPr>
              <a:t>gimnospermlerin</a:t>
            </a:r>
            <a:r>
              <a:rPr lang="tr-TR" sz="2400" dirty="0">
                <a:latin typeface="Times New Roman" pitchFamily="18" charset="0"/>
              </a:rPr>
              <a:t> </a:t>
            </a:r>
            <a:r>
              <a:rPr lang="tr-TR" sz="2400" dirty="0" err="1">
                <a:latin typeface="Times New Roman" pitchFamily="18" charset="0"/>
              </a:rPr>
              <a:t>ksilem</a:t>
            </a:r>
            <a:r>
              <a:rPr lang="tr-TR" sz="2400" dirty="0">
                <a:latin typeface="Times New Roman" pitchFamily="18" charset="0"/>
              </a:rPr>
              <a:t> kollarının sayısı </a:t>
            </a:r>
            <a:r>
              <a:rPr lang="tr-TR" sz="2400" dirty="0" err="1">
                <a:latin typeface="Times New Roman" pitchFamily="18" charset="0"/>
              </a:rPr>
              <a:t>di</a:t>
            </a:r>
            <a:r>
              <a:rPr lang="tr-TR" sz="2400" dirty="0">
                <a:latin typeface="Times New Roman" pitchFamily="18" charset="0"/>
              </a:rPr>
              <a:t> ark/</a:t>
            </a:r>
            <a:r>
              <a:rPr lang="tr-TR" sz="2400" dirty="0" err="1">
                <a:latin typeface="Times New Roman" pitchFamily="18" charset="0"/>
              </a:rPr>
              <a:t>tetra</a:t>
            </a:r>
            <a:r>
              <a:rPr lang="tr-TR" sz="2400" dirty="0">
                <a:latin typeface="Times New Roman" pitchFamily="18" charset="0"/>
              </a:rPr>
              <a:t> ark, </a:t>
            </a:r>
            <a:r>
              <a:rPr lang="tr-TR" sz="2400" dirty="0" err="1">
                <a:latin typeface="Times New Roman" pitchFamily="18" charset="0"/>
              </a:rPr>
              <a:t>monokotillerin</a:t>
            </a:r>
            <a:r>
              <a:rPr lang="tr-TR" sz="2400" dirty="0">
                <a:latin typeface="Times New Roman" pitchFamily="18" charset="0"/>
              </a:rPr>
              <a:t> ise </a:t>
            </a:r>
            <a:r>
              <a:rPr lang="tr-TR" sz="2400" dirty="0" err="1">
                <a:latin typeface="Times New Roman" pitchFamily="18" charset="0"/>
              </a:rPr>
              <a:t>poliark</a:t>
            </a:r>
            <a:r>
              <a:rPr lang="tr-TR" sz="2400" dirty="0">
                <a:latin typeface="Times New Roman" pitchFamily="18" charset="0"/>
              </a:rPr>
              <a:t> şeklindedir.</a:t>
            </a:r>
          </a:p>
        </p:txBody>
      </p:sp>
    </p:spTree>
    <p:extLst>
      <p:ext uri="{BB962C8B-B14F-4D97-AF65-F5344CB8AC3E}">
        <p14:creationId xmlns:p14="http://schemas.microsoft.com/office/powerpoint/2010/main" val="35239366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323850" y="1989138"/>
            <a:ext cx="8569325" cy="2647950"/>
          </a:xfrm>
          <a:prstGeom prst="rect">
            <a:avLst/>
          </a:prstGeom>
          <a:noFill/>
          <a:ln w="9525">
            <a:noFill/>
            <a:miter lim="800000"/>
            <a:headEnd/>
            <a:tailEnd/>
          </a:ln>
          <a:effectLst/>
        </p:spPr>
        <p:txBody>
          <a:bodyPr anchor="ctr">
            <a:spAutoFit/>
          </a:bodyPr>
          <a:lstStyle/>
          <a:p>
            <a:pPr marL="361950" indent="-361950" algn="just">
              <a:buFont typeface="Wingdings" pitchFamily="2" charset="2"/>
              <a:buChar char="§"/>
            </a:pPr>
            <a:r>
              <a:rPr lang="tr-TR" sz="2400">
                <a:latin typeface="Times New Roman" pitchFamily="18" charset="0"/>
              </a:rPr>
              <a:t>Kökün uzunluğuna büyümesi sırasında meristem hücrelerinin gelişmesi sonucunda kök çok az da olsa enine büyüme gösterir. Bu büyümeye </a:t>
            </a:r>
            <a:r>
              <a:rPr lang="tr-TR" sz="2400" b="1">
                <a:latin typeface="Times New Roman" pitchFamily="18" charset="0"/>
              </a:rPr>
              <a:t>primer kalınlaşma</a:t>
            </a:r>
            <a:r>
              <a:rPr lang="tr-TR" sz="2400">
                <a:latin typeface="Times New Roman" pitchFamily="18" charset="0"/>
              </a:rPr>
              <a:t> denir. </a:t>
            </a:r>
          </a:p>
          <a:p>
            <a:pPr marL="361950" indent="-361950" algn="just">
              <a:buFont typeface="Wingdings" pitchFamily="2" charset="2"/>
              <a:buChar char="§"/>
            </a:pPr>
            <a:endParaRPr lang="tr-TR" sz="2400">
              <a:latin typeface="Times New Roman" pitchFamily="18" charset="0"/>
            </a:endParaRPr>
          </a:p>
          <a:p>
            <a:pPr marL="361950" indent="-361950" algn="just">
              <a:buFont typeface="Wingdings" pitchFamily="2" charset="2"/>
              <a:buChar char="§"/>
            </a:pPr>
            <a:r>
              <a:rPr lang="tr-TR" sz="2400">
                <a:latin typeface="Times New Roman" pitchFamily="18" charset="0"/>
              </a:rPr>
              <a:t>Kök esas olarak kambiyum tabakası hücrelerinin bölünmesi ve yeni floem ve ksilem elemanlarını oluşturması ile enine büyüme gösterir. Buna ise </a:t>
            </a:r>
            <a:r>
              <a:rPr lang="tr-TR" sz="2400" b="1">
                <a:latin typeface="Times New Roman" pitchFamily="18" charset="0"/>
              </a:rPr>
              <a:t>sekonder kalınlaşma</a:t>
            </a:r>
            <a:r>
              <a:rPr lang="tr-TR" sz="2400">
                <a:latin typeface="Times New Roman" pitchFamily="18" charset="0"/>
              </a:rPr>
              <a:t> denir. </a:t>
            </a:r>
          </a:p>
        </p:txBody>
      </p:sp>
    </p:spTree>
    <p:extLst>
      <p:ext uri="{BB962C8B-B14F-4D97-AF65-F5344CB8AC3E}">
        <p14:creationId xmlns:p14="http://schemas.microsoft.com/office/powerpoint/2010/main" val="38118049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539750" y="888514"/>
            <a:ext cx="8208963" cy="4893647"/>
          </a:xfrm>
          <a:prstGeom prst="rect">
            <a:avLst/>
          </a:prstGeom>
          <a:noFill/>
          <a:ln w="9525">
            <a:noFill/>
            <a:miter lim="800000"/>
            <a:headEnd/>
            <a:tailEnd/>
          </a:ln>
          <a:effectLst/>
        </p:spPr>
        <p:txBody>
          <a:bodyPr anchor="ctr">
            <a:spAutoFit/>
          </a:bodyPr>
          <a:lstStyle/>
          <a:p>
            <a:pPr marL="361950" indent="-361950" algn="just">
              <a:buFont typeface="Wingdings" pitchFamily="2" charset="2"/>
              <a:buChar char="§"/>
            </a:pPr>
            <a:r>
              <a:rPr lang="tr-TR" sz="2400" dirty="0" err="1">
                <a:latin typeface="Times New Roman" pitchFamily="18" charset="0"/>
              </a:rPr>
              <a:t>Gymnospermae</a:t>
            </a:r>
            <a:r>
              <a:rPr lang="tr-TR" sz="2400" dirty="0">
                <a:latin typeface="Times New Roman" pitchFamily="18" charset="0"/>
              </a:rPr>
              <a:t> ve </a:t>
            </a:r>
            <a:r>
              <a:rPr lang="tr-TR" sz="2400" dirty="0" err="1">
                <a:latin typeface="Times New Roman" pitchFamily="18" charset="0"/>
              </a:rPr>
              <a:t>Dicotyledonae</a:t>
            </a:r>
            <a:r>
              <a:rPr lang="tr-TR" sz="2400" dirty="0">
                <a:latin typeface="Times New Roman" pitchFamily="18" charset="0"/>
              </a:rPr>
              <a:t> bitkilerinin kökleri </a:t>
            </a:r>
            <a:r>
              <a:rPr lang="tr-TR" sz="2400" dirty="0" err="1">
                <a:latin typeface="Times New Roman" pitchFamily="18" charset="0"/>
              </a:rPr>
              <a:t>sekonder</a:t>
            </a:r>
            <a:r>
              <a:rPr lang="tr-TR" sz="2400" dirty="0">
                <a:latin typeface="Times New Roman" pitchFamily="18" charset="0"/>
              </a:rPr>
              <a:t> olarak kalınlığına büyümeye başladığı zaman, iletim doku demetlerinin </a:t>
            </a:r>
            <a:r>
              <a:rPr lang="tr-TR" sz="2400" dirty="0" err="1">
                <a:latin typeface="Times New Roman" pitchFamily="18" charset="0"/>
              </a:rPr>
              <a:t>ksilemi</a:t>
            </a:r>
            <a:r>
              <a:rPr lang="tr-TR" sz="2400" dirty="0">
                <a:latin typeface="Times New Roman" pitchFamily="18" charset="0"/>
              </a:rPr>
              <a:t> ile </a:t>
            </a:r>
            <a:r>
              <a:rPr lang="tr-TR" sz="2400" dirty="0" err="1">
                <a:latin typeface="Times New Roman" pitchFamily="18" charset="0"/>
              </a:rPr>
              <a:t>floemi</a:t>
            </a:r>
            <a:r>
              <a:rPr lang="tr-TR" sz="2400" dirty="0">
                <a:latin typeface="Times New Roman" pitchFamily="18" charset="0"/>
              </a:rPr>
              <a:t> arasında bulunan </a:t>
            </a:r>
            <a:r>
              <a:rPr lang="tr-TR" sz="2400" dirty="0" err="1">
                <a:latin typeface="Times New Roman" pitchFamily="18" charset="0"/>
              </a:rPr>
              <a:t>parenkima</a:t>
            </a:r>
            <a:r>
              <a:rPr lang="tr-TR" sz="2400" dirty="0">
                <a:latin typeface="Times New Roman" pitchFamily="18" charset="0"/>
              </a:rPr>
              <a:t> hücrelerinden bir </a:t>
            </a:r>
            <a:r>
              <a:rPr lang="tr-TR" sz="2400" dirty="0" err="1">
                <a:latin typeface="Times New Roman" pitchFamily="18" charset="0"/>
              </a:rPr>
              <a:t>kambiyum</a:t>
            </a:r>
            <a:r>
              <a:rPr lang="tr-TR" sz="2400" dirty="0">
                <a:latin typeface="Times New Roman" pitchFamily="18" charset="0"/>
              </a:rPr>
              <a:t> şeridi meydana gelir. Bu şeridin kenarları, </a:t>
            </a:r>
            <a:r>
              <a:rPr lang="tr-TR" sz="2400" dirty="0" err="1" smtClean="0">
                <a:latin typeface="Times New Roman" pitchFamily="18" charset="0"/>
              </a:rPr>
              <a:t>perisikl</a:t>
            </a:r>
            <a:r>
              <a:rPr lang="tr-TR" sz="2400" dirty="0" smtClean="0">
                <a:latin typeface="Times New Roman" pitchFamily="18" charset="0"/>
              </a:rPr>
              <a:t>  tabakası içinde ve </a:t>
            </a:r>
            <a:r>
              <a:rPr lang="tr-TR" sz="2400" dirty="0" err="1" smtClean="0">
                <a:latin typeface="Times New Roman" pitchFamily="18" charset="0"/>
              </a:rPr>
              <a:t>ksilem</a:t>
            </a:r>
            <a:r>
              <a:rPr lang="tr-TR" sz="2400" dirty="0" smtClean="0">
                <a:latin typeface="Times New Roman" pitchFamily="18" charset="0"/>
              </a:rPr>
              <a:t> kolları önünde birleşir. Bu birleşmede </a:t>
            </a:r>
            <a:r>
              <a:rPr lang="tr-TR" sz="2400" dirty="0" err="1" smtClean="0">
                <a:latin typeface="Times New Roman" pitchFamily="18" charset="0"/>
              </a:rPr>
              <a:t>perisikl</a:t>
            </a:r>
            <a:r>
              <a:rPr lang="tr-TR" sz="2400" dirty="0" smtClean="0">
                <a:latin typeface="Times New Roman" pitchFamily="18" charset="0"/>
              </a:rPr>
              <a:t> tabakasını </a:t>
            </a:r>
            <a:r>
              <a:rPr lang="tr-TR" sz="2400" dirty="0">
                <a:latin typeface="Times New Roman" pitchFamily="18" charset="0"/>
              </a:rPr>
              <a:t>meydana getiren hücrelerin de </a:t>
            </a:r>
            <a:r>
              <a:rPr lang="tr-TR" sz="2400" dirty="0" err="1">
                <a:latin typeface="Times New Roman" pitchFamily="18" charset="0"/>
              </a:rPr>
              <a:t>kambiyum</a:t>
            </a:r>
            <a:r>
              <a:rPr lang="tr-TR" sz="2400" dirty="0">
                <a:latin typeface="Times New Roman" pitchFamily="18" charset="0"/>
              </a:rPr>
              <a:t> hücrelerine dönüştüğü görülür. Böylece enine kesitte </a:t>
            </a:r>
            <a:r>
              <a:rPr lang="tr-TR" sz="2400" u="sng" dirty="0">
                <a:latin typeface="Times New Roman" pitchFamily="18" charset="0"/>
              </a:rPr>
              <a:t>dalgalı bir </a:t>
            </a:r>
            <a:r>
              <a:rPr lang="tr-TR" sz="2400" u="sng" dirty="0" err="1">
                <a:latin typeface="Times New Roman" pitchFamily="18" charset="0"/>
              </a:rPr>
              <a:t>kambiyum</a:t>
            </a:r>
            <a:r>
              <a:rPr lang="tr-TR" sz="2400" u="sng" dirty="0">
                <a:latin typeface="Times New Roman" pitchFamily="18" charset="0"/>
              </a:rPr>
              <a:t> halkası</a:t>
            </a:r>
            <a:r>
              <a:rPr lang="tr-TR" sz="2400" dirty="0">
                <a:latin typeface="Times New Roman" pitchFamily="18" charset="0"/>
              </a:rPr>
              <a:t> görülür. </a:t>
            </a:r>
            <a:r>
              <a:rPr lang="tr-TR" sz="2400" dirty="0" err="1">
                <a:latin typeface="Times New Roman" pitchFamily="18" charset="0"/>
              </a:rPr>
              <a:t>Kambiyum</a:t>
            </a:r>
            <a:r>
              <a:rPr lang="tr-TR" sz="2400" dirty="0">
                <a:latin typeface="Times New Roman" pitchFamily="18" charset="0"/>
              </a:rPr>
              <a:t> halkası hücreleri bölünerek dışarı doğru </a:t>
            </a:r>
            <a:r>
              <a:rPr lang="tr-TR" sz="2400" u="sng" dirty="0" err="1">
                <a:latin typeface="Times New Roman" pitchFamily="18" charset="0"/>
              </a:rPr>
              <a:t>sekonder</a:t>
            </a:r>
            <a:r>
              <a:rPr lang="tr-TR" sz="2400" u="sng" dirty="0">
                <a:latin typeface="Times New Roman" pitchFamily="18" charset="0"/>
              </a:rPr>
              <a:t> </a:t>
            </a:r>
            <a:r>
              <a:rPr lang="tr-TR" sz="2400" u="sng" dirty="0" err="1">
                <a:latin typeface="Times New Roman" pitchFamily="18" charset="0"/>
              </a:rPr>
              <a:t>floem</a:t>
            </a:r>
            <a:r>
              <a:rPr lang="tr-TR" sz="2400" dirty="0">
                <a:latin typeface="Times New Roman" pitchFamily="18" charset="0"/>
              </a:rPr>
              <a:t> elemanlarını yani ikinci kabuğu, içeriye doğru da </a:t>
            </a:r>
            <a:r>
              <a:rPr lang="tr-TR" sz="2400" u="sng" dirty="0" err="1">
                <a:latin typeface="Times New Roman" pitchFamily="18" charset="0"/>
              </a:rPr>
              <a:t>sekonder</a:t>
            </a:r>
            <a:r>
              <a:rPr lang="tr-TR" sz="2400" u="sng" dirty="0">
                <a:latin typeface="Times New Roman" pitchFamily="18" charset="0"/>
              </a:rPr>
              <a:t> </a:t>
            </a:r>
            <a:r>
              <a:rPr lang="tr-TR" sz="2400" u="sng" dirty="0" err="1">
                <a:latin typeface="Times New Roman" pitchFamily="18" charset="0"/>
              </a:rPr>
              <a:t>ksilem</a:t>
            </a:r>
            <a:r>
              <a:rPr lang="tr-TR" sz="2400" dirty="0">
                <a:latin typeface="Times New Roman" pitchFamily="18" charset="0"/>
              </a:rPr>
              <a:t> elemanlarını meydana getirir. Bir süre sonra </a:t>
            </a:r>
            <a:r>
              <a:rPr lang="tr-TR" sz="2400" dirty="0" err="1">
                <a:latin typeface="Times New Roman" pitchFamily="18" charset="0"/>
              </a:rPr>
              <a:t>kambiyum</a:t>
            </a:r>
            <a:r>
              <a:rPr lang="tr-TR" sz="2400" dirty="0">
                <a:latin typeface="Times New Roman" pitchFamily="18" charset="0"/>
              </a:rPr>
              <a:t> hücrelerinin düzenli çoğalmaları sonucunda dalgalı durum kaybolur ve tam bir halka şekli meydana gelir.</a:t>
            </a:r>
          </a:p>
        </p:txBody>
      </p:sp>
    </p:spTree>
    <p:extLst>
      <p:ext uri="{BB962C8B-B14F-4D97-AF65-F5344CB8AC3E}">
        <p14:creationId xmlns:p14="http://schemas.microsoft.com/office/powerpoint/2010/main" val="24386844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539750" y="898525"/>
            <a:ext cx="8207375" cy="5203825"/>
          </a:xfrm>
          <a:prstGeom prst="rect">
            <a:avLst/>
          </a:prstGeom>
          <a:noFill/>
          <a:ln w="9525">
            <a:noFill/>
            <a:miter lim="800000"/>
            <a:headEnd/>
            <a:tailEnd/>
          </a:ln>
          <a:effectLst/>
        </p:spPr>
        <p:txBody>
          <a:bodyPr anchor="ctr">
            <a:spAutoFit/>
          </a:bodyPr>
          <a:lstStyle/>
          <a:p>
            <a:pPr marL="361950" indent="-361950" algn="just">
              <a:buFont typeface="Wingdings" pitchFamily="2" charset="2"/>
              <a:buChar char="§"/>
            </a:pPr>
            <a:r>
              <a:rPr lang="tr-TR" sz="2400">
                <a:latin typeface="Times New Roman" pitchFamily="18" charset="0"/>
              </a:rPr>
              <a:t>Bitkilerin bir yıllık, iki yıllık/çok yıllık olarak sınıflandırılması toprak altı kısımlarının hayat süresine dayanır.</a:t>
            </a:r>
          </a:p>
          <a:p>
            <a:pPr marL="361950" indent="-361950" algn="just">
              <a:buFont typeface="Wingdings" pitchFamily="2" charset="2"/>
              <a:buChar char="§"/>
            </a:pPr>
            <a:endParaRPr lang="tr-TR" sz="2400" b="1">
              <a:latin typeface="Times New Roman" pitchFamily="18" charset="0"/>
            </a:endParaRPr>
          </a:p>
          <a:p>
            <a:pPr marL="361950" indent="-361950" algn="just">
              <a:buFont typeface="Wingdings" pitchFamily="2" charset="2"/>
              <a:buChar char="§"/>
            </a:pPr>
            <a:r>
              <a:rPr lang="tr-TR" sz="2400" b="1">
                <a:latin typeface="Times New Roman" pitchFamily="18" charset="0"/>
              </a:rPr>
              <a:t>Bir yıllık bitki </a:t>
            </a:r>
            <a:r>
              <a:rPr lang="tr-TR" sz="2400">
                <a:latin typeface="Times New Roman" pitchFamily="18" charset="0"/>
              </a:rPr>
              <a:t>hayat süresini bir vejetasyon dönemi içinde tamamlanır.</a:t>
            </a:r>
            <a:endParaRPr lang="tr-TR" sz="2400" b="1">
              <a:latin typeface="Times New Roman" pitchFamily="18" charset="0"/>
            </a:endParaRPr>
          </a:p>
          <a:p>
            <a:pPr marL="361950" indent="-361950" algn="just">
              <a:buFont typeface="Wingdings" pitchFamily="2" charset="2"/>
              <a:buChar char="§"/>
            </a:pPr>
            <a:endParaRPr lang="tr-TR" sz="2400" b="1">
              <a:latin typeface="Times New Roman" pitchFamily="18" charset="0"/>
            </a:endParaRPr>
          </a:p>
          <a:p>
            <a:pPr marL="361950" indent="-361950" algn="just">
              <a:buFont typeface="Wingdings" pitchFamily="2" charset="2"/>
              <a:buChar char="§"/>
            </a:pPr>
            <a:r>
              <a:rPr lang="tr-TR" sz="2400" b="1">
                <a:latin typeface="Times New Roman" pitchFamily="18" charset="0"/>
              </a:rPr>
              <a:t>İki yıllık bitki </a:t>
            </a:r>
            <a:r>
              <a:rPr lang="tr-TR" sz="2400">
                <a:latin typeface="Times New Roman" pitchFamily="18" charset="0"/>
              </a:rPr>
              <a:t>iki vejetasyon dönemi içinde yaşamlarını tamamlar. Kışın sadece kökleri yaşar.</a:t>
            </a:r>
            <a:endParaRPr lang="tr-TR" sz="2400" b="1">
              <a:latin typeface="Times New Roman" pitchFamily="18" charset="0"/>
            </a:endParaRPr>
          </a:p>
          <a:p>
            <a:pPr marL="361950" indent="-361950" algn="just">
              <a:buFont typeface="Wingdings" pitchFamily="2" charset="2"/>
              <a:buChar char="§"/>
            </a:pPr>
            <a:endParaRPr lang="tr-TR" sz="2400" b="1">
              <a:latin typeface="Times New Roman" pitchFamily="18" charset="0"/>
            </a:endParaRPr>
          </a:p>
          <a:p>
            <a:pPr marL="361950" indent="-361950" algn="just">
              <a:buFont typeface="Wingdings" pitchFamily="2" charset="2"/>
              <a:buChar char="§"/>
            </a:pPr>
            <a:r>
              <a:rPr lang="tr-TR" sz="2400" b="1">
                <a:latin typeface="Times New Roman" pitchFamily="18" charset="0"/>
              </a:rPr>
              <a:t>Çok yıllık bitki </a:t>
            </a:r>
            <a:r>
              <a:rPr lang="tr-TR" sz="2400">
                <a:latin typeface="Times New Roman" pitchFamily="18" charset="0"/>
              </a:rPr>
              <a:t>ikiden fazla vejetasyon dönemi yaşarlar. Bazılarının toprak üstü kısımları bir yıllıktır. Toprak altı kısımları ise kışın yaşamaya devam eder. </a:t>
            </a:r>
          </a:p>
          <a:p>
            <a:pPr marL="361950" indent="-361950" algn="just">
              <a:buFont typeface="Wingdings" pitchFamily="2" charset="2"/>
              <a:buNone/>
            </a:pPr>
            <a:r>
              <a:rPr lang="tr-TR" sz="2400">
                <a:latin typeface="Times New Roman" pitchFamily="18" charset="0"/>
              </a:rPr>
              <a:t>	Odunsu bitkilerin gerek topraküstü gerekse toprakaltı kısımları çok yıllıktır.</a:t>
            </a:r>
          </a:p>
        </p:txBody>
      </p:sp>
    </p:spTree>
    <p:extLst>
      <p:ext uri="{BB962C8B-B14F-4D97-AF65-F5344CB8AC3E}">
        <p14:creationId xmlns:p14="http://schemas.microsoft.com/office/powerpoint/2010/main" val="34149738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323850" y="549275"/>
            <a:ext cx="8569325" cy="3378200"/>
          </a:xfrm>
          <a:prstGeom prst="rect">
            <a:avLst/>
          </a:prstGeom>
          <a:noFill/>
          <a:ln w="9525">
            <a:noFill/>
            <a:miter lim="800000"/>
            <a:headEnd/>
            <a:tailEnd/>
          </a:ln>
          <a:effectLst/>
        </p:spPr>
        <p:txBody>
          <a:bodyPr anchor="ctr">
            <a:spAutoFit/>
          </a:bodyPr>
          <a:lstStyle/>
          <a:p>
            <a:pPr marL="342900" indent="-342900" algn="just">
              <a:buFont typeface="Wingdings" pitchFamily="2" charset="2"/>
              <a:buChar char="§"/>
            </a:pPr>
            <a:r>
              <a:rPr lang="tr-TR" sz="2400">
                <a:latin typeface="Times New Roman" pitchFamily="18" charset="0"/>
              </a:rPr>
              <a:t>Bazı köklerin özel görevleri vardır, bu amaçla da kökün yapısında bazı değişiklikler meydana gelir. Meydana gelen bu değişikliklere </a:t>
            </a:r>
            <a:r>
              <a:rPr lang="tr-TR" sz="2400" b="1">
                <a:latin typeface="Times New Roman" pitchFamily="18" charset="0"/>
              </a:rPr>
              <a:t>kök metamorfozu</a:t>
            </a:r>
            <a:r>
              <a:rPr lang="tr-TR" sz="2400">
                <a:latin typeface="Times New Roman" pitchFamily="18" charset="0"/>
              </a:rPr>
              <a:t> denir.</a:t>
            </a:r>
          </a:p>
          <a:p>
            <a:pPr marL="342900" indent="-342900" algn="just">
              <a:buFont typeface="Wingdings" pitchFamily="2" charset="2"/>
              <a:buNone/>
            </a:pPr>
            <a:endParaRPr lang="tr-TR" sz="2400">
              <a:latin typeface="Times New Roman" pitchFamily="18" charset="0"/>
            </a:endParaRPr>
          </a:p>
          <a:p>
            <a:pPr marL="342900" indent="-342900" algn="just"/>
            <a:r>
              <a:rPr lang="tr-TR" sz="2400" b="1" u="sng">
                <a:solidFill>
                  <a:srgbClr val="000000"/>
                </a:solidFill>
                <a:latin typeface="Times New Roman" pitchFamily="18" charset="0"/>
              </a:rPr>
              <a:t>1- </a:t>
            </a:r>
            <a:r>
              <a:rPr lang="tr-TR" sz="2400" b="1" u="sng">
                <a:solidFill>
                  <a:srgbClr val="000000"/>
                </a:solidFill>
                <a:latin typeface="Times New Roman" pitchFamily="18" charset="0"/>
                <a:cs typeface="Times New Roman" pitchFamily="18" charset="0"/>
              </a:rPr>
              <a:t>Depo Kökleri</a:t>
            </a:r>
            <a:r>
              <a:rPr lang="tr-TR" sz="2400">
                <a:solidFill>
                  <a:srgbClr val="000000"/>
                </a:solidFill>
                <a:latin typeface="Times New Roman" pitchFamily="18" charset="0"/>
                <a:cs typeface="Times New Roman" pitchFamily="18" charset="0"/>
              </a:rPr>
              <a:t> </a:t>
            </a:r>
            <a:endParaRPr lang="tr-TR" sz="2400">
              <a:solidFill>
                <a:srgbClr val="000000"/>
              </a:solidFill>
              <a:latin typeface="Times New Roman" pitchFamily="18" charset="0"/>
            </a:endParaRPr>
          </a:p>
          <a:p>
            <a:pPr marL="342900" indent="-342900" algn="just"/>
            <a:r>
              <a:rPr lang="tr-TR" sz="2400">
                <a:solidFill>
                  <a:srgbClr val="000000"/>
                </a:solidFill>
                <a:latin typeface="Times New Roman" pitchFamily="18" charset="0"/>
              </a:rPr>
              <a:t>	</a:t>
            </a:r>
            <a:r>
              <a:rPr lang="tr-TR" sz="2400">
                <a:latin typeface="Times New Roman" pitchFamily="18" charset="0"/>
              </a:rPr>
              <a:t>Besin maddelerinin depo edilmesi görevini üstlenmiş kalın ve etli köklerdir. Örn.: Havuç, pancar. </a:t>
            </a:r>
          </a:p>
          <a:p>
            <a:pPr marL="342900" indent="-342900" algn="just"/>
            <a:r>
              <a:rPr lang="tr-TR" sz="2400">
                <a:latin typeface="Times New Roman" pitchFamily="18" charset="0"/>
              </a:rPr>
              <a:t>	Bir kısım çöl ve step bitkileri köklerinde su depo ederek kurak mevsimlere dayanırlar.</a:t>
            </a:r>
          </a:p>
        </p:txBody>
      </p:sp>
    </p:spTree>
    <p:extLst>
      <p:ext uri="{BB962C8B-B14F-4D97-AF65-F5344CB8AC3E}">
        <p14:creationId xmlns:p14="http://schemas.microsoft.com/office/powerpoint/2010/main" val="9002265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468313" y="1412875"/>
            <a:ext cx="8281987" cy="3378200"/>
          </a:xfrm>
          <a:prstGeom prst="rect">
            <a:avLst/>
          </a:prstGeom>
          <a:noFill/>
          <a:ln w="9525">
            <a:noFill/>
            <a:miter lim="800000"/>
            <a:headEnd/>
            <a:tailEnd/>
          </a:ln>
          <a:effectLst/>
        </p:spPr>
        <p:txBody>
          <a:bodyPr anchor="ctr">
            <a:spAutoFit/>
          </a:bodyPr>
          <a:lstStyle/>
          <a:p>
            <a:pPr marL="723900" indent="-723900" algn="just">
              <a:tabLst>
                <a:tab pos="676275" algn="l"/>
              </a:tabLst>
            </a:pPr>
            <a:r>
              <a:rPr lang="tr-TR" sz="2400" b="1" u="sng">
                <a:latin typeface="Times New Roman" pitchFamily="18" charset="0"/>
              </a:rPr>
              <a:t>2-Solunum Kökleri </a:t>
            </a:r>
          </a:p>
          <a:p>
            <a:pPr marL="723900" indent="-723900" algn="just">
              <a:tabLst>
                <a:tab pos="676275" algn="l"/>
              </a:tabLst>
            </a:pPr>
            <a:r>
              <a:rPr lang="tr-TR" sz="2400">
                <a:latin typeface="Times New Roman" pitchFamily="18" charset="0"/>
              </a:rPr>
              <a:t>	Bitkinin diğer kısımları gibi köklerde O</a:t>
            </a:r>
            <a:r>
              <a:rPr lang="tr-TR" sz="2400" baseline="-25000">
                <a:latin typeface="Times New Roman" pitchFamily="18" charset="0"/>
              </a:rPr>
              <a:t>2 </a:t>
            </a:r>
            <a:r>
              <a:rPr lang="tr-TR" sz="2400">
                <a:latin typeface="Times New Roman" pitchFamily="18" charset="0"/>
              </a:rPr>
              <a:t>alıp CO</a:t>
            </a:r>
            <a:r>
              <a:rPr lang="tr-TR"/>
              <a:t>2</a:t>
            </a:r>
            <a:r>
              <a:rPr lang="tr-TR" sz="2400">
                <a:latin typeface="Times New Roman" pitchFamily="18" charset="0"/>
              </a:rPr>
              <a:t> verirler, toprakta fazla su olması O</a:t>
            </a:r>
            <a:r>
              <a:rPr lang="tr-TR"/>
              <a:t>2</a:t>
            </a:r>
            <a:r>
              <a:rPr lang="tr-TR" sz="2400">
                <a:latin typeface="Times New Roman" pitchFamily="18" charset="0"/>
              </a:rPr>
              <a:t> azlığına CO</a:t>
            </a:r>
            <a:r>
              <a:rPr lang="tr-TR" sz="2400" baseline="-25000">
                <a:latin typeface="Times New Roman" pitchFamily="18" charset="0"/>
              </a:rPr>
              <a:t>2</a:t>
            </a:r>
            <a:r>
              <a:rPr lang="tr-TR" sz="2400">
                <a:latin typeface="Times New Roman" pitchFamily="18" charset="0"/>
              </a:rPr>
              <a:t>’in fazlalığına neden olur. Bu durum özellikle bataklıklarda görülür. Burada yetişen bitkilerin kökleri derine değil toprak yüzeyine paralel olarak gelişir ve bazende yerçekiminin aksine gelişir. </a:t>
            </a:r>
            <a:r>
              <a:rPr lang="tr-TR" sz="2400" i="1">
                <a:latin typeface="Times New Roman" pitchFamily="18" charset="0"/>
              </a:rPr>
              <a:t>Taxodium</a:t>
            </a:r>
          </a:p>
          <a:p>
            <a:pPr marL="723900" indent="-723900" algn="just">
              <a:tabLst>
                <a:tab pos="676275" algn="l"/>
              </a:tabLst>
            </a:pPr>
            <a:endParaRPr lang="tr-TR" sz="2400" i="1">
              <a:latin typeface="Times New Roman" pitchFamily="18" charset="0"/>
            </a:endParaRPr>
          </a:p>
          <a:p>
            <a:pPr marL="723900" indent="-723900" algn="just">
              <a:tabLst>
                <a:tab pos="676275" algn="l"/>
              </a:tabLst>
            </a:pPr>
            <a:endParaRPr lang="tr-TR" sz="2400">
              <a:solidFill>
                <a:srgbClr val="000000"/>
              </a:solidFill>
              <a:latin typeface="Times New Roman" pitchFamily="18" charset="0"/>
            </a:endParaRPr>
          </a:p>
        </p:txBody>
      </p:sp>
    </p:spTree>
    <p:extLst>
      <p:ext uri="{BB962C8B-B14F-4D97-AF65-F5344CB8AC3E}">
        <p14:creationId xmlns:p14="http://schemas.microsoft.com/office/powerpoint/2010/main" val="10395352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196752"/>
            <a:ext cx="8712968" cy="5400600"/>
          </a:xfrm>
        </p:spPr>
        <p:txBody>
          <a:bodyPr>
            <a:normAutofit fontScale="47500" lnSpcReduction="20000"/>
          </a:bodyPr>
          <a:lstStyle/>
          <a:p>
            <a:pPr algn="just">
              <a:buNone/>
            </a:pPr>
            <a:r>
              <a:rPr lang="es-ES_tradnl" dirty="0" smtClean="0"/>
              <a:t>	</a:t>
            </a:r>
            <a:r>
              <a:rPr lang="es-ES_tradnl" dirty="0" smtClean="0">
                <a:latin typeface="Times New Roman" pitchFamily="18" charset="0"/>
                <a:cs typeface="Times New Roman" pitchFamily="18" charset="0"/>
              </a:rPr>
              <a:t>Bitkide iki türlü iletim akım doğrultusu vardır:</a:t>
            </a:r>
            <a:endParaRPr lang="tr-TR" dirty="0" smtClean="0">
              <a:latin typeface="Times New Roman" pitchFamily="18" charset="0"/>
              <a:cs typeface="Times New Roman" pitchFamily="18" charset="0"/>
            </a:endParaRPr>
          </a:p>
          <a:p>
            <a:pPr algn="just"/>
            <a:r>
              <a:rPr lang="es-ES_tradnl" dirty="0" smtClean="0">
                <a:latin typeface="Times New Roman" pitchFamily="18" charset="0"/>
                <a:cs typeface="Times New Roman" pitchFamily="18" charset="0"/>
              </a:rPr>
              <a:t>1-</a:t>
            </a:r>
            <a:r>
              <a:rPr lang="es-ES_tradnl" u="sng" dirty="0" smtClean="0">
                <a:latin typeface="Times New Roman" pitchFamily="18" charset="0"/>
                <a:cs typeface="Times New Roman" pitchFamily="18" charset="0"/>
              </a:rPr>
              <a:t>Yukarıya doğru akım</a:t>
            </a:r>
            <a:r>
              <a:rPr lang="es-ES_tradnl" dirty="0" smtClean="0">
                <a:latin typeface="Times New Roman" pitchFamily="18" charset="0"/>
                <a:cs typeface="Times New Roman" pitchFamily="18" charset="0"/>
              </a:rPr>
              <a:t>: Köklerin topraktan aldığı su ve suda erimiş tuzların, bitkinin üstündeki organlarına iletilmesi.</a:t>
            </a:r>
            <a:endParaRPr lang="tr-TR" dirty="0" smtClean="0">
              <a:latin typeface="Times New Roman" pitchFamily="18" charset="0"/>
              <a:cs typeface="Times New Roman" pitchFamily="18" charset="0"/>
            </a:endParaRPr>
          </a:p>
          <a:p>
            <a:pPr algn="just"/>
            <a:r>
              <a:rPr lang="es-ES_tradnl" dirty="0" smtClean="0">
                <a:latin typeface="Times New Roman" pitchFamily="18" charset="0"/>
                <a:cs typeface="Times New Roman" pitchFamily="18" charset="0"/>
              </a:rPr>
              <a:t>2 – </a:t>
            </a:r>
            <a:r>
              <a:rPr lang="es-ES_tradnl" u="sng" dirty="0" smtClean="0">
                <a:latin typeface="Times New Roman" pitchFamily="18" charset="0"/>
                <a:cs typeface="Times New Roman" pitchFamily="18" charset="0"/>
              </a:rPr>
              <a:t>Aşağı Doğru Akım:</a:t>
            </a:r>
            <a:r>
              <a:rPr lang="es-ES_tradnl" dirty="0" smtClean="0">
                <a:latin typeface="Times New Roman" pitchFamily="18" charset="0"/>
                <a:cs typeface="Times New Roman" pitchFamily="18" charset="0"/>
              </a:rPr>
              <a:t> yapraklarda asimilasyon  sonucu meydana gelen organik maddelerin, yapraklardan   bitkinin diğer organlarına iletilmesi.</a:t>
            </a:r>
            <a:r>
              <a:rPr lang="tr-TR" dirty="0" smtClean="0">
                <a:latin typeface="Times New Roman" pitchFamily="18" charset="0"/>
                <a:cs typeface="Times New Roman" pitchFamily="18" charset="0"/>
              </a:rPr>
              <a:t> </a:t>
            </a:r>
            <a:r>
              <a:rPr lang="es-ES_tradnl" dirty="0" smtClean="0">
                <a:latin typeface="Times New Roman" pitchFamily="18" charset="0"/>
                <a:cs typeface="Times New Roman" pitchFamily="18" charset="0"/>
              </a:rPr>
              <a:t>Bu iki ayrı yönde (aksi yönde) ki besin eletimini yine iki ayrı iletim dokusu yapar. </a:t>
            </a:r>
            <a:endParaRPr lang="tr-TR" dirty="0" smtClean="0">
              <a:latin typeface="Times New Roman" pitchFamily="18" charset="0"/>
              <a:cs typeface="Times New Roman" pitchFamily="18" charset="0"/>
            </a:endParaRPr>
          </a:p>
          <a:p>
            <a:pPr algn="just"/>
            <a:endParaRPr lang="tr-TR" dirty="0" smtClean="0">
              <a:latin typeface="Times New Roman" pitchFamily="18" charset="0"/>
              <a:cs typeface="Times New Roman" pitchFamily="18" charset="0"/>
            </a:endParaRPr>
          </a:p>
          <a:p>
            <a:pPr lvl="0" algn="just"/>
            <a:r>
              <a:rPr lang="en-US" b="1" dirty="0" err="1" smtClean="0">
                <a:solidFill>
                  <a:srgbClr val="FF0066"/>
                </a:solidFill>
                <a:latin typeface="Comic Sans MS" pitchFamily="66" charset="0"/>
                <a:cs typeface="Times New Roman" pitchFamily="18" charset="0"/>
              </a:rPr>
              <a:t>Ksilem</a:t>
            </a:r>
            <a:r>
              <a:rPr lang="en-US" b="1" dirty="0" smtClean="0">
                <a:solidFill>
                  <a:srgbClr val="FF0066"/>
                </a:solidFill>
                <a:latin typeface="Comic Sans MS" pitchFamily="66" charset="0"/>
                <a:cs typeface="Times New Roman" pitchFamily="18" charset="0"/>
              </a:rPr>
              <a:t>:</a:t>
            </a:r>
            <a:endParaRPr lang="tr-TR" dirty="0" smtClean="0">
              <a:solidFill>
                <a:srgbClr val="FF0066"/>
              </a:solidFill>
              <a:latin typeface="Comic Sans MS" pitchFamily="66"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Köklerde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alınan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besin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tuzlarını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aşağıdan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yukarıya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iletir</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a1) </a:t>
            </a:r>
            <a:r>
              <a:rPr lang="en-US" dirty="0" err="1" smtClean="0">
                <a:latin typeface="Times New Roman" pitchFamily="18" charset="0"/>
                <a:cs typeface="Times New Roman" pitchFamily="18" charset="0"/>
              </a:rPr>
              <a:t>Trake</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a2) </a:t>
            </a:r>
            <a:r>
              <a:rPr lang="en-US" dirty="0" err="1" smtClean="0">
                <a:latin typeface="Times New Roman" pitchFamily="18" charset="0"/>
                <a:cs typeface="Times New Roman" pitchFamily="18" charset="0"/>
              </a:rPr>
              <a:t>Trakeit</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a3) </a:t>
            </a:r>
            <a:r>
              <a:rPr lang="en-US" dirty="0" err="1" smtClean="0">
                <a:latin typeface="Times New Roman" pitchFamily="18" charset="0"/>
                <a:cs typeface="Times New Roman" pitchFamily="18" charset="0"/>
              </a:rPr>
              <a:t>Ksilem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parenkiması</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a4) </a:t>
            </a:r>
            <a:r>
              <a:rPr lang="en-US" dirty="0" err="1" smtClean="0">
                <a:latin typeface="Times New Roman" pitchFamily="18" charset="0"/>
                <a:cs typeface="Times New Roman" pitchFamily="18" charset="0"/>
              </a:rPr>
              <a:t>Ksilem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sklerenkiması</a:t>
            </a:r>
            <a:endParaRPr lang="tr-TR" dirty="0" smtClean="0">
              <a:latin typeface="Times New Roman" pitchFamily="18" charset="0"/>
              <a:cs typeface="Times New Roman" pitchFamily="18" charset="0"/>
            </a:endParaRPr>
          </a:p>
          <a:p>
            <a:pPr algn="just">
              <a:buNone/>
            </a:pPr>
            <a:endParaRPr lang="tr-TR" dirty="0" smtClean="0">
              <a:latin typeface="Times New Roman" pitchFamily="18" charset="0"/>
              <a:cs typeface="Times New Roman" pitchFamily="18" charset="0"/>
            </a:endParaRPr>
          </a:p>
          <a:p>
            <a:pPr lvl="0" algn="just"/>
            <a:r>
              <a:rPr lang="en-US" b="1" dirty="0" err="1" smtClean="0">
                <a:solidFill>
                  <a:srgbClr val="FF0066"/>
                </a:solidFill>
                <a:latin typeface="Times New Roman" pitchFamily="18" charset="0"/>
                <a:cs typeface="Times New Roman" pitchFamily="18" charset="0"/>
              </a:rPr>
              <a:t>Floem</a:t>
            </a:r>
            <a:endParaRPr lang="tr-TR" dirty="0" smtClean="0">
              <a:solidFill>
                <a:srgbClr val="FF0066"/>
              </a:solidFill>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Asimilasyon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ürünü</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olan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organik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maddeleri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yukarıdan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aşağı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iletir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Aynı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zamanda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köklerde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üretilen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bitki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hormonlarını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yukarıya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iletir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Yani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çift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yönlü</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iletim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söz</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konusudur</a:t>
            </a:r>
            <a:r>
              <a:rPr lang="en-US" dirty="0" smtClean="0">
                <a:latin typeface="Times New Roman" pitchFamily="18" charset="0"/>
                <a:cs typeface="Times New Roman" pitchFamily="18" charset="0"/>
              </a:rPr>
              <a:t>.</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b1) </a:t>
            </a:r>
            <a:r>
              <a:rPr lang="en-US" dirty="0" err="1" smtClean="0">
                <a:latin typeface="Times New Roman" pitchFamily="18" charset="0"/>
                <a:cs typeface="Times New Roman" pitchFamily="18" charset="0"/>
              </a:rPr>
              <a:t>Kalburlu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borular</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b2) </a:t>
            </a:r>
            <a:r>
              <a:rPr lang="en-US" dirty="0" err="1" smtClean="0">
                <a:latin typeface="Times New Roman" pitchFamily="18" charset="0"/>
                <a:cs typeface="Times New Roman" pitchFamily="18" charset="0"/>
              </a:rPr>
              <a:t>Arkadaş</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hücreleri</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b3) </a:t>
            </a:r>
            <a:r>
              <a:rPr lang="en-US" dirty="0" err="1" smtClean="0">
                <a:latin typeface="Times New Roman" pitchFamily="18" charset="0"/>
                <a:cs typeface="Times New Roman" pitchFamily="18" charset="0"/>
              </a:rPr>
              <a:t>Floem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parenkiması</a:t>
            </a:r>
            <a:endParaRPr lang="tr-TR" dirty="0" smtClean="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b4) </a:t>
            </a:r>
            <a:r>
              <a:rPr lang="en-US" dirty="0" err="1" smtClean="0">
                <a:latin typeface="Times New Roman" pitchFamily="18" charset="0"/>
                <a:cs typeface="Times New Roman" pitchFamily="18" charset="0"/>
              </a:rPr>
              <a:t>Floem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sklerenkiması</a:t>
            </a:r>
            <a:endParaRPr lang="tr-TR" dirty="0" smtClean="0">
              <a:latin typeface="Times New Roman" pitchFamily="18" charset="0"/>
              <a:cs typeface="Times New Roman" pitchFamily="18" charset="0"/>
            </a:endParaRPr>
          </a:p>
          <a:p>
            <a:endParaRPr lang="tr-TR" dirty="0"/>
          </a:p>
        </p:txBody>
      </p:sp>
      <p:sp>
        <p:nvSpPr>
          <p:cNvPr id="4" name="1 Başlık"/>
          <p:cNvSpPr>
            <a:spLocks noGrp="1"/>
          </p:cNvSpPr>
          <p:nvPr>
            <p:ph type="title"/>
          </p:nvPr>
        </p:nvSpPr>
        <p:spPr>
          <a:xfrm>
            <a:off x="457200" y="274638"/>
            <a:ext cx="8229600" cy="778098"/>
          </a:xfrm>
        </p:spPr>
        <p:txBody>
          <a:bodyPr>
            <a:normAutofit/>
          </a:bodyPr>
          <a:lstStyle/>
          <a:p>
            <a:r>
              <a:rPr lang="tr-TR" b="1" dirty="0" smtClean="0">
                <a:solidFill>
                  <a:schemeClr val="tx2">
                    <a:lumMod val="75000"/>
                  </a:schemeClr>
                </a:solidFill>
                <a:latin typeface="Comic Sans MS" pitchFamily="66" charset="0"/>
              </a:rPr>
              <a:t>3- İLETİM</a:t>
            </a:r>
            <a:r>
              <a:rPr lang="de-DE" b="1" dirty="0" smtClean="0">
                <a:solidFill>
                  <a:schemeClr val="tx2">
                    <a:lumMod val="75000"/>
                  </a:schemeClr>
                </a:solidFill>
                <a:latin typeface="Comic Sans MS" pitchFamily="66" charset="0"/>
              </a:rPr>
              <a:t> DOKU</a:t>
            </a:r>
            <a:endParaRPr lang="tr-TR" dirty="0">
              <a:solidFill>
                <a:schemeClr val="tx2">
                  <a:lumMod val="75000"/>
                </a:schemeClr>
              </a:solidFill>
              <a:latin typeface="Comic Sans MS" pitchFamily="66" charset="0"/>
            </a:endParaRPr>
          </a:p>
        </p:txBody>
      </p:sp>
    </p:spTree>
    <p:extLst>
      <p:ext uri="{BB962C8B-B14F-4D97-AF65-F5344CB8AC3E}">
        <p14:creationId xmlns:p14="http://schemas.microsoft.com/office/powerpoint/2010/main" val="27539663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827088" y="620713"/>
            <a:ext cx="8027987" cy="1917700"/>
          </a:xfrm>
          <a:prstGeom prst="rect">
            <a:avLst/>
          </a:prstGeom>
          <a:noFill/>
          <a:ln w="9525">
            <a:noFill/>
            <a:miter lim="800000"/>
            <a:headEnd/>
            <a:tailEnd/>
          </a:ln>
          <a:effectLst/>
        </p:spPr>
        <p:txBody>
          <a:bodyPr>
            <a:spAutoFit/>
          </a:bodyPr>
          <a:lstStyle/>
          <a:p>
            <a:r>
              <a:rPr lang="tr-TR" sz="2400" b="1" u="sng">
                <a:solidFill>
                  <a:srgbClr val="000000"/>
                </a:solidFill>
                <a:latin typeface="Times New Roman" pitchFamily="18" charset="0"/>
              </a:rPr>
              <a:t>3-Tutunma Kökleri</a:t>
            </a:r>
            <a:r>
              <a:rPr lang="tr-TR" sz="2400" b="1" i="1" u="sng">
                <a:solidFill>
                  <a:srgbClr val="000000"/>
                </a:solidFill>
                <a:latin typeface="Times New Roman" pitchFamily="18" charset="0"/>
              </a:rPr>
              <a:t> </a:t>
            </a:r>
          </a:p>
          <a:p>
            <a:pPr algn="just"/>
            <a:r>
              <a:rPr lang="tr-TR" sz="2400">
                <a:solidFill>
                  <a:srgbClr val="000000"/>
                </a:solidFill>
                <a:latin typeface="Times New Roman" pitchFamily="18" charset="0"/>
              </a:rPr>
              <a:t>	Bazı sarılıcı bitkilerin gövdelerinden meydana gelen ve 	diğer bitkilere/duvarlara tutunup yükselmelerini 	sağlayan kökler. </a:t>
            </a:r>
          </a:p>
          <a:p>
            <a:pPr algn="just"/>
            <a:r>
              <a:rPr lang="tr-TR" sz="2400">
                <a:solidFill>
                  <a:srgbClr val="000000"/>
                </a:solidFill>
                <a:latin typeface="Times New Roman" pitchFamily="18" charset="0"/>
              </a:rPr>
              <a:t>	Duvar 	sarmaşığı</a:t>
            </a:r>
          </a:p>
        </p:txBody>
      </p:sp>
      <p:sp>
        <p:nvSpPr>
          <p:cNvPr id="20484" name="Text Box 4"/>
          <p:cNvSpPr txBox="1">
            <a:spLocks noChangeArrowheads="1"/>
          </p:cNvSpPr>
          <p:nvPr/>
        </p:nvSpPr>
        <p:spPr bwMode="auto">
          <a:xfrm>
            <a:off x="1692275" y="2492375"/>
            <a:ext cx="2087563" cy="457200"/>
          </a:xfrm>
          <a:prstGeom prst="rect">
            <a:avLst/>
          </a:prstGeom>
          <a:noFill/>
          <a:ln w="9525">
            <a:noFill/>
            <a:miter lim="800000"/>
            <a:headEnd/>
            <a:tailEnd/>
          </a:ln>
          <a:effectLst/>
        </p:spPr>
        <p:txBody>
          <a:bodyPr>
            <a:spAutoFit/>
          </a:bodyPr>
          <a:lstStyle/>
          <a:p>
            <a:pPr>
              <a:spcBef>
                <a:spcPct val="50000"/>
              </a:spcBef>
            </a:pPr>
            <a:r>
              <a:rPr lang="tr-TR" sz="2400" b="1" i="1">
                <a:latin typeface="Times New Roman" pitchFamily="18" charset="0"/>
              </a:rPr>
              <a:t>Hedera helix</a:t>
            </a:r>
          </a:p>
        </p:txBody>
      </p:sp>
    </p:spTree>
    <p:extLst>
      <p:ext uri="{BB962C8B-B14F-4D97-AF65-F5344CB8AC3E}">
        <p14:creationId xmlns:p14="http://schemas.microsoft.com/office/powerpoint/2010/main" val="7000766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395288" y="331788"/>
            <a:ext cx="8424862" cy="1917700"/>
          </a:xfrm>
          <a:prstGeom prst="rect">
            <a:avLst/>
          </a:prstGeom>
          <a:noFill/>
          <a:ln w="9525">
            <a:noFill/>
            <a:miter lim="800000"/>
            <a:headEnd/>
            <a:tailEnd/>
          </a:ln>
          <a:effectLst/>
        </p:spPr>
        <p:txBody>
          <a:bodyPr anchor="ctr">
            <a:spAutoFit/>
          </a:bodyPr>
          <a:lstStyle/>
          <a:p>
            <a:pPr algn="just">
              <a:tabLst>
                <a:tab pos="676275" algn="l"/>
              </a:tabLst>
            </a:pPr>
            <a:r>
              <a:rPr lang="tr-TR" sz="2400" b="1" u="sng">
                <a:latin typeface="Times New Roman" pitchFamily="18" charset="0"/>
              </a:rPr>
              <a:t>4- Destek Kökler</a:t>
            </a:r>
            <a:r>
              <a:rPr lang="tr-TR" sz="2400" b="1">
                <a:latin typeface="Times New Roman" pitchFamily="18" charset="0"/>
              </a:rPr>
              <a:t> </a:t>
            </a:r>
          </a:p>
          <a:p>
            <a:pPr algn="just">
              <a:tabLst>
                <a:tab pos="676275" algn="l"/>
              </a:tabLst>
            </a:pPr>
            <a:r>
              <a:rPr lang="tr-TR" sz="2400" b="1">
                <a:latin typeface="Times New Roman" pitchFamily="18" charset="0"/>
              </a:rPr>
              <a:t>	</a:t>
            </a:r>
            <a:r>
              <a:rPr lang="tr-TR" sz="2400">
                <a:latin typeface="Times New Roman" pitchFamily="18" charset="0"/>
              </a:rPr>
              <a:t>Tropik bölgelerde bataklıklarda yetişen ve bitkinin yumuşak		 bataklık toprağına iyice bağlanmasını sağlayan gövdeden		 meydana gelen ek köklerdir. </a:t>
            </a:r>
          </a:p>
          <a:p>
            <a:pPr algn="just">
              <a:tabLst>
                <a:tab pos="676275" algn="l"/>
              </a:tabLst>
            </a:pPr>
            <a:r>
              <a:rPr lang="tr-TR" sz="2400">
                <a:latin typeface="Times New Roman" pitchFamily="18" charset="0"/>
              </a:rPr>
              <a:t>			</a:t>
            </a:r>
            <a:r>
              <a:rPr lang="tr-TR" sz="2400" i="1">
                <a:latin typeface="Times New Roman" pitchFamily="18" charset="0"/>
              </a:rPr>
              <a:t>Ficus religiosa, 		Zea mays</a:t>
            </a:r>
          </a:p>
        </p:txBody>
      </p:sp>
    </p:spTree>
    <p:extLst>
      <p:ext uri="{BB962C8B-B14F-4D97-AF65-F5344CB8AC3E}">
        <p14:creationId xmlns:p14="http://schemas.microsoft.com/office/powerpoint/2010/main" val="22884331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323850" y="1341438"/>
            <a:ext cx="8496300" cy="3378200"/>
          </a:xfrm>
          <a:prstGeom prst="rect">
            <a:avLst/>
          </a:prstGeom>
          <a:noFill/>
          <a:ln w="9525">
            <a:noFill/>
            <a:miter lim="800000"/>
            <a:headEnd/>
            <a:tailEnd/>
          </a:ln>
          <a:effectLst/>
        </p:spPr>
        <p:txBody>
          <a:bodyPr anchor="ctr">
            <a:spAutoFit/>
          </a:bodyPr>
          <a:lstStyle/>
          <a:p>
            <a:pPr marL="342900" indent="-342900" algn="just">
              <a:tabLst>
                <a:tab pos="676275" algn="l"/>
              </a:tabLst>
            </a:pPr>
            <a:r>
              <a:rPr lang="tr-TR" sz="2400" b="1" u="sng">
                <a:latin typeface="Times New Roman" pitchFamily="18" charset="0"/>
              </a:rPr>
              <a:t>5- Asimilasyon Kökleri </a:t>
            </a:r>
          </a:p>
          <a:p>
            <a:pPr marL="342900" indent="-342900" algn="just">
              <a:tabLst>
                <a:tab pos="676275" algn="l"/>
              </a:tabLst>
            </a:pPr>
            <a:r>
              <a:rPr lang="tr-TR" sz="2400">
                <a:latin typeface="Times New Roman" pitchFamily="18" charset="0"/>
              </a:rPr>
              <a:t>		Epifit orkidelerin gövdelerinden meydana gelen şerit şeklinde 	yassılaşmış köklerdir.</a:t>
            </a:r>
          </a:p>
          <a:p>
            <a:pPr marL="342900" indent="-342900" algn="just">
              <a:tabLst>
                <a:tab pos="676275" algn="l"/>
              </a:tabLst>
            </a:pPr>
            <a:endParaRPr lang="tr-TR" sz="2400">
              <a:latin typeface="Times New Roman" pitchFamily="18" charset="0"/>
            </a:endParaRPr>
          </a:p>
          <a:p>
            <a:pPr marL="342900" indent="-342900" algn="just">
              <a:tabLst>
                <a:tab pos="676275" algn="l"/>
              </a:tabLst>
            </a:pPr>
            <a:r>
              <a:rPr lang="tr-TR" sz="2400" b="1" u="sng">
                <a:solidFill>
                  <a:srgbClr val="000000"/>
                </a:solidFill>
                <a:latin typeface="Times New Roman" pitchFamily="18" charset="0"/>
              </a:rPr>
              <a:t>6- </a:t>
            </a:r>
            <a:r>
              <a:rPr lang="tr-TR" sz="2400" b="1" u="sng">
                <a:solidFill>
                  <a:srgbClr val="000000"/>
                </a:solidFill>
                <a:latin typeface="Times New Roman" pitchFamily="18" charset="0"/>
                <a:cs typeface="Times New Roman" pitchFamily="18" charset="0"/>
              </a:rPr>
              <a:t>Sömürge </a:t>
            </a:r>
            <a:r>
              <a:rPr lang="tr-TR" sz="2400" b="1" u="sng">
                <a:solidFill>
                  <a:srgbClr val="000000"/>
                </a:solidFill>
                <a:latin typeface="Times New Roman" pitchFamily="18" charset="0"/>
              </a:rPr>
              <a:t>K</a:t>
            </a:r>
            <a:r>
              <a:rPr lang="tr-TR" sz="2400" b="1" u="sng">
                <a:solidFill>
                  <a:srgbClr val="000000"/>
                </a:solidFill>
                <a:latin typeface="Times New Roman" pitchFamily="18" charset="0"/>
                <a:cs typeface="Times New Roman" pitchFamily="18" charset="0"/>
              </a:rPr>
              <a:t>ökleri </a:t>
            </a:r>
            <a:endParaRPr lang="tr-TR" sz="2400" b="1" u="sng">
              <a:solidFill>
                <a:srgbClr val="000000"/>
              </a:solidFill>
              <a:latin typeface="Times New Roman" pitchFamily="18" charset="0"/>
            </a:endParaRPr>
          </a:p>
          <a:p>
            <a:pPr marL="342900" indent="-342900" algn="just">
              <a:tabLst>
                <a:tab pos="676275" algn="l"/>
              </a:tabLst>
            </a:pPr>
            <a:r>
              <a:rPr lang="tr-TR" sz="2400" b="1">
                <a:solidFill>
                  <a:srgbClr val="000000"/>
                </a:solidFill>
                <a:latin typeface="Times New Roman" pitchFamily="18" charset="0"/>
              </a:rPr>
              <a:t>		</a:t>
            </a:r>
            <a:r>
              <a:rPr lang="tr-TR" sz="2400">
                <a:solidFill>
                  <a:srgbClr val="000000"/>
                </a:solidFill>
                <a:latin typeface="Times New Roman" pitchFamily="18" charset="0"/>
              </a:rPr>
              <a:t>P</a:t>
            </a:r>
            <a:r>
              <a:rPr lang="tr-TR" sz="2400">
                <a:solidFill>
                  <a:srgbClr val="000000"/>
                </a:solidFill>
                <a:latin typeface="Times New Roman" pitchFamily="18" charset="0"/>
                <a:cs typeface="Times New Roman" pitchFamily="18" charset="0"/>
              </a:rPr>
              <a:t>arazit bitkilerin üzerinde yaşadıkları konak bitkinin</a:t>
            </a:r>
            <a:r>
              <a:rPr lang="tr-TR" sz="2400">
                <a:solidFill>
                  <a:srgbClr val="000000"/>
                </a:solidFill>
                <a:latin typeface="Times New Roman" pitchFamily="18" charset="0"/>
              </a:rPr>
              <a:t>			</a:t>
            </a:r>
            <a:r>
              <a:rPr lang="tr-TR" sz="2400">
                <a:solidFill>
                  <a:srgbClr val="000000"/>
                </a:solidFill>
                <a:latin typeface="Times New Roman" pitchFamily="18" charset="0"/>
                <a:cs typeface="Times New Roman" pitchFamily="18" charset="0"/>
              </a:rPr>
              <a:t>besininden faydalanmayı sağlamak için konak  bitkinin iç</a:t>
            </a:r>
            <a:r>
              <a:rPr lang="tr-TR" sz="2400">
                <a:solidFill>
                  <a:srgbClr val="000000"/>
                </a:solidFill>
                <a:latin typeface="Times New Roman" pitchFamily="18" charset="0"/>
              </a:rPr>
              <a:t>		</a:t>
            </a:r>
            <a:r>
              <a:rPr lang="tr-TR" sz="2400">
                <a:solidFill>
                  <a:srgbClr val="000000"/>
                </a:solidFill>
                <a:latin typeface="Times New Roman" pitchFamily="18" charset="0"/>
                <a:cs typeface="Times New Roman" pitchFamily="18" charset="0"/>
              </a:rPr>
              <a:t>dokularına doğru geliştirdikleri köklerdir. </a:t>
            </a:r>
            <a:endParaRPr lang="tr-TR" sz="2400">
              <a:solidFill>
                <a:srgbClr val="000000"/>
              </a:solidFill>
              <a:latin typeface="Times New Roman" pitchFamily="18" charset="0"/>
            </a:endParaRPr>
          </a:p>
          <a:p>
            <a:pPr marL="342900" indent="-342900" algn="just">
              <a:tabLst>
                <a:tab pos="676275" algn="l"/>
              </a:tabLst>
            </a:pPr>
            <a:r>
              <a:rPr lang="tr-TR" sz="2400">
                <a:solidFill>
                  <a:srgbClr val="000000"/>
                </a:solidFill>
                <a:latin typeface="Times New Roman" pitchFamily="18" charset="0"/>
              </a:rPr>
              <a:t>		</a:t>
            </a:r>
            <a:r>
              <a:rPr lang="tr-TR" sz="2400" i="1">
                <a:solidFill>
                  <a:srgbClr val="000000"/>
                </a:solidFill>
                <a:latin typeface="Times New Roman" pitchFamily="18" charset="0"/>
                <a:cs typeface="Times New Roman" pitchFamily="18" charset="0"/>
              </a:rPr>
              <a:t>Viscum album</a:t>
            </a:r>
          </a:p>
        </p:txBody>
      </p:sp>
    </p:spTree>
    <p:extLst>
      <p:ext uri="{BB962C8B-B14F-4D97-AF65-F5344CB8AC3E}">
        <p14:creationId xmlns:p14="http://schemas.microsoft.com/office/powerpoint/2010/main" val="2555804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395288" y="1268413"/>
            <a:ext cx="8351837" cy="3743325"/>
          </a:xfrm>
          <a:prstGeom prst="rect">
            <a:avLst/>
          </a:prstGeom>
          <a:noFill/>
          <a:ln w="9525">
            <a:noFill/>
            <a:miter lim="800000"/>
            <a:headEnd/>
            <a:tailEnd/>
          </a:ln>
          <a:effectLst/>
        </p:spPr>
        <p:txBody>
          <a:bodyPr anchor="ctr">
            <a:spAutoFit/>
          </a:bodyPr>
          <a:lstStyle/>
          <a:p>
            <a:pPr marL="342900" indent="-342900" algn="just">
              <a:tabLst>
                <a:tab pos="676275" algn="l"/>
              </a:tabLst>
            </a:pPr>
            <a:r>
              <a:rPr lang="tr-TR" sz="2400" b="1" u="sng">
                <a:latin typeface="Times New Roman" pitchFamily="18" charset="0"/>
              </a:rPr>
              <a:t>7- Çekme Kökleri</a:t>
            </a:r>
            <a:r>
              <a:rPr lang="tr-TR" sz="2400" b="1">
                <a:latin typeface="Times New Roman" pitchFamily="18" charset="0"/>
              </a:rPr>
              <a:t> </a:t>
            </a:r>
          </a:p>
          <a:p>
            <a:pPr marL="342900" indent="-342900" algn="just">
              <a:tabLst>
                <a:tab pos="676275" algn="l"/>
              </a:tabLst>
            </a:pPr>
            <a:r>
              <a:rPr lang="tr-TR" sz="2400" b="1">
                <a:latin typeface="Times New Roman" pitchFamily="18" charset="0"/>
              </a:rPr>
              <a:t>		</a:t>
            </a:r>
            <a:r>
              <a:rPr lang="tr-TR" sz="2400">
                <a:latin typeface="Times New Roman" pitchFamily="18" charset="0"/>
              </a:rPr>
              <a:t>Bazı bitkilerin kökleri gelişmelerinin bir devresinde kısalarak	bitkinin toprak altı gövdesinin daha derin toprak		tabakalarına inmesini sağlar . </a:t>
            </a:r>
          </a:p>
          <a:p>
            <a:pPr marL="342900" indent="-342900" algn="just">
              <a:tabLst>
                <a:tab pos="676275" algn="l"/>
              </a:tabLst>
            </a:pPr>
            <a:r>
              <a:rPr lang="tr-TR" sz="2400">
                <a:latin typeface="Times New Roman" pitchFamily="18" charset="0"/>
              </a:rPr>
              <a:t>		</a:t>
            </a:r>
            <a:r>
              <a:rPr lang="tr-TR" sz="2400" i="1">
                <a:latin typeface="Times New Roman" pitchFamily="18" charset="0"/>
              </a:rPr>
              <a:t>Crocus, Lilium</a:t>
            </a:r>
          </a:p>
          <a:p>
            <a:pPr marL="342900" indent="-342900" algn="just">
              <a:tabLst>
                <a:tab pos="676275" algn="l"/>
              </a:tabLst>
            </a:pPr>
            <a:endParaRPr lang="tr-TR" sz="2400" i="1">
              <a:latin typeface="Times New Roman" pitchFamily="18" charset="0"/>
            </a:endParaRPr>
          </a:p>
          <a:p>
            <a:pPr marL="342900" indent="-342900" algn="just">
              <a:tabLst>
                <a:tab pos="676275" algn="l"/>
              </a:tabLst>
            </a:pPr>
            <a:endParaRPr lang="tr-TR" sz="2400" i="1">
              <a:latin typeface="Times New Roman" pitchFamily="18" charset="0"/>
            </a:endParaRPr>
          </a:p>
          <a:p>
            <a:pPr marL="342900" indent="-342900" algn="just">
              <a:tabLst>
                <a:tab pos="676275" algn="l"/>
              </a:tabLst>
            </a:pPr>
            <a:r>
              <a:rPr lang="tr-TR" sz="2400" b="1" u="sng">
                <a:latin typeface="Times New Roman" pitchFamily="18" charset="0"/>
              </a:rPr>
              <a:t>8- Diken Kökler</a:t>
            </a:r>
            <a:r>
              <a:rPr lang="tr-TR" sz="2400" b="1" i="1">
                <a:latin typeface="Times New Roman" pitchFamily="18" charset="0"/>
              </a:rPr>
              <a:t> </a:t>
            </a:r>
            <a:r>
              <a:rPr lang="tr-TR" sz="2400" i="1">
                <a:latin typeface="Times New Roman" pitchFamily="18" charset="0"/>
              </a:rPr>
              <a:t> </a:t>
            </a:r>
          </a:p>
          <a:p>
            <a:pPr marL="342900" indent="-342900" algn="just">
              <a:tabLst>
                <a:tab pos="676275" algn="l"/>
              </a:tabLst>
            </a:pPr>
            <a:r>
              <a:rPr lang="tr-TR" sz="2400">
                <a:latin typeface="Times New Roman" pitchFamily="18" charset="0"/>
              </a:rPr>
              <a:t>		Bazı palmiyelerde kökler diken şeklini almıştır. </a:t>
            </a:r>
          </a:p>
          <a:p>
            <a:pPr marL="342900" indent="-342900" algn="just">
              <a:tabLst>
                <a:tab pos="676275" algn="l"/>
              </a:tabLst>
            </a:pPr>
            <a:r>
              <a:rPr lang="tr-TR" sz="2400">
                <a:latin typeface="Times New Roman" pitchFamily="18" charset="0"/>
              </a:rPr>
              <a:t>		Koruyucu görev yapar.</a:t>
            </a:r>
          </a:p>
        </p:txBody>
      </p:sp>
    </p:spTree>
    <p:extLst>
      <p:ext uri="{BB962C8B-B14F-4D97-AF65-F5344CB8AC3E}">
        <p14:creationId xmlns:p14="http://schemas.microsoft.com/office/powerpoint/2010/main" val="142822091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611188" y="1245146"/>
            <a:ext cx="7956550" cy="4154984"/>
          </a:xfrm>
          <a:prstGeom prst="rect">
            <a:avLst/>
          </a:prstGeom>
          <a:noFill/>
          <a:ln w="9525">
            <a:noFill/>
            <a:miter lim="800000"/>
            <a:headEnd/>
            <a:tailEnd/>
          </a:ln>
          <a:effectLst/>
        </p:spPr>
        <p:txBody>
          <a:bodyPr anchor="ctr">
            <a:spAutoFit/>
          </a:bodyPr>
          <a:lstStyle/>
          <a:p>
            <a:pPr marL="357188" indent="-357188" algn="just">
              <a:buFont typeface="Wingdings" pitchFamily="2" charset="2"/>
              <a:buChar char="§"/>
            </a:pPr>
            <a:r>
              <a:rPr lang="tr-TR" sz="2400" b="1" dirty="0">
                <a:solidFill>
                  <a:srgbClr val="CC0066"/>
                </a:solidFill>
                <a:latin typeface="Comic Sans MS" pitchFamily="66" charset="0"/>
              </a:rPr>
              <a:t>Bir bitkinin yaprak ve üreme organlarını taşıyan ve genellikle toprak üstünde yükselen eksen kısmına </a:t>
            </a:r>
            <a:r>
              <a:rPr lang="tr-TR" sz="2400" b="1" dirty="0" smtClean="0">
                <a:solidFill>
                  <a:srgbClr val="CC0066"/>
                </a:solidFill>
                <a:latin typeface="Comic Sans MS" pitchFamily="66" charset="0"/>
              </a:rPr>
              <a:t>“gövde” </a:t>
            </a:r>
            <a:r>
              <a:rPr lang="tr-TR" sz="2400" b="1" dirty="0">
                <a:solidFill>
                  <a:srgbClr val="CC0066"/>
                </a:solidFill>
                <a:latin typeface="Comic Sans MS" pitchFamily="66" charset="0"/>
              </a:rPr>
              <a:t>denir. </a:t>
            </a:r>
          </a:p>
          <a:p>
            <a:pPr marL="357188" indent="-357188" algn="just">
              <a:buFont typeface="Wingdings" pitchFamily="2" charset="2"/>
              <a:buChar char="§"/>
            </a:pPr>
            <a:endParaRPr lang="tr-TR" sz="2400" dirty="0">
              <a:latin typeface="Times New Roman" pitchFamily="18" charset="0"/>
            </a:endParaRPr>
          </a:p>
          <a:p>
            <a:pPr marL="357188" indent="-357188" algn="just">
              <a:buFont typeface="Wingdings" pitchFamily="2" charset="2"/>
              <a:buChar char="§"/>
            </a:pPr>
            <a:r>
              <a:rPr lang="tr-TR" sz="2400" dirty="0" err="1">
                <a:latin typeface="Times New Roman" pitchFamily="18" charset="0"/>
              </a:rPr>
              <a:t>Vasküler</a:t>
            </a:r>
            <a:r>
              <a:rPr lang="tr-TR" sz="2400" dirty="0">
                <a:latin typeface="Times New Roman" pitchFamily="18" charset="0"/>
              </a:rPr>
              <a:t> bir bitkinin </a:t>
            </a:r>
            <a:r>
              <a:rPr lang="tr-TR" sz="2400" dirty="0" err="1">
                <a:latin typeface="Times New Roman" pitchFamily="18" charset="0"/>
              </a:rPr>
              <a:t>vejetatif</a:t>
            </a:r>
            <a:r>
              <a:rPr lang="tr-TR" sz="2400" dirty="0">
                <a:latin typeface="Times New Roman" pitchFamily="18" charset="0"/>
              </a:rPr>
              <a:t> yapısı kök, gövde ve yaprak olarak üç tip organdan oluşmuştur. </a:t>
            </a:r>
          </a:p>
          <a:p>
            <a:pPr marL="357188" indent="-357188" algn="just">
              <a:buFont typeface="Wingdings" pitchFamily="2" charset="2"/>
              <a:buNone/>
            </a:pPr>
            <a:r>
              <a:rPr lang="tr-TR" sz="2400" dirty="0">
                <a:latin typeface="Times New Roman" pitchFamily="18" charset="0"/>
              </a:rPr>
              <a:t>	Fakat bu bölünme daha çok kurumsaldır. Çünkü gövde ve yaprak arasında bir ayırım yapmak </a:t>
            </a:r>
            <a:r>
              <a:rPr lang="tr-TR" sz="2400" dirty="0" err="1">
                <a:latin typeface="Times New Roman" pitchFamily="18" charset="0"/>
              </a:rPr>
              <a:t>oldukca</a:t>
            </a:r>
            <a:r>
              <a:rPr lang="tr-TR" sz="2400" dirty="0">
                <a:latin typeface="Times New Roman" pitchFamily="18" charset="0"/>
              </a:rPr>
              <a:t> </a:t>
            </a:r>
            <a:r>
              <a:rPr lang="tr-TR" sz="2400" dirty="0" smtClean="0">
                <a:latin typeface="Times New Roman" pitchFamily="18" charset="0"/>
              </a:rPr>
              <a:t>güçtür</a:t>
            </a:r>
            <a:r>
              <a:rPr lang="tr-TR" sz="2400" dirty="0">
                <a:latin typeface="Times New Roman" pitchFamily="18" charset="0"/>
              </a:rPr>
              <a:t>. Her iki organ da aynı meristemden yani gövde ucunun </a:t>
            </a:r>
            <a:r>
              <a:rPr lang="tr-TR" sz="2400" dirty="0" err="1">
                <a:latin typeface="Times New Roman" pitchFamily="18" charset="0"/>
              </a:rPr>
              <a:t>apikal</a:t>
            </a:r>
            <a:r>
              <a:rPr lang="tr-TR" sz="2400" dirty="0">
                <a:latin typeface="Times New Roman" pitchFamily="18" charset="0"/>
              </a:rPr>
              <a:t> meristeminden gelişir. Yaprak </a:t>
            </a:r>
            <a:r>
              <a:rPr lang="tr-TR" sz="2400" dirty="0" err="1">
                <a:latin typeface="Times New Roman" pitchFamily="18" charset="0"/>
              </a:rPr>
              <a:t>sekonder</a:t>
            </a:r>
            <a:r>
              <a:rPr lang="tr-TR" sz="2400" dirty="0">
                <a:latin typeface="Times New Roman" pitchFamily="18" charset="0"/>
              </a:rPr>
              <a:t> olarak yassılaşmış gövdeye benzeyen bir yapıdır. </a:t>
            </a:r>
          </a:p>
        </p:txBody>
      </p:sp>
    </p:spTree>
    <p:extLst>
      <p:ext uri="{BB962C8B-B14F-4D97-AF65-F5344CB8AC3E}">
        <p14:creationId xmlns:p14="http://schemas.microsoft.com/office/powerpoint/2010/main" val="25924936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468313" y="1989138"/>
            <a:ext cx="8064500" cy="2282825"/>
          </a:xfrm>
          <a:prstGeom prst="rect">
            <a:avLst/>
          </a:prstGeom>
          <a:noFill/>
          <a:ln w="9525">
            <a:noFill/>
            <a:miter lim="800000"/>
            <a:headEnd/>
            <a:tailEnd/>
          </a:ln>
          <a:effectLst/>
        </p:spPr>
        <p:txBody>
          <a:bodyPr anchor="ctr">
            <a:spAutoFit/>
          </a:bodyPr>
          <a:lstStyle/>
          <a:p>
            <a:pPr marL="361950" indent="-361950" algn="just">
              <a:buFont typeface="Wingdings" pitchFamily="2" charset="2"/>
              <a:buChar char="§"/>
            </a:pPr>
            <a:r>
              <a:rPr lang="tr-TR" sz="2400">
                <a:latin typeface="Times New Roman" pitchFamily="18" charset="0"/>
              </a:rPr>
              <a:t>Gövde evrim sırasında özellikle bitkilerin kara hayatına uyumu ile gelişme gösterir. </a:t>
            </a:r>
          </a:p>
          <a:p>
            <a:pPr marL="361950" indent="-361950" algn="just">
              <a:buFont typeface="Wingdings" pitchFamily="2" charset="2"/>
              <a:buChar char="§"/>
            </a:pPr>
            <a:endParaRPr lang="tr-TR" sz="2400">
              <a:latin typeface="Times New Roman" pitchFamily="18" charset="0"/>
            </a:endParaRPr>
          </a:p>
          <a:p>
            <a:pPr marL="361950" indent="-361950" algn="just">
              <a:buFont typeface="Wingdings" pitchFamily="2" charset="2"/>
              <a:buChar char="§"/>
            </a:pPr>
            <a:r>
              <a:rPr lang="tr-TR" sz="2400">
                <a:latin typeface="Times New Roman" pitchFamily="18" charset="0"/>
              </a:rPr>
              <a:t>Bitkiler aleminde en yaygın gövdeye kara yosunlarında; iletim demetlerine sahip tipik gövde yapısına eğrelti otlarında; en gelişmiş gövdeye ise çiçekli bitkilerde rastlanır.</a:t>
            </a:r>
          </a:p>
        </p:txBody>
      </p:sp>
    </p:spTree>
    <p:extLst>
      <p:ext uri="{BB962C8B-B14F-4D97-AF65-F5344CB8AC3E}">
        <p14:creationId xmlns:p14="http://schemas.microsoft.com/office/powerpoint/2010/main" val="200840254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539750" y="1502837"/>
            <a:ext cx="8137525" cy="3785652"/>
          </a:xfrm>
          <a:prstGeom prst="rect">
            <a:avLst/>
          </a:prstGeom>
          <a:noFill/>
          <a:ln w="9525">
            <a:noFill/>
            <a:miter lim="800000"/>
            <a:headEnd/>
            <a:tailEnd/>
          </a:ln>
          <a:effectLst/>
        </p:spPr>
        <p:txBody>
          <a:bodyPr anchor="ctr">
            <a:spAutoFit/>
          </a:bodyPr>
          <a:lstStyle/>
          <a:p>
            <a:pPr marL="361950" indent="-361950" algn="just">
              <a:buFont typeface="Wingdings" pitchFamily="2" charset="2"/>
              <a:buChar char="§"/>
            </a:pPr>
            <a:r>
              <a:rPr lang="tr-TR" sz="2400" dirty="0">
                <a:latin typeface="Times New Roman" pitchFamily="18" charset="0"/>
              </a:rPr>
              <a:t>Gövde ve yaprağın morfolojik değeri ve bunların birbiriyle ilişkisinin yorumlanmasında başlıca üç özellik üzerinde durulmaktadır:</a:t>
            </a:r>
          </a:p>
          <a:p>
            <a:pPr marL="361950" indent="-361950" algn="just">
              <a:buFont typeface="Wingdings" pitchFamily="2" charset="2"/>
              <a:buNone/>
            </a:pPr>
            <a:endParaRPr lang="tr-TR" sz="2400" dirty="0">
              <a:latin typeface="Times New Roman" pitchFamily="18" charset="0"/>
            </a:endParaRPr>
          </a:p>
          <a:p>
            <a:pPr marL="361950" indent="-361950" algn="just">
              <a:buFontTx/>
              <a:buAutoNum type="arabicPeriod"/>
            </a:pPr>
            <a:r>
              <a:rPr lang="tr-TR" sz="2400" dirty="0">
                <a:latin typeface="Times New Roman" pitchFamily="18" charset="0"/>
              </a:rPr>
              <a:t>Yaprak ve gövde bitki yapısının ayrı ayrı sonlanan birimlerdir.</a:t>
            </a:r>
          </a:p>
          <a:p>
            <a:pPr marL="361950" indent="-361950" algn="just">
              <a:buFontTx/>
              <a:buAutoNum type="arabicPeriod"/>
            </a:pPr>
            <a:endParaRPr lang="tr-TR" sz="2400" dirty="0">
              <a:latin typeface="Times New Roman" pitchFamily="18" charset="0"/>
            </a:endParaRPr>
          </a:p>
          <a:p>
            <a:pPr marL="361950" indent="-361950" algn="just">
              <a:buFontTx/>
              <a:buAutoNum type="arabicPeriod"/>
            </a:pPr>
            <a:r>
              <a:rPr lang="tr-TR" sz="2400" dirty="0">
                <a:latin typeface="Times New Roman" pitchFamily="18" charset="0"/>
              </a:rPr>
              <a:t>Yapraklı gövdeler, bir yaprakla onun altındaki gövde bölümünü kapsayan büyüme birimleridir.</a:t>
            </a:r>
          </a:p>
          <a:p>
            <a:pPr marL="361950" indent="-361950" algn="just">
              <a:buFontTx/>
              <a:buAutoNum type="arabicPeriod"/>
            </a:pPr>
            <a:endParaRPr lang="tr-TR" sz="2400" dirty="0">
              <a:latin typeface="Times New Roman" pitchFamily="18" charset="0"/>
            </a:endParaRPr>
          </a:p>
          <a:p>
            <a:pPr marL="361950" indent="-361950" algn="just">
              <a:buFontTx/>
              <a:buAutoNum type="arabicPeriod"/>
            </a:pPr>
            <a:r>
              <a:rPr lang="tr-TR" sz="2400" dirty="0" smtClean="0">
                <a:latin typeface="Times New Roman" pitchFamily="18" charset="0"/>
              </a:rPr>
              <a:t>Eksen, </a:t>
            </a:r>
            <a:r>
              <a:rPr lang="tr-TR" sz="2400" dirty="0">
                <a:latin typeface="Times New Roman" pitchFamily="18" charset="0"/>
              </a:rPr>
              <a:t>asal organdır ve yaprak eksenin bir modifikasyonudur.</a:t>
            </a:r>
          </a:p>
        </p:txBody>
      </p:sp>
    </p:spTree>
    <p:extLst>
      <p:ext uri="{BB962C8B-B14F-4D97-AF65-F5344CB8AC3E}">
        <p14:creationId xmlns:p14="http://schemas.microsoft.com/office/powerpoint/2010/main" val="4986845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274638"/>
            <a:ext cx="8712968" cy="1143000"/>
          </a:xfrm>
        </p:spPr>
        <p:txBody>
          <a:bodyPr>
            <a:normAutofit fontScale="90000"/>
          </a:bodyPr>
          <a:lstStyle/>
          <a:p>
            <a:r>
              <a:rPr lang="tr-TR" b="1" dirty="0" smtClean="0"/>
              <a:t/>
            </a:r>
            <a:br>
              <a:rPr lang="tr-TR" b="1" dirty="0" smtClean="0"/>
            </a:br>
            <a:r>
              <a:rPr lang="da-DK" b="1" dirty="0" smtClean="0">
                <a:solidFill>
                  <a:schemeClr val="accent6">
                    <a:lumMod val="75000"/>
                  </a:schemeClr>
                </a:solidFill>
                <a:latin typeface="Comic Sans MS" pitchFamily="66" charset="0"/>
              </a:rPr>
              <a:t>İletim Doku Elementleri ve Çeşitleri</a:t>
            </a:r>
            <a:r>
              <a:rPr lang="tr-TR" dirty="0" smtClean="0">
                <a:solidFill>
                  <a:schemeClr val="accent6">
                    <a:lumMod val="75000"/>
                  </a:schemeClr>
                </a:solidFill>
                <a:latin typeface="Comic Sans MS" pitchFamily="66" charset="0"/>
              </a:rPr>
              <a:t/>
            </a:r>
            <a:br>
              <a:rPr lang="tr-TR" dirty="0" smtClean="0">
                <a:solidFill>
                  <a:schemeClr val="accent6">
                    <a:lumMod val="75000"/>
                  </a:schemeClr>
                </a:solidFill>
                <a:latin typeface="Comic Sans MS" pitchFamily="66" charset="0"/>
              </a:rPr>
            </a:br>
            <a:endParaRPr lang="tr-TR" dirty="0">
              <a:solidFill>
                <a:schemeClr val="accent6">
                  <a:lumMod val="75000"/>
                </a:schemeClr>
              </a:solidFill>
              <a:latin typeface="Comic Sans MS" pitchFamily="66" charset="0"/>
            </a:endParaRPr>
          </a:p>
        </p:txBody>
      </p:sp>
      <p:sp>
        <p:nvSpPr>
          <p:cNvPr id="3" name="2 İçerik Yer Tutucusu"/>
          <p:cNvSpPr>
            <a:spLocks noGrp="1"/>
          </p:cNvSpPr>
          <p:nvPr>
            <p:ph idx="1"/>
          </p:nvPr>
        </p:nvSpPr>
        <p:spPr/>
        <p:txBody>
          <a:bodyPr>
            <a:normAutofit lnSpcReduction="10000"/>
          </a:bodyPr>
          <a:lstStyle/>
          <a:p>
            <a:pPr>
              <a:buNone/>
            </a:pPr>
            <a:r>
              <a:rPr lang="tr-TR" dirty="0" smtClean="0"/>
              <a:t>	</a:t>
            </a:r>
            <a:r>
              <a:rPr lang="da-DK" dirty="0" smtClean="0"/>
              <a:t>İletim doku demetleri, gövde ve kökte floem ve ksilemin durumuna göre başlıca şu tiplere ayrılır.</a:t>
            </a:r>
            <a:endParaRPr lang="tr-TR" dirty="0" smtClean="0"/>
          </a:p>
          <a:p>
            <a:pPr>
              <a:buNone/>
            </a:pPr>
            <a:r>
              <a:rPr lang="tr-TR" dirty="0" smtClean="0"/>
              <a:t>	</a:t>
            </a:r>
            <a:r>
              <a:rPr lang="da-DK" dirty="0" smtClean="0"/>
              <a:t>	a) Radyal iletim doku demetleri             Kökte</a:t>
            </a:r>
            <a:endParaRPr lang="tr-TR" dirty="0" smtClean="0"/>
          </a:p>
          <a:p>
            <a:pPr>
              <a:buNone/>
            </a:pPr>
            <a:r>
              <a:rPr lang="tr-TR" dirty="0" smtClean="0"/>
              <a:t>	</a:t>
            </a:r>
            <a:r>
              <a:rPr lang="da-DK" dirty="0" smtClean="0"/>
              <a:t>	b) Konsentrik iletim doku demetleri      Kök ve gövdede</a:t>
            </a:r>
            <a:endParaRPr lang="tr-TR" dirty="0" smtClean="0"/>
          </a:p>
          <a:p>
            <a:pPr>
              <a:buNone/>
            </a:pPr>
            <a:r>
              <a:rPr lang="tr-TR" dirty="0" smtClean="0"/>
              <a:t>	</a:t>
            </a:r>
            <a:r>
              <a:rPr lang="da-DK" dirty="0" smtClean="0"/>
              <a:t>	c) Kollateral iletim doku demetleri	  Gövdede</a:t>
            </a:r>
            <a:endParaRPr lang="tr-TR" dirty="0" smtClean="0"/>
          </a:p>
          <a:p>
            <a:pPr>
              <a:buNone/>
            </a:pPr>
            <a:endParaRPr lang="tr-TR" dirty="0" smtClean="0"/>
          </a:p>
          <a:p>
            <a:pPr>
              <a:buNone/>
            </a:pPr>
            <a:endParaRPr lang="tr-TR" dirty="0" smtClean="0"/>
          </a:p>
          <a:p>
            <a:pPr>
              <a:buNone/>
            </a:pPr>
            <a:endParaRPr lang="tr-TR" dirty="0"/>
          </a:p>
        </p:txBody>
      </p:sp>
    </p:spTree>
    <p:extLst>
      <p:ext uri="{BB962C8B-B14F-4D97-AF65-F5344CB8AC3E}">
        <p14:creationId xmlns:p14="http://schemas.microsoft.com/office/powerpoint/2010/main" val="1357119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332656"/>
            <a:ext cx="8568952" cy="6120680"/>
          </a:xfrm>
        </p:spPr>
        <p:txBody>
          <a:bodyPr>
            <a:normAutofit/>
          </a:bodyPr>
          <a:lstStyle/>
          <a:p>
            <a:pPr lvl="1" algn="just">
              <a:buNone/>
            </a:pPr>
            <a:r>
              <a:rPr lang="tr-TR" dirty="0" smtClean="0">
                <a:latin typeface="Times New Roman" pitchFamily="18" charset="0"/>
                <a:cs typeface="Times New Roman" pitchFamily="18" charset="0"/>
              </a:rPr>
              <a:t>1- </a:t>
            </a:r>
            <a:r>
              <a:rPr lang="en-US" dirty="0" err="1" smtClean="0">
                <a:latin typeface="Times New Roman" pitchFamily="18" charset="0"/>
                <a:cs typeface="Times New Roman" pitchFamily="18" charset="0"/>
              </a:rPr>
              <a:t>Radyal</a:t>
            </a:r>
            <a:r>
              <a:rPr lang="en-US" dirty="0" smtClean="0">
                <a:latin typeface="Times New Roman" pitchFamily="18" charset="0"/>
                <a:cs typeface="Times New Roman" pitchFamily="18" charset="0"/>
              </a:rPr>
              <a:t> tip </a:t>
            </a:r>
            <a:r>
              <a:rPr lang="en-US" b="1"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çoğunlukla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köklerde</a:t>
            </a:r>
            <a:endParaRPr lang="tr-TR" sz="2400" dirty="0" smtClean="0">
              <a:latin typeface="Times New Roman" pitchFamily="18" charset="0"/>
              <a:cs typeface="Times New Roman" pitchFamily="18" charset="0"/>
            </a:endParaRPr>
          </a:p>
          <a:p>
            <a:pPr lvl="1" algn="just">
              <a:buNone/>
            </a:pPr>
            <a:r>
              <a:rPr lang="tr-TR" dirty="0" smtClean="0">
                <a:latin typeface="Times New Roman" pitchFamily="18" charset="0"/>
                <a:cs typeface="Times New Roman" pitchFamily="18" charset="0"/>
              </a:rPr>
              <a:t>2- </a:t>
            </a:r>
            <a:r>
              <a:rPr lang="en-US" dirty="0" err="1" smtClean="0">
                <a:latin typeface="Times New Roman" pitchFamily="18" charset="0"/>
                <a:cs typeface="Times New Roman" pitchFamily="18" charset="0"/>
              </a:rPr>
              <a:t>Konsentrik</a:t>
            </a:r>
            <a:r>
              <a:rPr lang="en-US" dirty="0" smtClean="0">
                <a:latin typeface="Times New Roman" pitchFamily="18" charset="0"/>
                <a:cs typeface="Times New Roman" pitchFamily="18" charset="0"/>
              </a:rPr>
              <a:t> tip</a:t>
            </a:r>
            <a:endParaRPr lang="tr-TR" sz="2400"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Hadrosentrik</a:t>
            </a: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Eğretilerin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kök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gövdelerinde</a:t>
            </a:r>
            <a:endParaRPr lang="tr-TR" sz="2800"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Leptosentrik</a:t>
            </a: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Monokotillerin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kök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rizomlarında</a:t>
            </a:r>
            <a:endParaRPr lang="tr-TR" sz="2800"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3- </a:t>
            </a:r>
            <a:r>
              <a:rPr lang="en-US" dirty="0" err="1" smtClean="0">
                <a:latin typeface="Times New Roman" pitchFamily="18" charset="0"/>
                <a:cs typeface="Times New Roman" pitchFamily="18" charset="0"/>
              </a:rPr>
              <a:t>Kolleteral</a:t>
            </a: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gövdede</a:t>
            </a:r>
            <a:endParaRPr lang="tr-TR" sz="2800"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Kapalı</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kollateral</a:t>
            </a: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Monokotillerde</a:t>
            </a:r>
            <a:endParaRPr lang="tr-TR" sz="2800"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Açık</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kollateral</a:t>
            </a: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Gimnosperm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dikotillerde</a:t>
            </a:r>
            <a:endParaRPr lang="tr-TR" sz="2800"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Bikollateral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kollateral</a:t>
            </a: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Kabakgillerde</a:t>
            </a:r>
            <a:r>
              <a:rPr lang="en-US" dirty="0" smtClean="0">
                <a:latin typeface="Times New Roman" pitchFamily="18" charset="0"/>
                <a:cs typeface="Times New Roman" pitchFamily="18" charset="0"/>
              </a:rPr>
              <a:t> </a:t>
            </a:r>
            <a:endParaRPr lang="tr-TR" sz="2800" dirty="0" smtClean="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639423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116632"/>
            <a:ext cx="8712968" cy="706090"/>
          </a:xfrm>
        </p:spPr>
        <p:txBody>
          <a:bodyPr>
            <a:normAutofit fontScale="90000"/>
          </a:bodyPr>
          <a:lstStyle/>
          <a:p>
            <a:r>
              <a:rPr lang="tr-TR" b="1" dirty="0" smtClean="0"/>
              <a:t/>
            </a:r>
            <a:br>
              <a:rPr lang="tr-TR" b="1" dirty="0" smtClean="0"/>
            </a:br>
            <a:r>
              <a:rPr lang="en-US" sz="4000" b="1" dirty="0" smtClean="0">
                <a:solidFill>
                  <a:srgbClr val="D60093"/>
                </a:solidFill>
                <a:latin typeface="Comic Sans MS" pitchFamily="66" charset="0"/>
              </a:rPr>
              <a:t>BİTKİ </a:t>
            </a:r>
            <a:r>
              <a:rPr lang="en-US" sz="4000" b="1" dirty="0">
                <a:solidFill>
                  <a:srgbClr val="D60093"/>
                </a:solidFill>
                <a:latin typeface="Comic Sans MS" pitchFamily="66" charset="0"/>
              </a:rPr>
              <a:t>YAPISI VE FONKSİYONLARI</a:t>
            </a:r>
            <a:r>
              <a:rPr lang="tr-TR" dirty="0"/>
              <a:t/>
            </a:r>
            <a:br>
              <a:rPr lang="tr-TR" dirty="0"/>
            </a:br>
            <a:endParaRPr lang="tr-TR" dirty="0"/>
          </a:p>
        </p:txBody>
      </p:sp>
      <p:sp>
        <p:nvSpPr>
          <p:cNvPr id="3" name="2 İçerik Yer Tutucusu"/>
          <p:cNvSpPr>
            <a:spLocks noGrp="1"/>
          </p:cNvSpPr>
          <p:nvPr>
            <p:ph idx="1"/>
          </p:nvPr>
        </p:nvSpPr>
        <p:spPr>
          <a:xfrm>
            <a:off x="179512" y="764704"/>
            <a:ext cx="8784976" cy="5976664"/>
          </a:xfrm>
        </p:spPr>
        <p:txBody>
          <a:bodyPr>
            <a:normAutofit fontScale="62500" lnSpcReduction="20000"/>
          </a:bodyPr>
          <a:lstStyle/>
          <a:p>
            <a:pPr algn="just"/>
            <a:r>
              <a:rPr lang="en-US" dirty="0">
                <a:latin typeface="Times New Roman" pitchFamily="18" charset="0"/>
                <a:cs typeface="Times New Roman" pitchFamily="18" charset="0"/>
              </a:rPr>
              <a:t>Her </a:t>
            </a:r>
            <a:r>
              <a:rPr lang="en-US" dirty="0" err="1">
                <a:latin typeface="Times New Roman" pitchFamily="18" charset="0"/>
                <a:cs typeface="Times New Roman" pitchFamily="18" charset="0"/>
              </a:rPr>
              <a:t>organizmanın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iki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önemli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görevi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vardır</a:t>
            </a:r>
            <a:r>
              <a:rPr lang="en-US" dirty="0">
                <a:latin typeface="Times New Roman" pitchFamily="18" charset="0"/>
                <a:cs typeface="Times New Roman" pitchFamily="18" charset="0"/>
              </a:rPr>
              <a:t>:</a:t>
            </a:r>
            <a:endParaRPr lang="tr-TR" sz="2800" dirty="0">
              <a:latin typeface="Times New Roman" pitchFamily="18" charset="0"/>
              <a:cs typeface="Times New Roman" pitchFamily="18" charset="0"/>
            </a:endParaRPr>
          </a:p>
          <a:p>
            <a:pPr lvl="1" algn="just"/>
            <a:r>
              <a:rPr lang="en-US" dirty="0" err="1">
                <a:latin typeface="Times New Roman" pitchFamily="18" charset="0"/>
                <a:cs typeface="Times New Roman" pitchFamily="18" charset="0"/>
              </a:rPr>
              <a:t>Yaşayabilmesi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için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kendini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beslemesi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gelişmesi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korunması</a:t>
            </a:r>
            <a:r>
              <a:rPr lang="en-US" dirty="0">
                <a:latin typeface="Times New Roman" pitchFamily="18" charset="0"/>
                <a:cs typeface="Times New Roman" pitchFamily="18" charset="0"/>
              </a:rPr>
              <a:t>.</a:t>
            </a:r>
            <a:endParaRPr lang="tr-TR" sz="2400" dirty="0">
              <a:latin typeface="Times New Roman" pitchFamily="18" charset="0"/>
              <a:cs typeface="Times New Roman" pitchFamily="18" charset="0"/>
            </a:endParaRPr>
          </a:p>
          <a:p>
            <a:pPr lvl="1" algn="just"/>
            <a:r>
              <a:rPr lang="en-US" dirty="0" err="1">
                <a:latin typeface="Times New Roman" pitchFamily="18" charset="0"/>
                <a:cs typeface="Times New Roman" pitchFamily="18" charset="0"/>
              </a:rPr>
              <a:t>Soyunun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sürekliliğini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sağlamak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için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üremesi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gerekir</a:t>
            </a:r>
            <a:r>
              <a:rPr lang="en-US" dirty="0" smtClean="0">
                <a:latin typeface="Times New Roman" pitchFamily="18" charset="0"/>
                <a:cs typeface="Times New Roman" pitchFamily="18" charset="0"/>
              </a:rPr>
              <a:t>.</a:t>
            </a:r>
            <a:endParaRPr lang="tr-TR" sz="2400" dirty="0">
              <a:latin typeface="Times New Roman" pitchFamily="18" charset="0"/>
              <a:cs typeface="Times New Roman" pitchFamily="18" charset="0"/>
            </a:endParaRPr>
          </a:p>
          <a:p>
            <a:pPr algn="just"/>
            <a:r>
              <a:rPr lang="en-US" dirty="0" err="1">
                <a:latin typeface="Times New Roman" pitchFamily="18" charset="0"/>
                <a:cs typeface="Times New Roman" pitchFamily="18" charset="0"/>
              </a:rPr>
              <a:t>Çünkü</a:t>
            </a:r>
            <a:r>
              <a:rPr lang="en-US" dirty="0">
                <a:latin typeface="Times New Roman" pitchFamily="18" charset="0"/>
                <a:cs typeface="Times New Roman" pitchFamily="18" charset="0"/>
              </a:rPr>
              <a:t> her </a:t>
            </a:r>
            <a:r>
              <a:rPr lang="en-US" dirty="0" err="1">
                <a:latin typeface="Times New Roman" pitchFamily="18" charset="0"/>
                <a:cs typeface="Times New Roman" pitchFamily="18" charset="0"/>
              </a:rPr>
              <a:t>organizmanın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sınırlı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hayat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süresi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vardır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İlkel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yapılı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bitkilerde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iki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görev</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organizmanın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bütün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hücreleri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tarafından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yürütülür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aralarında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iş</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bölümü</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yoktur</a:t>
            </a:r>
            <a:r>
              <a:rPr lang="en-US" dirty="0">
                <a:latin typeface="Times New Roman" pitchFamily="18" charset="0"/>
                <a:cs typeface="Times New Roman" pitchFamily="18" charset="0"/>
              </a:rPr>
              <a:t>. Buna </a:t>
            </a:r>
            <a:r>
              <a:rPr lang="en-US" dirty="0" err="1">
                <a:latin typeface="Times New Roman" pitchFamily="18" charset="0"/>
                <a:cs typeface="Times New Roman" pitchFamily="18" charset="0"/>
              </a:rPr>
              <a:t>karşılık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ileri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yapılı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bitkilerde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ise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görevleri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organlar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yapar</a:t>
            </a:r>
            <a:r>
              <a:rPr lang="en-US" dirty="0">
                <a:latin typeface="Times New Roman" pitchFamily="18" charset="0"/>
                <a:cs typeface="Times New Roman" pitchFamily="18" charset="0"/>
              </a:rPr>
              <a:t>. O </a:t>
            </a:r>
            <a:r>
              <a:rPr lang="en-US" dirty="0" err="1">
                <a:latin typeface="Times New Roman" pitchFamily="18" charset="0"/>
                <a:cs typeface="Times New Roman" pitchFamily="18" charset="0"/>
              </a:rPr>
              <a:t>halde</a:t>
            </a:r>
            <a:r>
              <a:rPr lang="en-US" dirty="0">
                <a:latin typeface="Times New Roman" pitchFamily="18" charset="0"/>
                <a:cs typeface="Times New Roman" pitchFamily="18" charset="0"/>
              </a:rPr>
              <a:t> </a:t>
            </a:r>
            <a:r>
              <a:rPr lang="en-US" b="1" dirty="0">
                <a:latin typeface="Comic Sans MS" pitchFamily="66" charset="0"/>
                <a:cs typeface="Times New Roman" pitchFamily="18" charset="0"/>
              </a:rPr>
              <a:t>organ:</a:t>
            </a:r>
            <a:r>
              <a:rPr lang="en-US" dirty="0">
                <a:latin typeface="Times New Roman" pitchFamily="18" charset="0"/>
                <a:cs typeface="Times New Roman" pitchFamily="18" charset="0"/>
              </a:rPr>
              <a:t> “Belli </a:t>
            </a:r>
            <a:r>
              <a:rPr lang="en-US" dirty="0" err="1">
                <a:latin typeface="Times New Roman" pitchFamily="18" charset="0"/>
                <a:cs typeface="Times New Roman" pitchFamily="18" charset="0"/>
              </a:rPr>
              <a:t>bir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görev</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yapan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çeşitli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dokulardan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meydana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gelen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organizmanın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kısmına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Diğer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deyişle</a:t>
            </a:r>
            <a:r>
              <a:rPr lang="en-US" dirty="0">
                <a:latin typeface="Times New Roman" pitchFamily="18" charset="0"/>
                <a:cs typeface="Times New Roman" pitchFamily="18" charset="0"/>
              </a:rPr>
              <a:t>: “ </a:t>
            </a:r>
            <a:r>
              <a:rPr lang="en-US" b="1" dirty="0" err="1">
                <a:solidFill>
                  <a:srgbClr val="CC0066"/>
                </a:solidFill>
                <a:latin typeface="Comic Sans MS" pitchFamily="66" charset="0"/>
                <a:cs typeface="Times New Roman" pitchFamily="18" charset="0"/>
              </a:rPr>
              <a:t>Dokulara</a:t>
            </a:r>
            <a:r>
              <a:rPr lang="en-US" b="1" dirty="0">
                <a:solidFill>
                  <a:srgbClr val="CC0066"/>
                </a:solidFill>
                <a:latin typeface="Comic Sans MS" pitchFamily="66" charset="0"/>
                <a:cs typeface="Times New Roman" pitchFamily="18" charset="0"/>
              </a:rPr>
              <a:t> </a:t>
            </a:r>
            <a:r>
              <a:rPr lang="en-US" b="1" dirty="0" err="1">
                <a:solidFill>
                  <a:srgbClr val="CC0066"/>
                </a:solidFill>
                <a:latin typeface="Comic Sans MS" pitchFamily="66" charset="0"/>
                <a:cs typeface="Times New Roman" pitchFamily="18" charset="0"/>
              </a:rPr>
              <a:t>oranla</a:t>
            </a:r>
            <a:r>
              <a:rPr lang="en-US" b="1" dirty="0">
                <a:solidFill>
                  <a:srgbClr val="CC0066"/>
                </a:solidFill>
                <a:latin typeface="Comic Sans MS" pitchFamily="66" charset="0"/>
                <a:cs typeface="Times New Roman" pitchFamily="18" charset="0"/>
              </a:rPr>
              <a:t> </a:t>
            </a:r>
            <a:r>
              <a:rPr lang="en-US" b="1" dirty="0" err="1">
                <a:solidFill>
                  <a:srgbClr val="CC0066"/>
                </a:solidFill>
                <a:latin typeface="Comic Sans MS" pitchFamily="66" charset="0"/>
                <a:cs typeface="Times New Roman" pitchFamily="18" charset="0"/>
              </a:rPr>
              <a:t>daha</a:t>
            </a:r>
            <a:r>
              <a:rPr lang="en-US" b="1" dirty="0">
                <a:solidFill>
                  <a:srgbClr val="CC0066"/>
                </a:solidFill>
                <a:latin typeface="Comic Sans MS" pitchFamily="66" charset="0"/>
                <a:cs typeface="Times New Roman" pitchFamily="18" charset="0"/>
              </a:rPr>
              <a:t> </a:t>
            </a:r>
            <a:r>
              <a:rPr lang="en-US" b="1" dirty="0" err="1">
                <a:solidFill>
                  <a:srgbClr val="CC0066"/>
                </a:solidFill>
                <a:latin typeface="Comic Sans MS" pitchFamily="66" charset="0"/>
                <a:cs typeface="Times New Roman" pitchFamily="18" charset="0"/>
              </a:rPr>
              <a:t>yüksek</a:t>
            </a:r>
            <a:r>
              <a:rPr lang="en-US" b="1" dirty="0">
                <a:solidFill>
                  <a:srgbClr val="CC0066"/>
                </a:solidFill>
                <a:latin typeface="Comic Sans MS" pitchFamily="66" charset="0"/>
                <a:cs typeface="Times New Roman" pitchFamily="18" charset="0"/>
              </a:rPr>
              <a:t> </a:t>
            </a:r>
            <a:r>
              <a:rPr lang="en-US" b="1" dirty="0" err="1">
                <a:solidFill>
                  <a:srgbClr val="CC0066"/>
                </a:solidFill>
                <a:latin typeface="Comic Sans MS" pitchFamily="66" charset="0"/>
                <a:cs typeface="Times New Roman" pitchFamily="18" charset="0"/>
              </a:rPr>
              <a:t>bir</a:t>
            </a:r>
            <a:r>
              <a:rPr lang="en-US" b="1" dirty="0">
                <a:solidFill>
                  <a:srgbClr val="CC0066"/>
                </a:solidFill>
                <a:latin typeface="Comic Sans MS" pitchFamily="66" charset="0"/>
                <a:cs typeface="Times New Roman" pitchFamily="18" charset="0"/>
              </a:rPr>
              <a:t> </a:t>
            </a:r>
            <a:r>
              <a:rPr lang="en-US" b="1" dirty="0" err="1">
                <a:solidFill>
                  <a:srgbClr val="CC0066"/>
                </a:solidFill>
                <a:latin typeface="Comic Sans MS" pitchFamily="66" charset="0"/>
                <a:cs typeface="Times New Roman" pitchFamily="18" charset="0"/>
              </a:rPr>
              <a:t>görev</a:t>
            </a:r>
            <a:r>
              <a:rPr lang="en-US" b="1" dirty="0">
                <a:solidFill>
                  <a:srgbClr val="CC0066"/>
                </a:solidFill>
                <a:latin typeface="Comic Sans MS" pitchFamily="66" charset="0"/>
                <a:cs typeface="Times New Roman" pitchFamily="18" charset="0"/>
              </a:rPr>
              <a:t> </a:t>
            </a:r>
            <a:r>
              <a:rPr lang="en-US" b="1" dirty="0" err="1">
                <a:solidFill>
                  <a:srgbClr val="CC0066"/>
                </a:solidFill>
                <a:latin typeface="Comic Sans MS" pitchFamily="66" charset="0"/>
                <a:cs typeface="Times New Roman" pitchFamily="18" charset="0"/>
              </a:rPr>
              <a:t>birliği</a:t>
            </a:r>
            <a:r>
              <a:rPr lang="en-US" b="1" dirty="0">
                <a:solidFill>
                  <a:srgbClr val="CC0066"/>
                </a:solidFill>
                <a:latin typeface="Comic Sans MS" pitchFamily="66" charset="0"/>
                <a:cs typeface="Times New Roman" pitchFamily="18" charset="0"/>
              </a:rPr>
              <a:t> </a:t>
            </a:r>
            <a:r>
              <a:rPr lang="en-US" b="1" dirty="0" err="1">
                <a:solidFill>
                  <a:srgbClr val="CC0066"/>
                </a:solidFill>
                <a:latin typeface="Comic Sans MS" pitchFamily="66" charset="0"/>
                <a:cs typeface="Times New Roman" pitchFamily="18" charset="0"/>
              </a:rPr>
              <a:t>meydana</a:t>
            </a:r>
            <a:r>
              <a:rPr lang="en-US" b="1" dirty="0">
                <a:solidFill>
                  <a:srgbClr val="CC0066"/>
                </a:solidFill>
                <a:latin typeface="Comic Sans MS" pitchFamily="66" charset="0"/>
                <a:cs typeface="Times New Roman" pitchFamily="18" charset="0"/>
              </a:rPr>
              <a:t> </a:t>
            </a:r>
            <a:r>
              <a:rPr lang="en-US" b="1" dirty="0" err="1">
                <a:solidFill>
                  <a:srgbClr val="CC0066"/>
                </a:solidFill>
                <a:latin typeface="Comic Sans MS" pitchFamily="66" charset="0"/>
                <a:cs typeface="Times New Roman" pitchFamily="18" charset="0"/>
              </a:rPr>
              <a:t>getiren</a:t>
            </a:r>
            <a:r>
              <a:rPr lang="en-US" b="1" dirty="0">
                <a:solidFill>
                  <a:srgbClr val="CC0066"/>
                </a:solidFill>
                <a:latin typeface="Comic Sans MS" pitchFamily="66" charset="0"/>
                <a:cs typeface="Times New Roman" pitchFamily="18" charset="0"/>
              </a:rPr>
              <a:t> </a:t>
            </a:r>
            <a:r>
              <a:rPr lang="en-US" b="1" dirty="0" err="1">
                <a:solidFill>
                  <a:srgbClr val="CC0066"/>
                </a:solidFill>
                <a:latin typeface="Comic Sans MS" pitchFamily="66" charset="0"/>
                <a:cs typeface="Times New Roman" pitchFamily="18" charset="0"/>
              </a:rPr>
              <a:t>ve</a:t>
            </a:r>
            <a:r>
              <a:rPr lang="en-US" b="1" dirty="0">
                <a:solidFill>
                  <a:srgbClr val="CC0066"/>
                </a:solidFill>
                <a:latin typeface="Comic Sans MS" pitchFamily="66" charset="0"/>
                <a:cs typeface="Times New Roman" pitchFamily="18" charset="0"/>
              </a:rPr>
              <a:t> </a:t>
            </a:r>
            <a:r>
              <a:rPr lang="en-US" b="1" dirty="0" err="1">
                <a:solidFill>
                  <a:srgbClr val="CC0066"/>
                </a:solidFill>
                <a:latin typeface="Comic Sans MS" pitchFamily="66" charset="0"/>
                <a:cs typeface="Times New Roman" pitchFamily="18" charset="0"/>
              </a:rPr>
              <a:t>çeşitli</a:t>
            </a:r>
            <a:r>
              <a:rPr lang="en-US" b="1" dirty="0">
                <a:solidFill>
                  <a:srgbClr val="CC0066"/>
                </a:solidFill>
                <a:latin typeface="Comic Sans MS" pitchFamily="66" charset="0"/>
                <a:cs typeface="Times New Roman" pitchFamily="18" charset="0"/>
              </a:rPr>
              <a:t> </a:t>
            </a:r>
            <a:r>
              <a:rPr lang="en-US" b="1" dirty="0" err="1">
                <a:solidFill>
                  <a:srgbClr val="CC0066"/>
                </a:solidFill>
                <a:latin typeface="Comic Sans MS" pitchFamily="66" charset="0"/>
                <a:cs typeface="Times New Roman" pitchFamily="18" charset="0"/>
              </a:rPr>
              <a:t>dokulardan</a:t>
            </a:r>
            <a:r>
              <a:rPr lang="en-US" b="1" dirty="0">
                <a:solidFill>
                  <a:srgbClr val="CC0066"/>
                </a:solidFill>
                <a:latin typeface="Comic Sans MS" pitchFamily="66" charset="0"/>
                <a:cs typeface="Times New Roman" pitchFamily="18" charset="0"/>
              </a:rPr>
              <a:t> </a:t>
            </a:r>
            <a:r>
              <a:rPr lang="en-US" b="1" dirty="0" err="1">
                <a:solidFill>
                  <a:srgbClr val="CC0066"/>
                </a:solidFill>
                <a:latin typeface="Comic Sans MS" pitchFamily="66" charset="0"/>
                <a:cs typeface="Times New Roman" pitchFamily="18" charset="0"/>
              </a:rPr>
              <a:t>oluşan</a:t>
            </a:r>
            <a:r>
              <a:rPr lang="en-US" b="1" dirty="0">
                <a:solidFill>
                  <a:srgbClr val="CC0066"/>
                </a:solidFill>
                <a:latin typeface="Comic Sans MS" pitchFamily="66" charset="0"/>
                <a:cs typeface="Times New Roman" pitchFamily="18" charset="0"/>
              </a:rPr>
              <a:t> </a:t>
            </a:r>
            <a:r>
              <a:rPr lang="en-US" b="1" dirty="0" err="1">
                <a:solidFill>
                  <a:srgbClr val="CC0066"/>
                </a:solidFill>
                <a:latin typeface="Comic Sans MS" pitchFamily="66" charset="0"/>
                <a:cs typeface="Times New Roman" pitchFamily="18" charset="0"/>
              </a:rPr>
              <a:t>kısımlara</a:t>
            </a:r>
            <a:r>
              <a:rPr lang="en-US" b="1" dirty="0">
                <a:solidFill>
                  <a:srgbClr val="CC0066"/>
                </a:solidFill>
                <a:latin typeface="Comic Sans MS" pitchFamily="66" charset="0"/>
                <a:cs typeface="Times New Roman" pitchFamily="18" charset="0"/>
              </a:rPr>
              <a:t> organ </a:t>
            </a:r>
            <a:r>
              <a:rPr lang="en-US" b="1" dirty="0" err="1">
                <a:solidFill>
                  <a:srgbClr val="CC0066"/>
                </a:solidFill>
                <a:latin typeface="Comic Sans MS" pitchFamily="66" charset="0"/>
                <a:cs typeface="Times New Roman" pitchFamily="18" charset="0"/>
              </a:rPr>
              <a:t>denir</a:t>
            </a:r>
            <a:r>
              <a:rPr lang="en-US" dirty="0">
                <a:latin typeface="Times New Roman" pitchFamily="18" charset="0"/>
                <a:cs typeface="Times New Roman" pitchFamily="18" charset="0"/>
              </a:rPr>
              <a:t>.”</a:t>
            </a:r>
            <a:endParaRPr lang="tr-TR" sz="2800" dirty="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1- </a:t>
            </a:r>
            <a:r>
              <a:rPr lang="en-US" dirty="0" err="1">
                <a:latin typeface="Times New Roman" pitchFamily="18" charset="0"/>
                <a:cs typeface="Times New Roman" pitchFamily="18" charset="0"/>
              </a:rPr>
              <a:t>Beslenme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gelişme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korunma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görevlerini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yapan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organlara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Gelişme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Organları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vegetatif</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organlar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denir</a:t>
            </a:r>
            <a:r>
              <a:rPr lang="en-US" dirty="0">
                <a:latin typeface="Times New Roman" pitchFamily="18" charset="0"/>
                <a:cs typeface="Times New Roman" pitchFamily="18" charset="0"/>
              </a:rPr>
              <a:t>.</a:t>
            </a:r>
            <a:endParaRPr lang="tr-TR" sz="2800" dirty="0">
              <a:latin typeface="Times New Roman" pitchFamily="18" charset="0"/>
              <a:cs typeface="Times New Roman" pitchFamily="18" charset="0"/>
            </a:endParaRPr>
          </a:p>
          <a:p>
            <a:pPr algn="just">
              <a:buNone/>
            </a:pP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2- </a:t>
            </a:r>
            <a:r>
              <a:rPr lang="en-US" dirty="0" err="1">
                <a:latin typeface="Times New Roman" pitchFamily="18" charset="0"/>
                <a:cs typeface="Times New Roman" pitchFamily="18" charset="0"/>
              </a:rPr>
              <a:t>Üreme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görevini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yapan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organlara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Üreme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Organları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generatif</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organlar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denir</a:t>
            </a:r>
            <a:r>
              <a:rPr lang="en-US" dirty="0">
                <a:latin typeface="Times New Roman" pitchFamily="18" charset="0"/>
                <a:cs typeface="Times New Roman" pitchFamily="18" charset="0"/>
              </a:rPr>
              <a:t>.</a:t>
            </a:r>
            <a:endParaRPr lang="tr-TR" sz="2800" dirty="0">
              <a:latin typeface="Times New Roman" pitchFamily="18" charset="0"/>
              <a:cs typeface="Times New Roman" pitchFamily="18" charset="0"/>
            </a:endParaRPr>
          </a:p>
          <a:p>
            <a:pPr>
              <a:buNone/>
            </a:pP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1 </a:t>
            </a:r>
            <a:r>
              <a:rPr lang="en-US" dirty="0" err="1">
                <a:latin typeface="Times New Roman" pitchFamily="18" charset="0"/>
                <a:cs typeface="Times New Roman" pitchFamily="18" charset="0"/>
              </a:rPr>
              <a:t>Gelişme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organları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Kök</a:t>
            </a:r>
            <a:endParaRPr lang="tr-TR" sz="2800" dirty="0">
              <a:latin typeface="Times New Roman" pitchFamily="18" charset="0"/>
              <a:cs typeface="Times New Roman" pitchFamily="18" charset="0"/>
            </a:endParaRPr>
          </a:p>
          <a:p>
            <a:pPr>
              <a:buNone/>
            </a:pPr>
            <a:r>
              <a:rPr lang="tr-TR" dirty="0" smtClean="0">
                <a:latin typeface="Times New Roman" pitchFamily="18" charset="0"/>
                <a:cs typeface="Times New Roman" pitchFamily="18" charset="0"/>
              </a:rPr>
              <a:t>	</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Gövde</a:t>
            </a:r>
            <a:endParaRPr lang="tr-TR" sz="2800" dirty="0">
              <a:latin typeface="Times New Roman" pitchFamily="18" charset="0"/>
              <a:cs typeface="Times New Roman" pitchFamily="18" charset="0"/>
            </a:endParaRPr>
          </a:p>
          <a:p>
            <a:pPr>
              <a:buNone/>
            </a:pPr>
            <a:r>
              <a:rPr lang="tr-TR" dirty="0" smtClean="0">
                <a:latin typeface="Times New Roman" pitchFamily="18" charset="0"/>
                <a:cs typeface="Times New Roman" pitchFamily="18" charset="0"/>
              </a:rPr>
              <a:t>	</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Yaprak</a:t>
            </a:r>
            <a:r>
              <a:rPr lang="en-US" u="sng" dirty="0">
                <a:latin typeface="Times New Roman" pitchFamily="18" charset="0"/>
                <a:cs typeface="Times New Roman" pitchFamily="18" charset="0"/>
              </a:rPr>
              <a:t> </a:t>
            </a:r>
            <a:endParaRPr lang="tr-TR" sz="2800" dirty="0">
              <a:latin typeface="Times New Roman" pitchFamily="18" charset="0"/>
              <a:cs typeface="Times New Roman" pitchFamily="18" charset="0"/>
            </a:endParaRPr>
          </a:p>
          <a:p>
            <a:pPr>
              <a:buNone/>
            </a:pPr>
            <a:r>
              <a:rPr lang="en-US" dirty="0">
                <a:latin typeface="Times New Roman" pitchFamily="18" charset="0"/>
                <a:cs typeface="Times New Roman" pitchFamily="18" charset="0"/>
              </a:rPr>
              <a:t> </a:t>
            </a:r>
            <a:endParaRPr lang="tr-TR" sz="2800" dirty="0">
              <a:latin typeface="Times New Roman" pitchFamily="18" charset="0"/>
              <a:cs typeface="Times New Roman" pitchFamily="18" charset="0"/>
            </a:endParaRPr>
          </a:p>
          <a:p>
            <a:pPr>
              <a:buNone/>
            </a:pPr>
            <a:r>
              <a:rPr lang="tr-T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2- </a:t>
            </a:r>
            <a:r>
              <a:rPr lang="en-US" dirty="0" err="1">
                <a:latin typeface="Times New Roman" pitchFamily="18" charset="0"/>
                <a:cs typeface="Times New Roman" pitchFamily="18" charset="0"/>
              </a:rPr>
              <a:t>Üreme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Organları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Çiçek</a:t>
            </a:r>
            <a:endParaRPr lang="tr-TR" sz="2800" dirty="0">
              <a:latin typeface="Times New Roman" pitchFamily="18" charset="0"/>
              <a:cs typeface="Times New Roman" pitchFamily="18" charset="0"/>
            </a:endParaRPr>
          </a:p>
          <a:p>
            <a:pPr>
              <a:buNone/>
            </a:pPr>
            <a:r>
              <a:rPr lang="tr-TR" dirty="0" smtClean="0">
                <a:latin typeface="Times New Roman" pitchFamily="18" charset="0"/>
                <a:cs typeface="Times New Roman" pitchFamily="18" charset="0"/>
              </a:rPr>
              <a:t>		</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Meyva</a:t>
            </a:r>
            <a:endParaRPr lang="tr-TR" sz="2800" dirty="0">
              <a:latin typeface="Times New Roman" pitchFamily="18" charset="0"/>
              <a:cs typeface="Times New Roman" pitchFamily="18" charset="0"/>
            </a:endParaRPr>
          </a:p>
          <a:p>
            <a:pPr>
              <a:buNone/>
            </a:pPr>
            <a:r>
              <a:rPr lang="tr-TR" dirty="0" smtClean="0">
                <a:latin typeface="Times New Roman" pitchFamily="18" charset="0"/>
                <a:cs typeface="Times New Roman" pitchFamily="18" charset="0"/>
              </a:rPr>
              <a:t>	</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Tohum</a:t>
            </a:r>
            <a:endParaRPr lang="tr-TR" sz="2800"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3130093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90066"/>
          </a:xfrm>
        </p:spPr>
        <p:txBody>
          <a:bodyPr>
            <a:normAutofit fontScale="90000"/>
          </a:bodyPr>
          <a:lstStyle/>
          <a:p>
            <a:r>
              <a:rPr lang="tr-TR" b="1" i="1" dirty="0" smtClean="0"/>
              <a:t/>
            </a:r>
            <a:br>
              <a:rPr lang="tr-TR" b="1" i="1" dirty="0" smtClean="0"/>
            </a:br>
            <a:r>
              <a:rPr lang="en-US" b="1" i="1" dirty="0" smtClean="0">
                <a:solidFill>
                  <a:srgbClr val="7030A0"/>
                </a:solidFill>
                <a:latin typeface="Comic Sans MS" pitchFamily="66" charset="0"/>
              </a:rPr>
              <a:t>KÖK</a:t>
            </a:r>
            <a:r>
              <a:rPr lang="tr-TR" dirty="0">
                <a:solidFill>
                  <a:srgbClr val="7030A0"/>
                </a:solidFill>
                <a:latin typeface="Comic Sans MS" pitchFamily="66" charset="0"/>
              </a:rPr>
              <a:t/>
            </a:r>
            <a:br>
              <a:rPr lang="tr-TR" dirty="0">
                <a:solidFill>
                  <a:srgbClr val="7030A0"/>
                </a:solidFill>
                <a:latin typeface="Comic Sans MS" pitchFamily="66" charset="0"/>
              </a:rPr>
            </a:br>
            <a:endParaRPr lang="tr-TR" dirty="0">
              <a:solidFill>
                <a:srgbClr val="7030A0"/>
              </a:solidFill>
              <a:latin typeface="Comic Sans MS" pitchFamily="66" charset="0"/>
            </a:endParaRPr>
          </a:p>
        </p:txBody>
      </p:sp>
      <p:sp>
        <p:nvSpPr>
          <p:cNvPr id="3" name="2 İçerik Yer Tutucusu"/>
          <p:cNvSpPr>
            <a:spLocks noGrp="1"/>
          </p:cNvSpPr>
          <p:nvPr>
            <p:ph idx="1"/>
          </p:nvPr>
        </p:nvSpPr>
        <p:spPr>
          <a:xfrm>
            <a:off x="0" y="1124744"/>
            <a:ext cx="8964488" cy="5616624"/>
          </a:xfrm>
        </p:spPr>
        <p:txBody>
          <a:bodyPr>
            <a:noAutofit/>
          </a:bodyPr>
          <a:lstStyle/>
          <a:p>
            <a:pPr algn="just"/>
            <a:r>
              <a:rPr lang="en-US" sz="2400" dirty="0"/>
              <a:t>Ana </a:t>
            </a:r>
            <a:r>
              <a:rPr lang="en-US" sz="2400" dirty="0" err="1"/>
              <a:t>kök</a:t>
            </a:r>
            <a:r>
              <a:rPr lang="en-US" sz="2400" dirty="0"/>
              <a:t> </a:t>
            </a:r>
            <a:r>
              <a:rPr lang="en-US" sz="2400" dirty="0" err="1"/>
              <a:t>ve</a:t>
            </a:r>
            <a:r>
              <a:rPr lang="en-US" sz="2400" dirty="0"/>
              <a:t> </a:t>
            </a:r>
            <a:r>
              <a:rPr lang="en-US" sz="2400" dirty="0" err="1"/>
              <a:t>yan</a:t>
            </a:r>
            <a:r>
              <a:rPr lang="en-US" sz="2400" dirty="0"/>
              <a:t> </a:t>
            </a:r>
            <a:r>
              <a:rPr lang="en-US" sz="2400" dirty="0" err="1"/>
              <a:t>köklerle</a:t>
            </a:r>
            <a:r>
              <a:rPr lang="en-US" sz="2400" dirty="0"/>
              <a:t> </a:t>
            </a:r>
            <a:r>
              <a:rPr lang="en-US" sz="2400" dirty="0" err="1"/>
              <a:t>birlikte</a:t>
            </a:r>
            <a:r>
              <a:rPr lang="en-US" sz="2400" dirty="0"/>
              <a:t> </a:t>
            </a:r>
            <a:r>
              <a:rPr lang="en-US" sz="2400" dirty="0" err="1"/>
              <a:t>kök</a:t>
            </a:r>
            <a:r>
              <a:rPr lang="en-US" sz="2400" dirty="0"/>
              <a:t> </a:t>
            </a:r>
            <a:r>
              <a:rPr lang="en-US" sz="2400" dirty="0" err="1"/>
              <a:t>sistemi</a:t>
            </a:r>
            <a:r>
              <a:rPr lang="en-US" sz="2400" dirty="0"/>
              <a:t>, </a:t>
            </a:r>
            <a:r>
              <a:rPr lang="en-US" sz="2400" dirty="0" err="1"/>
              <a:t>bitki</a:t>
            </a:r>
            <a:r>
              <a:rPr lang="en-US" sz="2400" dirty="0"/>
              <a:t> </a:t>
            </a:r>
            <a:r>
              <a:rPr lang="en-US" sz="2400" dirty="0" err="1"/>
              <a:t>ekseninin</a:t>
            </a:r>
            <a:r>
              <a:rPr lang="en-US" sz="2400" dirty="0"/>
              <a:t> </a:t>
            </a:r>
            <a:r>
              <a:rPr lang="en-US" sz="2400" dirty="0" err="1"/>
              <a:t>toprak</a:t>
            </a:r>
            <a:r>
              <a:rPr lang="en-US" sz="2400" dirty="0"/>
              <a:t> </a:t>
            </a:r>
            <a:r>
              <a:rPr lang="en-US" sz="2400" dirty="0" err="1"/>
              <a:t>altında</a:t>
            </a:r>
            <a:r>
              <a:rPr lang="en-US" sz="2400" dirty="0"/>
              <a:t> </a:t>
            </a:r>
            <a:r>
              <a:rPr lang="en-US" sz="2400" dirty="0" err="1"/>
              <a:t>gelişen</a:t>
            </a:r>
            <a:r>
              <a:rPr lang="en-US" sz="2400" dirty="0"/>
              <a:t> </a:t>
            </a:r>
            <a:r>
              <a:rPr lang="en-US" sz="2400" dirty="0" err="1"/>
              <a:t>kısmıdır</a:t>
            </a:r>
            <a:r>
              <a:rPr lang="en-US" sz="2400" dirty="0"/>
              <a:t>. </a:t>
            </a:r>
            <a:r>
              <a:rPr lang="en-US" sz="2400" dirty="0" err="1"/>
              <a:t>Topraktaki</a:t>
            </a:r>
            <a:r>
              <a:rPr lang="en-US" sz="2400" dirty="0"/>
              <a:t> </a:t>
            </a:r>
            <a:r>
              <a:rPr lang="en-US" sz="2400" dirty="0" err="1"/>
              <a:t>inorganik</a:t>
            </a:r>
            <a:r>
              <a:rPr lang="en-US" sz="2400" dirty="0"/>
              <a:t> </a:t>
            </a:r>
            <a:r>
              <a:rPr lang="en-US" sz="2400" dirty="0" err="1"/>
              <a:t>tuzları</a:t>
            </a:r>
            <a:r>
              <a:rPr lang="en-US" sz="2400" dirty="0"/>
              <a:t> </a:t>
            </a:r>
            <a:r>
              <a:rPr lang="en-US" sz="2400" dirty="0" err="1"/>
              <a:t>ve</a:t>
            </a:r>
            <a:r>
              <a:rPr lang="en-US" sz="2400" dirty="0"/>
              <a:t> </a:t>
            </a:r>
            <a:r>
              <a:rPr lang="en-US" sz="2400" dirty="0" err="1"/>
              <a:t>suyu</a:t>
            </a:r>
            <a:r>
              <a:rPr lang="en-US" sz="2400" dirty="0"/>
              <a:t> </a:t>
            </a:r>
            <a:r>
              <a:rPr lang="en-US" sz="2400" dirty="0" err="1"/>
              <a:t>absorbe</a:t>
            </a:r>
            <a:r>
              <a:rPr lang="en-US" sz="2400" dirty="0"/>
              <a:t> </a:t>
            </a:r>
            <a:r>
              <a:rPr lang="en-US" sz="2400" dirty="0" err="1"/>
              <a:t>eder</a:t>
            </a:r>
            <a:r>
              <a:rPr lang="en-US" sz="2400" dirty="0"/>
              <a:t> </a:t>
            </a:r>
            <a:r>
              <a:rPr lang="en-US" sz="2400" dirty="0" err="1"/>
              <a:t>ve</a:t>
            </a:r>
            <a:r>
              <a:rPr lang="en-US" sz="2400" dirty="0"/>
              <a:t> </a:t>
            </a:r>
            <a:r>
              <a:rPr lang="en-US" sz="2400" dirty="0" err="1"/>
              <a:t>bitkiyi</a:t>
            </a:r>
            <a:r>
              <a:rPr lang="en-US" sz="2400" dirty="0"/>
              <a:t> </a:t>
            </a:r>
            <a:r>
              <a:rPr lang="en-US" sz="2400" dirty="0" err="1"/>
              <a:t>toprağa</a:t>
            </a:r>
            <a:r>
              <a:rPr lang="en-US" sz="2400" dirty="0"/>
              <a:t> </a:t>
            </a:r>
            <a:r>
              <a:rPr lang="en-US" sz="2400" dirty="0" err="1"/>
              <a:t>bağlamakla</a:t>
            </a:r>
            <a:r>
              <a:rPr lang="en-US" sz="2400" dirty="0"/>
              <a:t> </a:t>
            </a:r>
            <a:r>
              <a:rPr lang="en-US" sz="2400" dirty="0" err="1"/>
              <a:t>görevlidir</a:t>
            </a:r>
            <a:r>
              <a:rPr lang="en-US" sz="2400" dirty="0"/>
              <a:t>. </a:t>
            </a:r>
            <a:r>
              <a:rPr lang="en-US" sz="2400" dirty="0" err="1"/>
              <a:t>Birçok</a:t>
            </a:r>
            <a:r>
              <a:rPr lang="en-US" sz="2400" dirty="0"/>
              <a:t> </a:t>
            </a:r>
            <a:r>
              <a:rPr lang="en-US" sz="2400" dirty="0" err="1"/>
              <a:t>bitkide</a:t>
            </a:r>
            <a:r>
              <a:rPr lang="en-US" sz="2400" dirty="0"/>
              <a:t> </a:t>
            </a:r>
            <a:r>
              <a:rPr lang="en-US" sz="2400" dirty="0" err="1"/>
              <a:t>kök</a:t>
            </a:r>
            <a:r>
              <a:rPr lang="en-US" sz="2400" dirty="0"/>
              <a:t> </a:t>
            </a:r>
            <a:r>
              <a:rPr lang="en-US" sz="2400" dirty="0" err="1"/>
              <a:t>karbonhidratları</a:t>
            </a:r>
            <a:r>
              <a:rPr lang="en-US" sz="2400" dirty="0"/>
              <a:t> </a:t>
            </a:r>
            <a:r>
              <a:rPr lang="en-US" sz="2400" dirty="0" err="1"/>
              <a:t>depo</a:t>
            </a:r>
            <a:r>
              <a:rPr lang="en-US" sz="2400" dirty="0"/>
              <a:t> </a:t>
            </a:r>
            <a:r>
              <a:rPr lang="en-US" sz="2400" dirty="0" err="1"/>
              <a:t>eden</a:t>
            </a:r>
            <a:r>
              <a:rPr lang="en-US" sz="2400" dirty="0"/>
              <a:t> </a:t>
            </a:r>
            <a:r>
              <a:rPr lang="en-US" sz="2400" dirty="0" err="1"/>
              <a:t>başlıca</a:t>
            </a:r>
            <a:r>
              <a:rPr lang="en-US" sz="2400" dirty="0"/>
              <a:t> </a:t>
            </a:r>
            <a:r>
              <a:rPr lang="en-US" sz="2400" dirty="0" err="1"/>
              <a:t>organdır</a:t>
            </a:r>
            <a:r>
              <a:rPr lang="en-US" sz="2400" dirty="0"/>
              <a:t>. Son </a:t>
            </a:r>
            <a:r>
              <a:rPr lang="en-US" sz="2400" dirty="0" err="1"/>
              <a:t>yıllarda</a:t>
            </a:r>
            <a:r>
              <a:rPr lang="en-US" sz="2400" dirty="0"/>
              <a:t> </a:t>
            </a:r>
            <a:r>
              <a:rPr lang="en-US" sz="2400" dirty="0" err="1"/>
              <a:t>ise</a:t>
            </a:r>
            <a:r>
              <a:rPr lang="en-US" sz="2400" dirty="0"/>
              <a:t> </a:t>
            </a:r>
            <a:r>
              <a:rPr lang="en-US" sz="2400" dirty="0" err="1"/>
              <a:t>tüm</a:t>
            </a:r>
            <a:r>
              <a:rPr lang="en-US" sz="2400" dirty="0"/>
              <a:t> </a:t>
            </a:r>
            <a:r>
              <a:rPr lang="en-US" sz="2400" dirty="0" err="1"/>
              <a:t>bitlilerin</a:t>
            </a:r>
            <a:r>
              <a:rPr lang="en-US" sz="2400" dirty="0"/>
              <a:t> </a:t>
            </a:r>
            <a:r>
              <a:rPr lang="en-US" sz="2400" dirty="0" err="1"/>
              <a:t>köklerinin</a:t>
            </a:r>
            <a:r>
              <a:rPr lang="en-US" sz="2400" dirty="0"/>
              <a:t> </a:t>
            </a:r>
            <a:r>
              <a:rPr lang="en-US" sz="2400" dirty="0" err="1"/>
              <a:t>hormon</a:t>
            </a:r>
            <a:r>
              <a:rPr lang="en-US" sz="2400" dirty="0"/>
              <a:t> </a:t>
            </a:r>
            <a:r>
              <a:rPr lang="en-US" sz="2400" dirty="0" err="1"/>
              <a:t>kaynağı</a:t>
            </a:r>
            <a:r>
              <a:rPr lang="en-US" sz="2400" dirty="0"/>
              <a:t> </a:t>
            </a:r>
            <a:r>
              <a:rPr lang="en-US" sz="2400" dirty="0" err="1"/>
              <a:t>olduğu</a:t>
            </a:r>
            <a:r>
              <a:rPr lang="en-US" sz="2400" dirty="0"/>
              <a:t> </a:t>
            </a:r>
            <a:r>
              <a:rPr lang="en-US" sz="2400" dirty="0" err="1"/>
              <a:t>kanıtlanmıştır</a:t>
            </a:r>
            <a:r>
              <a:rPr lang="en-US" sz="2400" dirty="0"/>
              <a:t>. </a:t>
            </a:r>
            <a:r>
              <a:rPr lang="en-US" sz="2400" dirty="0" err="1"/>
              <a:t>Kökler</a:t>
            </a:r>
            <a:r>
              <a:rPr lang="en-US" sz="2400" dirty="0"/>
              <a:t> </a:t>
            </a:r>
            <a:r>
              <a:rPr lang="en-US" sz="2400" dirty="0" err="1"/>
              <a:t>sitokininlerin</a:t>
            </a:r>
            <a:r>
              <a:rPr lang="en-US" sz="2400" dirty="0"/>
              <a:t> </a:t>
            </a:r>
            <a:r>
              <a:rPr lang="en-US" sz="2400" dirty="0" err="1"/>
              <a:t>esas</a:t>
            </a:r>
            <a:r>
              <a:rPr lang="en-US" sz="2400" dirty="0"/>
              <a:t> </a:t>
            </a:r>
            <a:r>
              <a:rPr lang="en-US" sz="2400" dirty="0" err="1"/>
              <a:t>kaynağıdır</a:t>
            </a:r>
            <a:r>
              <a:rPr lang="en-US" sz="2400" dirty="0"/>
              <a:t>, </a:t>
            </a:r>
            <a:r>
              <a:rPr lang="en-US" sz="2400" dirty="0" err="1"/>
              <a:t>birçok</a:t>
            </a:r>
            <a:r>
              <a:rPr lang="en-US" sz="2400" dirty="0"/>
              <a:t> </a:t>
            </a:r>
            <a:r>
              <a:rPr lang="en-US" sz="2400" dirty="0" err="1"/>
              <a:t>giberellin</a:t>
            </a:r>
            <a:r>
              <a:rPr lang="en-US" sz="2400" dirty="0"/>
              <a:t> de </a:t>
            </a:r>
            <a:r>
              <a:rPr lang="en-US" sz="2400" dirty="0" err="1"/>
              <a:t>köklerde</a:t>
            </a:r>
            <a:r>
              <a:rPr lang="en-US" sz="2400" dirty="0"/>
              <a:t> </a:t>
            </a:r>
            <a:r>
              <a:rPr lang="en-US" sz="2400" dirty="0" err="1"/>
              <a:t>sentezlenir</a:t>
            </a:r>
            <a:r>
              <a:rPr lang="en-US" sz="2400" dirty="0"/>
              <a:t>. </a:t>
            </a:r>
            <a:r>
              <a:rPr lang="en-US" sz="2400" dirty="0" err="1"/>
              <a:t>Diğer</a:t>
            </a:r>
            <a:r>
              <a:rPr lang="en-US" sz="2400" dirty="0"/>
              <a:t> </a:t>
            </a:r>
            <a:r>
              <a:rPr lang="en-US" sz="2400" dirty="0" err="1"/>
              <a:t>hormonlar</a:t>
            </a:r>
            <a:r>
              <a:rPr lang="en-US" sz="2400" dirty="0"/>
              <a:t> </a:t>
            </a:r>
            <a:r>
              <a:rPr lang="en-US" sz="2400" dirty="0" err="1"/>
              <a:t>ise</a:t>
            </a:r>
            <a:r>
              <a:rPr lang="en-US" sz="2400" dirty="0"/>
              <a:t> </a:t>
            </a:r>
            <a:r>
              <a:rPr lang="en-US" sz="2400" dirty="0" err="1"/>
              <a:t>yapraklarda</a:t>
            </a:r>
            <a:r>
              <a:rPr lang="en-US" sz="2400" dirty="0"/>
              <a:t> </a:t>
            </a:r>
            <a:r>
              <a:rPr lang="en-US" sz="2400" dirty="0" err="1"/>
              <a:t>oluşur</a:t>
            </a:r>
            <a:r>
              <a:rPr lang="en-US" sz="2400" dirty="0"/>
              <a:t> </a:t>
            </a:r>
            <a:r>
              <a:rPr lang="en-US" sz="2400" dirty="0" err="1"/>
              <a:t>sonra</a:t>
            </a:r>
            <a:r>
              <a:rPr lang="en-US" sz="2400" dirty="0"/>
              <a:t> </a:t>
            </a:r>
            <a:r>
              <a:rPr lang="en-US" sz="2400" dirty="0" err="1"/>
              <a:t>köklere</a:t>
            </a:r>
            <a:r>
              <a:rPr lang="en-US" sz="2400" dirty="0"/>
              <a:t> </a:t>
            </a:r>
            <a:r>
              <a:rPr lang="en-US" sz="2400" dirty="0" err="1"/>
              <a:t>iletilip</a:t>
            </a:r>
            <a:r>
              <a:rPr lang="en-US" sz="2400" dirty="0"/>
              <a:t> </a:t>
            </a:r>
            <a:r>
              <a:rPr lang="en-US" sz="2400" dirty="0" err="1"/>
              <a:t>aktif</a:t>
            </a:r>
            <a:r>
              <a:rPr lang="en-US" sz="2400" dirty="0"/>
              <a:t> </a:t>
            </a:r>
            <a:r>
              <a:rPr lang="en-US" sz="2400" dirty="0" err="1"/>
              <a:t>şekillerine</a:t>
            </a:r>
            <a:r>
              <a:rPr lang="en-US" sz="2400" dirty="0"/>
              <a:t> </a:t>
            </a:r>
            <a:r>
              <a:rPr lang="en-US" sz="2400" dirty="0" err="1"/>
              <a:t>burada</a:t>
            </a:r>
            <a:r>
              <a:rPr lang="en-US" sz="2400" dirty="0"/>
              <a:t> </a:t>
            </a:r>
            <a:r>
              <a:rPr lang="en-US" sz="2400" dirty="0" err="1"/>
              <a:t>dönüştürülür</a:t>
            </a:r>
            <a:r>
              <a:rPr lang="en-US" sz="2400" dirty="0"/>
              <a:t>. </a:t>
            </a:r>
            <a:r>
              <a:rPr lang="en-US" sz="2400" dirty="0" err="1"/>
              <a:t>Kökler</a:t>
            </a:r>
            <a:r>
              <a:rPr lang="en-US" sz="2400" dirty="0"/>
              <a:t> </a:t>
            </a:r>
            <a:r>
              <a:rPr lang="en-US" sz="2400" dirty="0" err="1"/>
              <a:t>yer</a:t>
            </a:r>
            <a:r>
              <a:rPr lang="en-US" sz="2400" dirty="0"/>
              <a:t> </a:t>
            </a:r>
            <a:r>
              <a:rPr lang="en-US" sz="2400" dirty="0" err="1"/>
              <a:t>çekimi</a:t>
            </a:r>
            <a:r>
              <a:rPr lang="en-US" sz="2400" dirty="0"/>
              <a:t> </a:t>
            </a:r>
            <a:r>
              <a:rPr lang="en-US" sz="2400" dirty="0" err="1"/>
              <a:t>doğrultusunda</a:t>
            </a:r>
            <a:r>
              <a:rPr lang="en-US" sz="2400" dirty="0"/>
              <a:t> </a:t>
            </a:r>
            <a:r>
              <a:rPr lang="en-US" sz="2400" dirty="0" err="1"/>
              <a:t>gelişir</a:t>
            </a:r>
            <a:r>
              <a:rPr lang="en-US" sz="2400" dirty="0"/>
              <a:t>, </a:t>
            </a:r>
            <a:r>
              <a:rPr lang="en-US" sz="2400" dirty="0" err="1"/>
              <a:t>yan</a:t>
            </a:r>
            <a:r>
              <a:rPr lang="en-US" sz="2400" dirty="0"/>
              <a:t> </a:t>
            </a:r>
            <a:r>
              <a:rPr lang="en-US" sz="2400" dirty="0" err="1"/>
              <a:t>kökler</a:t>
            </a:r>
            <a:r>
              <a:rPr lang="en-US" sz="2400" dirty="0"/>
              <a:t> </a:t>
            </a:r>
            <a:r>
              <a:rPr lang="en-US" sz="2400" dirty="0" err="1"/>
              <a:t>ise</a:t>
            </a:r>
            <a:r>
              <a:rPr lang="en-US" sz="2400" dirty="0"/>
              <a:t> </a:t>
            </a:r>
            <a:r>
              <a:rPr lang="en-US" sz="2400" dirty="0" err="1"/>
              <a:t>belirli</a:t>
            </a:r>
            <a:r>
              <a:rPr lang="en-US" sz="2400" dirty="0"/>
              <a:t> </a:t>
            </a:r>
            <a:r>
              <a:rPr lang="en-US" sz="2400" dirty="0" err="1"/>
              <a:t>bir</a:t>
            </a:r>
            <a:r>
              <a:rPr lang="en-US" sz="2400" dirty="0"/>
              <a:t> </a:t>
            </a:r>
            <a:r>
              <a:rPr lang="en-US" sz="2400" dirty="0" err="1"/>
              <a:t>yanal</a:t>
            </a:r>
            <a:r>
              <a:rPr lang="en-US" sz="2400" dirty="0"/>
              <a:t> </a:t>
            </a:r>
            <a:r>
              <a:rPr lang="en-US" sz="2400" dirty="0" err="1"/>
              <a:t>açı</a:t>
            </a:r>
            <a:r>
              <a:rPr lang="en-US" sz="2400" dirty="0"/>
              <a:t> </a:t>
            </a:r>
            <a:r>
              <a:rPr lang="en-US" sz="2400" dirty="0" err="1"/>
              <a:t>ile</a:t>
            </a:r>
            <a:r>
              <a:rPr lang="en-US" sz="2400" dirty="0"/>
              <a:t> </a:t>
            </a:r>
            <a:r>
              <a:rPr lang="en-US" sz="2400" dirty="0" err="1"/>
              <a:t>toprakta</a:t>
            </a:r>
            <a:r>
              <a:rPr lang="en-US" sz="2400" dirty="0"/>
              <a:t> </a:t>
            </a:r>
            <a:r>
              <a:rPr lang="en-US" sz="2400" dirty="0" err="1"/>
              <a:t>ilerlerler</a:t>
            </a:r>
            <a:r>
              <a:rPr lang="en-US" sz="2400" dirty="0"/>
              <a:t>.</a:t>
            </a:r>
            <a:endParaRPr lang="tr-TR" sz="2400" dirty="0"/>
          </a:p>
          <a:p>
            <a:pPr algn="just"/>
            <a:endParaRPr lang="tr-TR" sz="2400" dirty="0"/>
          </a:p>
        </p:txBody>
      </p:sp>
    </p:spTree>
    <p:extLst>
      <p:ext uri="{BB962C8B-B14F-4D97-AF65-F5344CB8AC3E}">
        <p14:creationId xmlns:p14="http://schemas.microsoft.com/office/powerpoint/2010/main" val="1088454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116632"/>
            <a:ext cx="8686800" cy="634082"/>
          </a:xfrm>
        </p:spPr>
        <p:txBody>
          <a:bodyPr>
            <a:normAutofit fontScale="90000"/>
          </a:bodyPr>
          <a:lstStyle/>
          <a:p>
            <a:r>
              <a:rPr lang="tr-TR" b="1" dirty="0" smtClean="0"/>
              <a:t/>
            </a:r>
            <a:br>
              <a:rPr lang="tr-TR" b="1" dirty="0" smtClean="0"/>
            </a:br>
            <a:r>
              <a:rPr lang="en-US" sz="3600" b="1" dirty="0" err="1" smtClean="0">
                <a:solidFill>
                  <a:srgbClr val="7030A0"/>
                </a:solidFill>
                <a:latin typeface="Comic Sans MS" pitchFamily="66" charset="0"/>
              </a:rPr>
              <a:t>Kökün</a:t>
            </a:r>
            <a:r>
              <a:rPr lang="en-US" sz="3600" b="1" dirty="0" smtClean="0">
                <a:solidFill>
                  <a:srgbClr val="7030A0"/>
                </a:solidFill>
                <a:latin typeface="Comic Sans MS" pitchFamily="66" charset="0"/>
              </a:rPr>
              <a:t> </a:t>
            </a:r>
            <a:r>
              <a:rPr lang="en-US" sz="3600" b="1" dirty="0" err="1">
                <a:solidFill>
                  <a:srgbClr val="7030A0"/>
                </a:solidFill>
                <a:latin typeface="Comic Sans MS" pitchFamily="66" charset="0"/>
              </a:rPr>
              <a:t>Görevi</a:t>
            </a:r>
            <a:r>
              <a:rPr lang="tr-TR" sz="3600" dirty="0">
                <a:solidFill>
                  <a:srgbClr val="7030A0"/>
                </a:solidFill>
                <a:latin typeface="Comic Sans MS" pitchFamily="66" charset="0"/>
              </a:rPr>
              <a:t/>
            </a:r>
            <a:br>
              <a:rPr lang="tr-TR" sz="3600" dirty="0">
                <a:solidFill>
                  <a:srgbClr val="7030A0"/>
                </a:solidFill>
                <a:latin typeface="Comic Sans MS" pitchFamily="66" charset="0"/>
              </a:rPr>
            </a:br>
            <a:endParaRPr lang="tr-TR" sz="3600" dirty="0">
              <a:solidFill>
                <a:srgbClr val="7030A0"/>
              </a:solidFill>
              <a:latin typeface="Comic Sans MS" pitchFamily="66" charset="0"/>
            </a:endParaRPr>
          </a:p>
        </p:txBody>
      </p:sp>
      <p:sp>
        <p:nvSpPr>
          <p:cNvPr id="3" name="2 İçerik Yer Tutucusu"/>
          <p:cNvSpPr>
            <a:spLocks noGrp="1"/>
          </p:cNvSpPr>
          <p:nvPr>
            <p:ph idx="1"/>
          </p:nvPr>
        </p:nvSpPr>
        <p:spPr>
          <a:xfrm>
            <a:off x="179512" y="836712"/>
            <a:ext cx="8784976" cy="5904656"/>
          </a:xfrm>
        </p:spPr>
        <p:txBody>
          <a:bodyPr>
            <a:normAutofit fontScale="55000" lnSpcReduction="20000"/>
          </a:bodyPr>
          <a:lstStyle/>
          <a:p>
            <a:pPr algn="just">
              <a:buNone/>
            </a:pPr>
            <a:r>
              <a:rPr lang="tr-TR" dirty="0" smtClean="0"/>
              <a:t>	</a:t>
            </a:r>
            <a:r>
              <a:rPr lang="en-US" dirty="0" smtClean="0">
                <a:solidFill>
                  <a:srgbClr val="7030A0"/>
                </a:solidFill>
                <a:latin typeface="Comic Sans MS" pitchFamily="66" charset="0"/>
              </a:rPr>
              <a:t>1- </a:t>
            </a:r>
            <a:r>
              <a:rPr lang="en-US" b="1" dirty="0" err="1">
                <a:solidFill>
                  <a:srgbClr val="7030A0"/>
                </a:solidFill>
                <a:latin typeface="Comic Sans MS" pitchFamily="66" charset="0"/>
              </a:rPr>
              <a:t>Bitkiyi</a:t>
            </a:r>
            <a:r>
              <a:rPr lang="en-US" b="1" dirty="0">
                <a:solidFill>
                  <a:srgbClr val="7030A0"/>
                </a:solidFill>
                <a:latin typeface="Comic Sans MS" pitchFamily="66" charset="0"/>
              </a:rPr>
              <a:t> </a:t>
            </a:r>
            <a:r>
              <a:rPr lang="en-US" b="1" dirty="0" err="1">
                <a:solidFill>
                  <a:srgbClr val="7030A0"/>
                </a:solidFill>
                <a:latin typeface="Comic Sans MS" pitchFamily="66" charset="0"/>
              </a:rPr>
              <a:t>toprağa</a:t>
            </a:r>
            <a:r>
              <a:rPr lang="en-US" b="1" dirty="0">
                <a:solidFill>
                  <a:srgbClr val="7030A0"/>
                </a:solidFill>
                <a:latin typeface="Comic Sans MS" pitchFamily="66" charset="0"/>
              </a:rPr>
              <a:t> </a:t>
            </a:r>
            <a:r>
              <a:rPr lang="en-US" b="1" dirty="0" err="1">
                <a:solidFill>
                  <a:srgbClr val="7030A0"/>
                </a:solidFill>
                <a:latin typeface="Comic Sans MS" pitchFamily="66" charset="0"/>
              </a:rPr>
              <a:t>bağlamak</a:t>
            </a:r>
            <a:r>
              <a:rPr lang="en-US" dirty="0">
                <a:solidFill>
                  <a:srgbClr val="7030A0"/>
                </a:solidFill>
                <a:latin typeface="Comic Sans MS" pitchFamily="66" charset="0"/>
              </a:rPr>
              <a:t> </a:t>
            </a:r>
            <a:r>
              <a:rPr lang="en-US" dirty="0" err="1"/>
              <a:t>dayanıklı</a:t>
            </a:r>
            <a:r>
              <a:rPr lang="en-US" dirty="0"/>
              <a:t> </a:t>
            </a:r>
            <a:r>
              <a:rPr lang="en-US" dirty="0" err="1"/>
              <a:t>bir</a:t>
            </a:r>
            <a:r>
              <a:rPr lang="en-US" dirty="0"/>
              <a:t> </a:t>
            </a:r>
            <a:r>
              <a:rPr lang="en-US" dirty="0" err="1"/>
              <a:t>kök</a:t>
            </a:r>
            <a:r>
              <a:rPr lang="en-US" dirty="0"/>
              <a:t> </a:t>
            </a:r>
            <a:r>
              <a:rPr lang="en-US" dirty="0" err="1"/>
              <a:t>yapısı</a:t>
            </a:r>
            <a:r>
              <a:rPr lang="en-US" dirty="0"/>
              <a:t> primer </a:t>
            </a:r>
            <a:r>
              <a:rPr lang="en-US" dirty="0" err="1"/>
              <a:t>kökten</a:t>
            </a:r>
            <a:r>
              <a:rPr lang="en-US" dirty="0"/>
              <a:t> </a:t>
            </a:r>
            <a:r>
              <a:rPr lang="en-US" dirty="0" err="1"/>
              <a:t>birçok</a:t>
            </a:r>
            <a:r>
              <a:rPr lang="en-US" dirty="0"/>
              <a:t> lateral </a:t>
            </a:r>
            <a:r>
              <a:rPr lang="en-US" dirty="0" err="1"/>
              <a:t>köklerin</a:t>
            </a:r>
            <a:r>
              <a:rPr lang="en-US" dirty="0"/>
              <a:t> </a:t>
            </a:r>
            <a:r>
              <a:rPr lang="en-US" dirty="0" err="1"/>
              <a:t>ve</a:t>
            </a:r>
            <a:r>
              <a:rPr lang="en-US" dirty="0"/>
              <a:t> </a:t>
            </a:r>
            <a:r>
              <a:rPr lang="en-US" dirty="0" err="1"/>
              <a:t>adventif</a:t>
            </a:r>
            <a:r>
              <a:rPr lang="en-US" dirty="0"/>
              <a:t> </a:t>
            </a:r>
            <a:r>
              <a:rPr lang="en-US" dirty="0" err="1"/>
              <a:t>köklerin</a:t>
            </a:r>
            <a:r>
              <a:rPr lang="en-US" dirty="0"/>
              <a:t> </a:t>
            </a:r>
            <a:r>
              <a:rPr lang="en-US" dirty="0" err="1"/>
              <a:t>gelişmesiyle</a:t>
            </a:r>
            <a:r>
              <a:rPr lang="en-US" dirty="0"/>
              <a:t> </a:t>
            </a:r>
            <a:r>
              <a:rPr lang="en-US" dirty="0" err="1"/>
              <a:t>oluşan</a:t>
            </a:r>
            <a:r>
              <a:rPr lang="en-US" dirty="0"/>
              <a:t> </a:t>
            </a:r>
            <a:r>
              <a:rPr lang="en-US" dirty="0" err="1"/>
              <a:t>geniş</a:t>
            </a:r>
            <a:r>
              <a:rPr lang="en-US" dirty="0"/>
              <a:t> </a:t>
            </a:r>
            <a:r>
              <a:rPr lang="en-US" dirty="0" err="1"/>
              <a:t>bir</a:t>
            </a:r>
            <a:r>
              <a:rPr lang="en-US" dirty="0"/>
              <a:t> </a:t>
            </a:r>
            <a:r>
              <a:rPr lang="en-US" dirty="0" err="1"/>
              <a:t>dallanma</a:t>
            </a:r>
            <a:r>
              <a:rPr lang="en-US" dirty="0"/>
              <a:t> </a:t>
            </a:r>
            <a:r>
              <a:rPr lang="en-US" dirty="0" err="1"/>
              <a:t>sistemiyle</a:t>
            </a:r>
            <a:r>
              <a:rPr lang="en-US" dirty="0"/>
              <a:t> </a:t>
            </a:r>
            <a:r>
              <a:rPr lang="en-US" dirty="0" err="1"/>
              <a:t>sağlanır</a:t>
            </a:r>
            <a:r>
              <a:rPr lang="en-US" dirty="0"/>
              <a:t>.</a:t>
            </a:r>
            <a:endParaRPr lang="tr-TR" dirty="0"/>
          </a:p>
          <a:p>
            <a:pPr algn="just">
              <a:buNone/>
            </a:pPr>
            <a:r>
              <a:rPr lang="tr-TR" dirty="0" smtClean="0"/>
              <a:t>	</a:t>
            </a:r>
            <a:r>
              <a:rPr lang="en-US" dirty="0" smtClean="0">
                <a:solidFill>
                  <a:srgbClr val="7030A0"/>
                </a:solidFill>
                <a:latin typeface="Comic Sans MS" pitchFamily="66" charset="0"/>
              </a:rPr>
              <a:t>2-</a:t>
            </a:r>
            <a:r>
              <a:rPr lang="en-US" b="1" dirty="0" smtClean="0">
                <a:solidFill>
                  <a:srgbClr val="7030A0"/>
                </a:solidFill>
                <a:latin typeface="Comic Sans MS" pitchFamily="66" charset="0"/>
              </a:rPr>
              <a:t>Topraktan </a:t>
            </a:r>
            <a:r>
              <a:rPr lang="en-US" b="1" dirty="0" err="1">
                <a:solidFill>
                  <a:srgbClr val="7030A0"/>
                </a:solidFill>
                <a:latin typeface="Comic Sans MS" pitchFamily="66" charset="0"/>
              </a:rPr>
              <a:t>su</a:t>
            </a:r>
            <a:r>
              <a:rPr lang="en-US" b="1" dirty="0">
                <a:solidFill>
                  <a:srgbClr val="7030A0"/>
                </a:solidFill>
                <a:latin typeface="Comic Sans MS" pitchFamily="66" charset="0"/>
              </a:rPr>
              <a:t> </a:t>
            </a:r>
            <a:r>
              <a:rPr lang="en-US" b="1" dirty="0" err="1">
                <a:solidFill>
                  <a:srgbClr val="7030A0"/>
                </a:solidFill>
                <a:latin typeface="Comic Sans MS" pitchFamily="66" charset="0"/>
              </a:rPr>
              <a:t>ve</a:t>
            </a:r>
            <a:r>
              <a:rPr lang="en-US" b="1" dirty="0">
                <a:solidFill>
                  <a:srgbClr val="7030A0"/>
                </a:solidFill>
                <a:latin typeface="Comic Sans MS" pitchFamily="66" charset="0"/>
              </a:rPr>
              <a:t> mineral </a:t>
            </a:r>
            <a:r>
              <a:rPr lang="en-US" b="1" dirty="0" err="1">
                <a:solidFill>
                  <a:srgbClr val="7030A0"/>
                </a:solidFill>
                <a:latin typeface="Comic Sans MS" pitchFamily="66" charset="0"/>
              </a:rPr>
              <a:t>maddelerin</a:t>
            </a:r>
            <a:r>
              <a:rPr lang="en-US" b="1" dirty="0">
                <a:solidFill>
                  <a:srgbClr val="7030A0"/>
                </a:solidFill>
                <a:latin typeface="Comic Sans MS" pitchFamily="66" charset="0"/>
              </a:rPr>
              <a:t> </a:t>
            </a:r>
            <a:r>
              <a:rPr lang="en-US" b="1" dirty="0" err="1">
                <a:solidFill>
                  <a:srgbClr val="7030A0"/>
                </a:solidFill>
                <a:latin typeface="Comic Sans MS" pitchFamily="66" charset="0"/>
              </a:rPr>
              <a:t>alınması</a:t>
            </a:r>
            <a:r>
              <a:rPr lang="en-US" dirty="0">
                <a:solidFill>
                  <a:srgbClr val="7030A0"/>
                </a:solidFill>
                <a:latin typeface="Comic Sans MS" pitchFamily="66" charset="0"/>
              </a:rPr>
              <a:t> </a:t>
            </a:r>
            <a:r>
              <a:rPr lang="en-US" dirty="0" err="1"/>
              <a:t>su</a:t>
            </a:r>
            <a:r>
              <a:rPr lang="en-US" dirty="0"/>
              <a:t> </a:t>
            </a:r>
            <a:r>
              <a:rPr lang="en-US" dirty="0" err="1"/>
              <a:t>ve</a:t>
            </a:r>
            <a:r>
              <a:rPr lang="en-US" dirty="0"/>
              <a:t> </a:t>
            </a:r>
            <a:r>
              <a:rPr lang="en-US" dirty="0" err="1"/>
              <a:t>tuzların</a:t>
            </a:r>
            <a:r>
              <a:rPr lang="en-US" dirty="0"/>
              <a:t> </a:t>
            </a:r>
            <a:r>
              <a:rPr lang="en-US" dirty="0" err="1"/>
              <a:t>emilmesi</a:t>
            </a:r>
            <a:r>
              <a:rPr lang="en-US" dirty="0"/>
              <a:t> </a:t>
            </a:r>
            <a:r>
              <a:rPr lang="en-US" dirty="0" err="1"/>
              <a:t>kök</a:t>
            </a:r>
            <a:r>
              <a:rPr lang="en-US" dirty="0"/>
              <a:t> </a:t>
            </a:r>
            <a:r>
              <a:rPr lang="en-US" dirty="0" err="1"/>
              <a:t>ucunda</a:t>
            </a:r>
            <a:r>
              <a:rPr lang="en-US" dirty="0"/>
              <a:t> </a:t>
            </a:r>
            <a:r>
              <a:rPr lang="en-US" dirty="0" err="1"/>
              <a:t>meydana</a:t>
            </a:r>
            <a:r>
              <a:rPr lang="en-US" dirty="0"/>
              <a:t> </a:t>
            </a:r>
            <a:r>
              <a:rPr lang="en-US" dirty="0" err="1"/>
              <a:t>gelir</a:t>
            </a:r>
            <a:r>
              <a:rPr lang="en-US" dirty="0"/>
              <a:t> </a:t>
            </a:r>
            <a:r>
              <a:rPr lang="en-US" dirty="0" err="1"/>
              <a:t>ve</a:t>
            </a:r>
            <a:r>
              <a:rPr lang="en-US" dirty="0"/>
              <a:t> </a:t>
            </a:r>
            <a:r>
              <a:rPr lang="en-US" dirty="0" err="1"/>
              <a:t>absorsiyonla</a:t>
            </a:r>
            <a:r>
              <a:rPr lang="en-US" dirty="0"/>
              <a:t>  </a:t>
            </a:r>
            <a:r>
              <a:rPr lang="en-US" dirty="0" err="1"/>
              <a:t>ilgili</a:t>
            </a:r>
            <a:r>
              <a:rPr lang="en-US" dirty="0"/>
              <a:t> </a:t>
            </a:r>
            <a:r>
              <a:rPr lang="en-US" dirty="0" err="1"/>
              <a:t>bölge</a:t>
            </a:r>
            <a:r>
              <a:rPr lang="en-US" dirty="0"/>
              <a:t> </a:t>
            </a:r>
            <a:r>
              <a:rPr lang="en-US" dirty="0" err="1"/>
              <a:t>hetergen</a:t>
            </a:r>
            <a:r>
              <a:rPr lang="en-US" dirty="0"/>
              <a:t> </a:t>
            </a:r>
            <a:r>
              <a:rPr lang="en-US" dirty="0" err="1"/>
              <a:t>bir</a:t>
            </a:r>
            <a:r>
              <a:rPr lang="en-US" dirty="0"/>
              <a:t>  </a:t>
            </a:r>
            <a:r>
              <a:rPr lang="en-US" dirty="0" err="1"/>
              <a:t>yapıya</a:t>
            </a:r>
            <a:r>
              <a:rPr lang="en-US" dirty="0"/>
              <a:t> </a:t>
            </a:r>
            <a:r>
              <a:rPr lang="en-US" dirty="0" err="1"/>
              <a:t>sahiptir</a:t>
            </a:r>
            <a:r>
              <a:rPr lang="en-US" dirty="0"/>
              <a:t>. </a:t>
            </a:r>
            <a:r>
              <a:rPr lang="en-US" dirty="0" err="1"/>
              <a:t>Kök</a:t>
            </a:r>
            <a:r>
              <a:rPr lang="en-US" dirty="0"/>
              <a:t> </a:t>
            </a:r>
            <a:r>
              <a:rPr lang="en-US" dirty="0" err="1"/>
              <a:t>tüylerinin</a:t>
            </a:r>
            <a:r>
              <a:rPr lang="en-US" dirty="0"/>
              <a:t> </a:t>
            </a:r>
            <a:r>
              <a:rPr lang="en-US" dirty="0" err="1"/>
              <a:t>varlığı</a:t>
            </a:r>
            <a:r>
              <a:rPr lang="en-US" dirty="0"/>
              <a:t> </a:t>
            </a:r>
            <a:r>
              <a:rPr lang="en-US" dirty="0" err="1"/>
              <a:t>da</a:t>
            </a:r>
            <a:r>
              <a:rPr lang="en-US" dirty="0"/>
              <a:t> </a:t>
            </a:r>
            <a:r>
              <a:rPr lang="en-US" dirty="0" err="1"/>
              <a:t>kökün</a:t>
            </a:r>
            <a:r>
              <a:rPr lang="en-US" dirty="0"/>
              <a:t> </a:t>
            </a:r>
            <a:r>
              <a:rPr lang="en-US" dirty="0" err="1"/>
              <a:t>absorsiyon</a:t>
            </a:r>
            <a:r>
              <a:rPr lang="en-US" dirty="0"/>
              <a:t> </a:t>
            </a:r>
            <a:r>
              <a:rPr lang="en-US" dirty="0" err="1"/>
              <a:t>yüzeyini</a:t>
            </a:r>
            <a:r>
              <a:rPr lang="en-US" dirty="0"/>
              <a:t> </a:t>
            </a:r>
            <a:r>
              <a:rPr lang="en-US" dirty="0" err="1"/>
              <a:t>artırır</a:t>
            </a:r>
            <a:r>
              <a:rPr lang="en-US" dirty="0"/>
              <a:t>. </a:t>
            </a:r>
            <a:r>
              <a:rPr lang="en-US" dirty="0" err="1"/>
              <a:t>İyonlar</a:t>
            </a:r>
            <a:r>
              <a:rPr lang="en-US" dirty="0"/>
              <a:t> </a:t>
            </a:r>
            <a:r>
              <a:rPr lang="en-US" dirty="0" err="1"/>
              <a:t>kökler</a:t>
            </a:r>
            <a:r>
              <a:rPr lang="en-US" dirty="0"/>
              <a:t> </a:t>
            </a:r>
            <a:r>
              <a:rPr lang="en-US" dirty="0" err="1"/>
              <a:t>tarafından</a:t>
            </a:r>
            <a:r>
              <a:rPr lang="en-US" dirty="0"/>
              <a:t> </a:t>
            </a:r>
            <a:r>
              <a:rPr lang="en-US" dirty="0" err="1"/>
              <a:t>seçilerek</a:t>
            </a:r>
            <a:r>
              <a:rPr lang="en-US" dirty="0"/>
              <a:t> </a:t>
            </a:r>
            <a:r>
              <a:rPr lang="en-US" dirty="0" err="1"/>
              <a:t>alınır</a:t>
            </a:r>
            <a:r>
              <a:rPr lang="en-US" dirty="0"/>
              <a:t>, </a:t>
            </a:r>
            <a:r>
              <a:rPr lang="en-US" dirty="0" err="1"/>
              <a:t>iletilir</a:t>
            </a:r>
            <a:r>
              <a:rPr lang="en-US" dirty="0"/>
              <a:t>/ </a:t>
            </a:r>
            <a:r>
              <a:rPr lang="en-US" dirty="0" err="1"/>
              <a:t>biriktirilir</a:t>
            </a:r>
            <a:r>
              <a:rPr lang="en-US" dirty="0"/>
              <a:t>. Su </a:t>
            </a:r>
            <a:r>
              <a:rPr lang="en-US" dirty="0" err="1"/>
              <a:t>ve</a:t>
            </a:r>
            <a:r>
              <a:rPr lang="en-US" dirty="0"/>
              <a:t> </a:t>
            </a:r>
            <a:r>
              <a:rPr lang="en-US" dirty="0" err="1"/>
              <a:t>iyonların</a:t>
            </a:r>
            <a:r>
              <a:rPr lang="en-US" dirty="0"/>
              <a:t> </a:t>
            </a:r>
            <a:r>
              <a:rPr lang="en-US" dirty="0" err="1"/>
              <a:t>başlıca</a:t>
            </a:r>
            <a:r>
              <a:rPr lang="en-US" dirty="0"/>
              <a:t> </a:t>
            </a:r>
            <a:r>
              <a:rPr lang="en-US" dirty="0" err="1"/>
              <a:t>iletim</a:t>
            </a:r>
            <a:r>
              <a:rPr lang="en-US" dirty="0"/>
              <a:t> </a:t>
            </a:r>
            <a:r>
              <a:rPr lang="en-US" dirty="0" err="1"/>
              <a:t>sistemi</a:t>
            </a:r>
            <a:r>
              <a:rPr lang="en-US" dirty="0"/>
              <a:t> </a:t>
            </a:r>
            <a:r>
              <a:rPr lang="en-US" dirty="0" err="1"/>
              <a:t>olarak</a:t>
            </a:r>
            <a:r>
              <a:rPr lang="en-US" dirty="0"/>
              <a:t> </a:t>
            </a:r>
            <a:r>
              <a:rPr lang="en-US" dirty="0" err="1"/>
              <a:t>işlev</a:t>
            </a:r>
            <a:r>
              <a:rPr lang="en-US" dirty="0"/>
              <a:t> </a:t>
            </a:r>
            <a:r>
              <a:rPr lang="en-US" dirty="0" err="1"/>
              <a:t>gören</a:t>
            </a:r>
            <a:r>
              <a:rPr lang="en-US" dirty="0"/>
              <a:t> </a:t>
            </a:r>
            <a:r>
              <a:rPr lang="en-US" dirty="0" err="1"/>
              <a:t>vasküler</a:t>
            </a:r>
            <a:r>
              <a:rPr lang="en-US" dirty="0"/>
              <a:t> </a:t>
            </a:r>
            <a:r>
              <a:rPr lang="en-US" dirty="0" err="1"/>
              <a:t>silindir</a:t>
            </a:r>
            <a:r>
              <a:rPr lang="en-US" dirty="0"/>
              <a:t> </a:t>
            </a:r>
            <a:r>
              <a:rPr lang="en-US" dirty="0" err="1"/>
              <a:t>düşük</a:t>
            </a:r>
            <a:r>
              <a:rPr lang="en-US" dirty="0"/>
              <a:t> </a:t>
            </a:r>
            <a:r>
              <a:rPr lang="en-US" dirty="0" err="1"/>
              <a:t>bir</a:t>
            </a:r>
            <a:r>
              <a:rPr lang="en-US" dirty="0"/>
              <a:t> </a:t>
            </a:r>
            <a:r>
              <a:rPr lang="en-US" dirty="0" err="1"/>
              <a:t>metabolizmaya</a:t>
            </a:r>
            <a:r>
              <a:rPr lang="en-US" dirty="0"/>
              <a:t> </a:t>
            </a:r>
            <a:r>
              <a:rPr lang="en-US" dirty="0" err="1"/>
              <a:t>sahiptir</a:t>
            </a:r>
            <a:r>
              <a:rPr lang="en-US" dirty="0"/>
              <a:t> </a:t>
            </a:r>
            <a:r>
              <a:rPr lang="en-US" dirty="0" err="1"/>
              <a:t>ve</a:t>
            </a:r>
            <a:r>
              <a:rPr lang="en-US" dirty="0"/>
              <a:t> </a:t>
            </a:r>
            <a:r>
              <a:rPr lang="en-US" dirty="0" err="1"/>
              <a:t>biriktirme</a:t>
            </a:r>
            <a:r>
              <a:rPr lang="en-US" dirty="0"/>
              <a:t> </a:t>
            </a:r>
            <a:r>
              <a:rPr lang="en-US" dirty="0" err="1"/>
              <a:t>olayında</a:t>
            </a:r>
            <a:r>
              <a:rPr lang="en-US" dirty="0"/>
              <a:t> </a:t>
            </a:r>
            <a:r>
              <a:rPr lang="en-US" dirty="0" err="1"/>
              <a:t>iş</a:t>
            </a:r>
            <a:r>
              <a:rPr lang="en-US" dirty="0"/>
              <a:t> </a:t>
            </a:r>
            <a:r>
              <a:rPr lang="en-US" dirty="0" err="1"/>
              <a:t>görmez</a:t>
            </a:r>
            <a:r>
              <a:rPr lang="en-US" dirty="0"/>
              <a:t>. </a:t>
            </a:r>
            <a:r>
              <a:rPr lang="en-US" dirty="0" err="1"/>
              <a:t>Sekonder</a:t>
            </a:r>
            <a:r>
              <a:rPr lang="en-US" dirty="0"/>
              <a:t> </a:t>
            </a:r>
            <a:r>
              <a:rPr lang="en-US" dirty="0" err="1"/>
              <a:t>büyüyen</a:t>
            </a:r>
            <a:r>
              <a:rPr lang="en-US" dirty="0"/>
              <a:t> </a:t>
            </a:r>
            <a:r>
              <a:rPr lang="en-US" dirty="0" err="1"/>
              <a:t>ve</a:t>
            </a:r>
            <a:r>
              <a:rPr lang="en-US" dirty="0"/>
              <a:t> </a:t>
            </a:r>
            <a:r>
              <a:rPr lang="en-US" dirty="0" err="1"/>
              <a:t>periderme</a:t>
            </a:r>
            <a:r>
              <a:rPr lang="en-US" dirty="0"/>
              <a:t> </a:t>
            </a:r>
            <a:r>
              <a:rPr lang="en-US" dirty="0" err="1"/>
              <a:t>sahip</a:t>
            </a:r>
            <a:r>
              <a:rPr lang="en-US" dirty="0"/>
              <a:t> </a:t>
            </a:r>
            <a:r>
              <a:rPr lang="en-US" dirty="0" err="1"/>
              <a:t>olan</a:t>
            </a:r>
            <a:r>
              <a:rPr lang="en-US" dirty="0"/>
              <a:t> </a:t>
            </a:r>
            <a:r>
              <a:rPr lang="en-US" dirty="0" err="1"/>
              <a:t>köklerde</a:t>
            </a:r>
            <a:r>
              <a:rPr lang="en-US" dirty="0"/>
              <a:t> </a:t>
            </a:r>
            <a:r>
              <a:rPr lang="en-US" dirty="0" err="1"/>
              <a:t>lentiseller</a:t>
            </a:r>
            <a:r>
              <a:rPr lang="en-US" dirty="0"/>
              <a:t> </a:t>
            </a:r>
            <a:r>
              <a:rPr lang="en-US" dirty="0" err="1"/>
              <a:t>fazla</a:t>
            </a:r>
            <a:r>
              <a:rPr lang="en-US" dirty="0"/>
              <a:t> </a:t>
            </a:r>
            <a:r>
              <a:rPr lang="en-US" dirty="0" err="1"/>
              <a:t>miktarda</a:t>
            </a:r>
            <a:r>
              <a:rPr lang="en-US" dirty="0"/>
              <a:t> </a:t>
            </a:r>
            <a:r>
              <a:rPr lang="en-US" dirty="0" err="1"/>
              <a:t>su</a:t>
            </a:r>
            <a:r>
              <a:rPr lang="en-US" dirty="0"/>
              <a:t> </a:t>
            </a:r>
            <a:r>
              <a:rPr lang="en-US" dirty="0" err="1"/>
              <a:t>absorbe</a:t>
            </a:r>
            <a:r>
              <a:rPr lang="en-US" dirty="0"/>
              <a:t> </a:t>
            </a:r>
            <a:r>
              <a:rPr lang="en-US" dirty="0" err="1"/>
              <a:t>eder</a:t>
            </a:r>
            <a:r>
              <a:rPr lang="en-US" dirty="0"/>
              <a:t> </a:t>
            </a:r>
            <a:r>
              <a:rPr lang="en-US" dirty="0" err="1"/>
              <a:t>fakat</a:t>
            </a:r>
            <a:r>
              <a:rPr lang="en-US" dirty="0"/>
              <a:t> </a:t>
            </a:r>
            <a:r>
              <a:rPr lang="en-US" dirty="0" err="1"/>
              <a:t>absorbsiyon</a:t>
            </a:r>
            <a:r>
              <a:rPr lang="en-US" dirty="0"/>
              <a:t> </a:t>
            </a:r>
            <a:r>
              <a:rPr lang="en-US" dirty="0" err="1"/>
              <a:t>ve</a:t>
            </a:r>
            <a:r>
              <a:rPr lang="en-US" dirty="0"/>
              <a:t> </a:t>
            </a:r>
            <a:r>
              <a:rPr lang="en-US" dirty="0" err="1"/>
              <a:t>biriktirmenin</a:t>
            </a:r>
            <a:r>
              <a:rPr lang="en-US" dirty="0"/>
              <a:t> </a:t>
            </a:r>
            <a:r>
              <a:rPr lang="en-US" dirty="0" err="1"/>
              <a:t>başlıca</a:t>
            </a:r>
            <a:r>
              <a:rPr lang="en-US" dirty="0"/>
              <a:t> </a:t>
            </a:r>
            <a:r>
              <a:rPr lang="en-US" dirty="0" err="1"/>
              <a:t>merkezi</a:t>
            </a:r>
            <a:r>
              <a:rPr lang="en-US" dirty="0"/>
              <a:t> </a:t>
            </a:r>
            <a:r>
              <a:rPr lang="en-US" dirty="0" err="1"/>
              <a:t>genç</a:t>
            </a:r>
            <a:r>
              <a:rPr lang="en-US" dirty="0"/>
              <a:t> </a:t>
            </a:r>
            <a:r>
              <a:rPr lang="en-US" dirty="0" err="1"/>
              <a:t>köklerdir</a:t>
            </a:r>
            <a:r>
              <a:rPr lang="en-US" dirty="0"/>
              <a:t>.</a:t>
            </a:r>
            <a:endParaRPr lang="tr-TR" dirty="0"/>
          </a:p>
          <a:p>
            <a:pPr algn="just">
              <a:buNone/>
            </a:pPr>
            <a:r>
              <a:rPr lang="tr-TR" dirty="0" smtClean="0"/>
              <a:t>	</a:t>
            </a:r>
            <a:r>
              <a:rPr lang="en-US" dirty="0" smtClean="0">
                <a:solidFill>
                  <a:srgbClr val="7030A0"/>
                </a:solidFill>
                <a:latin typeface="Comic Sans MS" pitchFamily="66" charset="0"/>
              </a:rPr>
              <a:t>3- </a:t>
            </a:r>
            <a:r>
              <a:rPr lang="en-US" b="1" dirty="0">
                <a:solidFill>
                  <a:srgbClr val="7030A0"/>
                </a:solidFill>
                <a:latin typeface="Comic Sans MS" pitchFamily="66" charset="0"/>
              </a:rPr>
              <a:t>Su </a:t>
            </a:r>
            <a:r>
              <a:rPr lang="en-US" b="1" dirty="0" err="1">
                <a:solidFill>
                  <a:srgbClr val="7030A0"/>
                </a:solidFill>
                <a:latin typeface="Comic Sans MS" pitchFamily="66" charset="0"/>
              </a:rPr>
              <a:t>ve</a:t>
            </a:r>
            <a:r>
              <a:rPr lang="en-US" b="1" dirty="0">
                <a:solidFill>
                  <a:srgbClr val="7030A0"/>
                </a:solidFill>
                <a:latin typeface="Comic Sans MS" pitchFamily="66" charset="0"/>
              </a:rPr>
              <a:t> Mineral </a:t>
            </a:r>
            <a:r>
              <a:rPr lang="en-US" b="1" dirty="0" err="1">
                <a:solidFill>
                  <a:srgbClr val="7030A0"/>
                </a:solidFill>
                <a:latin typeface="Comic Sans MS" pitchFamily="66" charset="0"/>
              </a:rPr>
              <a:t>maddelerin</a:t>
            </a:r>
            <a:r>
              <a:rPr lang="en-US" b="1" dirty="0">
                <a:solidFill>
                  <a:srgbClr val="7030A0"/>
                </a:solidFill>
                <a:latin typeface="Comic Sans MS" pitchFamily="66" charset="0"/>
              </a:rPr>
              <a:t> </a:t>
            </a:r>
            <a:r>
              <a:rPr lang="en-US" b="1" dirty="0" err="1">
                <a:solidFill>
                  <a:srgbClr val="7030A0"/>
                </a:solidFill>
                <a:latin typeface="Comic Sans MS" pitchFamily="66" charset="0"/>
              </a:rPr>
              <a:t>gövde</a:t>
            </a:r>
            <a:r>
              <a:rPr lang="en-US" b="1" dirty="0">
                <a:solidFill>
                  <a:srgbClr val="7030A0"/>
                </a:solidFill>
                <a:latin typeface="Comic Sans MS" pitchFamily="66" charset="0"/>
              </a:rPr>
              <a:t> </a:t>
            </a:r>
            <a:r>
              <a:rPr lang="en-US" b="1" dirty="0" err="1">
                <a:solidFill>
                  <a:srgbClr val="7030A0"/>
                </a:solidFill>
                <a:latin typeface="Comic Sans MS" pitchFamily="66" charset="0"/>
              </a:rPr>
              <a:t>ve</a:t>
            </a:r>
            <a:r>
              <a:rPr lang="en-US" b="1" dirty="0">
                <a:solidFill>
                  <a:srgbClr val="7030A0"/>
                </a:solidFill>
                <a:latin typeface="Comic Sans MS" pitchFamily="66" charset="0"/>
              </a:rPr>
              <a:t> </a:t>
            </a:r>
            <a:r>
              <a:rPr lang="en-US" b="1" dirty="0" err="1">
                <a:solidFill>
                  <a:srgbClr val="7030A0"/>
                </a:solidFill>
                <a:latin typeface="Comic Sans MS" pitchFamily="66" charset="0"/>
              </a:rPr>
              <a:t>yapraklara</a:t>
            </a:r>
            <a:r>
              <a:rPr lang="en-US" b="1" dirty="0">
                <a:solidFill>
                  <a:srgbClr val="7030A0"/>
                </a:solidFill>
                <a:latin typeface="Comic Sans MS" pitchFamily="66" charset="0"/>
              </a:rPr>
              <a:t> </a:t>
            </a:r>
            <a:r>
              <a:rPr lang="en-US" b="1" dirty="0" err="1">
                <a:solidFill>
                  <a:srgbClr val="7030A0"/>
                </a:solidFill>
                <a:latin typeface="Comic Sans MS" pitchFamily="66" charset="0"/>
              </a:rPr>
              <a:t>taşınması</a:t>
            </a:r>
            <a:r>
              <a:rPr lang="en-US" b="1" dirty="0">
                <a:solidFill>
                  <a:srgbClr val="7030A0"/>
                </a:solidFill>
                <a:latin typeface="Comic Sans MS" pitchFamily="66" charset="0"/>
              </a:rPr>
              <a:t> </a:t>
            </a:r>
            <a:r>
              <a:rPr lang="en-US" dirty="0" err="1"/>
              <a:t>kök</a:t>
            </a:r>
            <a:r>
              <a:rPr lang="en-US" dirty="0"/>
              <a:t> </a:t>
            </a:r>
            <a:r>
              <a:rPr lang="en-US" dirty="0" err="1"/>
              <a:t>tüyü</a:t>
            </a:r>
            <a:r>
              <a:rPr lang="en-US" dirty="0"/>
              <a:t> </a:t>
            </a:r>
            <a:r>
              <a:rPr lang="en-US" dirty="0" err="1"/>
              <a:t>ile</a:t>
            </a:r>
            <a:r>
              <a:rPr lang="en-US" dirty="0"/>
              <a:t> </a:t>
            </a:r>
            <a:r>
              <a:rPr lang="en-US" dirty="0" err="1"/>
              <a:t>emilen</a:t>
            </a:r>
            <a:r>
              <a:rPr lang="en-US" dirty="0"/>
              <a:t> </a:t>
            </a:r>
            <a:r>
              <a:rPr lang="en-US" dirty="0" err="1"/>
              <a:t>su</a:t>
            </a:r>
            <a:r>
              <a:rPr lang="en-US" dirty="0"/>
              <a:t> </a:t>
            </a:r>
            <a:r>
              <a:rPr lang="en-US" dirty="0" err="1"/>
              <a:t>ve</a:t>
            </a:r>
            <a:r>
              <a:rPr lang="en-US" dirty="0"/>
              <a:t> </a:t>
            </a:r>
            <a:r>
              <a:rPr lang="en-US" dirty="0" err="1"/>
              <a:t>minerallerin</a:t>
            </a:r>
            <a:r>
              <a:rPr lang="en-US" dirty="0"/>
              <a:t> </a:t>
            </a:r>
            <a:r>
              <a:rPr lang="en-US" dirty="0" err="1"/>
              <a:t>bitkinin</a:t>
            </a:r>
            <a:r>
              <a:rPr lang="en-US" dirty="0"/>
              <a:t> </a:t>
            </a:r>
            <a:r>
              <a:rPr lang="en-US" dirty="0" err="1"/>
              <a:t>diğer</a:t>
            </a:r>
            <a:r>
              <a:rPr lang="en-US" dirty="0"/>
              <a:t> </a:t>
            </a:r>
            <a:r>
              <a:rPr lang="en-US" dirty="0" err="1"/>
              <a:t>bölümlerine</a:t>
            </a:r>
            <a:r>
              <a:rPr lang="en-US" dirty="0"/>
              <a:t> </a:t>
            </a:r>
            <a:r>
              <a:rPr lang="en-US" dirty="0" err="1"/>
              <a:t>ksilem</a:t>
            </a:r>
            <a:r>
              <a:rPr lang="en-US" dirty="0"/>
              <a:t> </a:t>
            </a:r>
            <a:r>
              <a:rPr lang="en-US" dirty="0" err="1"/>
              <a:t>elemanlarıyla</a:t>
            </a:r>
            <a:r>
              <a:rPr lang="en-US" dirty="0"/>
              <a:t> </a:t>
            </a:r>
            <a:r>
              <a:rPr lang="en-US" dirty="0" err="1"/>
              <a:t>taşınmasıdır</a:t>
            </a:r>
            <a:r>
              <a:rPr lang="en-US" dirty="0"/>
              <a:t>.</a:t>
            </a:r>
            <a:endParaRPr lang="tr-TR" dirty="0"/>
          </a:p>
          <a:p>
            <a:pPr algn="just">
              <a:buNone/>
            </a:pPr>
            <a:r>
              <a:rPr lang="tr-TR" dirty="0" smtClean="0"/>
              <a:t>	</a:t>
            </a:r>
            <a:r>
              <a:rPr lang="en-US" dirty="0" smtClean="0">
                <a:solidFill>
                  <a:srgbClr val="7030A0"/>
                </a:solidFill>
                <a:latin typeface="Comic Sans MS" pitchFamily="66" charset="0"/>
              </a:rPr>
              <a:t>4- </a:t>
            </a:r>
            <a:r>
              <a:rPr lang="en-US" b="1" dirty="0" err="1">
                <a:solidFill>
                  <a:srgbClr val="7030A0"/>
                </a:solidFill>
                <a:latin typeface="Comic Sans MS" pitchFamily="66" charset="0"/>
              </a:rPr>
              <a:t>Besin</a:t>
            </a:r>
            <a:r>
              <a:rPr lang="en-US" b="1" dirty="0">
                <a:solidFill>
                  <a:srgbClr val="7030A0"/>
                </a:solidFill>
                <a:latin typeface="Comic Sans MS" pitchFamily="66" charset="0"/>
              </a:rPr>
              <a:t> </a:t>
            </a:r>
            <a:r>
              <a:rPr lang="en-US" b="1" dirty="0" err="1">
                <a:solidFill>
                  <a:srgbClr val="7030A0"/>
                </a:solidFill>
                <a:latin typeface="Comic Sans MS" pitchFamily="66" charset="0"/>
              </a:rPr>
              <a:t>maddelerinin</a:t>
            </a:r>
            <a:r>
              <a:rPr lang="en-US" b="1" dirty="0">
                <a:solidFill>
                  <a:srgbClr val="7030A0"/>
                </a:solidFill>
                <a:latin typeface="Comic Sans MS" pitchFamily="66" charset="0"/>
              </a:rPr>
              <a:t> </a:t>
            </a:r>
            <a:r>
              <a:rPr lang="en-US" b="1" dirty="0" err="1">
                <a:solidFill>
                  <a:srgbClr val="7030A0"/>
                </a:solidFill>
                <a:latin typeface="Comic Sans MS" pitchFamily="66" charset="0"/>
              </a:rPr>
              <a:t>depo</a:t>
            </a:r>
            <a:r>
              <a:rPr lang="en-US" b="1" dirty="0">
                <a:solidFill>
                  <a:srgbClr val="7030A0"/>
                </a:solidFill>
                <a:latin typeface="Comic Sans MS" pitchFamily="66" charset="0"/>
              </a:rPr>
              <a:t> </a:t>
            </a:r>
            <a:r>
              <a:rPr lang="en-US" b="1" dirty="0" err="1">
                <a:solidFill>
                  <a:srgbClr val="7030A0"/>
                </a:solidFill>
                <a:latin typeface="Comic Sans MS" pitchFamily="66" charset="0"/>
              </a:rPr>
              <a:t>edilmesi</a:t>
            </a:r>
            <a:r>
              <a:rPr lang="en-US" b="1" dirty="0">
                <a:solidFill>
                  <a:srgbClr val="7030A0"/>
                </a:solidFill>
                <a:latin typeface="Comic Sans MS" pitchFamily="66" charset="0"/>
              </a:rPr>
              <a:t> </a:t>
            </a:r>
            <a:r>
              <a:rPr lang="en-US" dirty="0" err="1"/>
              <a:t>kök</a:t>
            </a:r>
            <a:r>
              <a:rPr lang="en-US" dirty="0"/>
              <a:t> </a:t>
            </a:r>
            <a:r>
              <a:rPr lang="en-US" dirty="0" err="1"/>
              <a:t>genellikle</a:t>
            </a:r>
            <a:r>
              <a:rPr lang="en-US" dirty="0"/>
              <a:t> </a:t>
            </a:r>
            <a:r>
              <a:rPr lang="en-US" dirty="0" err="1"/>
              <a:t>bitkinin</a:t>
            </a:r>
            <a:r>
              <a:rPr lang="en-US" dirty="0"/>
              <a:t> </a:t>
            </a:r>
            <a:r>
              <a:rPr lang="en-US" dirty="0" err="1"/>
              <a:t>depo</a:t>
            </a:r>
            <a:r>
              <a:rPr lang="en-US" dirty="0"/>
              <a:t> </a:t>
            </a:r>
            <a:r>
              <a:rPr lang="en-US" dirty="0" err="1"/>
              <a:t>organı</a:t>
            </a:r>
            <a:r>
              <a:rPr lang="en-US" dirty="0"/>
              <a:t> </a:t>
            </a:r>
            <a:r>
              <a:rPr lang="en-US" dirty="0" err="1"/>
              <a:t>olarak</a:t>
            </a:r>
            <a:r>
              <a:rPr lang="en-US" dirty="0"/>
              <a:t> </a:t>
            </a:r>
            <a:r>
              <a:rPr lang="en-US" dirty="0" err="1"/>
              <a:t>iş</a:t>
            </a:r>
            <a:r>
              <a:rPr lang="en-US" dirty="0"/>
              <a:t> </a:t>
            </a:r>
            <a:r>
              <a:rPr lang="en-US" dirty="0" err="1"/>
              <a:t>görür</a:t>
            </a:r>
            <a:r>
              <a:rPr lang="en-US" dirty="0"/>
              <a:t> </a:t>
            </a:r>
            <a:r>
              <a:rPr lang="en-US" dirty="0" err="1"/>
              <a:t>ve</a:t>
            </a:r>
            <a:r>
              <a:rPr lang="en-US" dirty="0"/>
              <a:t> </a:t>
            </a:r>
            <a:r>
              <a:rPr lang="en-US" dirty="0" err="1"/>
              <a:t>şekilce</a:t>
            </a:r>
            <a:r>
              <a:rPr lang="en-US" dirty="0"/>
              <a:t> de </a:t>
            </a:r>
            <a:r>
              <a:rPr lang="en-US" dirty="0" err="1"/>
              <a:t>bu</a:t>
            </a:r>
            <a:r>
              <a:rPr lang="en-US" dirty="0"/>
              <a:t> </a:t>
            </a:r>
            <a:r>
              <a:rPr lang="en-US" dirty="0" err="1"/>
              <a:t>işleve</a:t>
            </a:r>
            <a:r>
              <a:rPr lang="en-US" dirty="0"/>
              <a:t> </a:t>
            </a:r>
            <a:r>
              <a:rPr lang="en-US" dirty="0" err="1"/>
              <a:t>uyum</a:t>
            </a:r>
            <a:r>
              <a:rPr lang="en-US" dirty="0"/>
              <a:t> </a:t>
            </a:r>
            <a:r>
              <a:rPr lang="en-US" dirty="0" err="1"/>
              <a:t>sağlamıştır</a:t>
            </a:r>
            <a:r>
              <a:rPr lang="en-US" dirty="0"/>
              <a:t>. Primer </a:t>
            </a:r>
            <a:r>
              <a:rPr lang="en-US" dirty="0" err="1"/>
              <a:t>kökler</a:t>
            </a:r>
            <a:r>
              <a:rPr lang="en-US" dirty="0"/>
              <a:t> </a:t>
            </a:r>
            <a:r>
              <a:rPr lang="en-US" dirty="0" err="1"/>
              <a:t>yapraktan</a:t>
            </a:r>
            <a:r>
              <a:rPr lang="en-US" dirty="0"/>
              <a:t> </a:t>
            </a:r>
            <a:r>
              <a:rPr lang="en-US" dirty="0" err="1"/>
              <a:t>gelen</a:t>
            </a:r>
            <a:r>
              <a:rPr lang="en-US" dirty="0"/>
              <a:t> </a:t>
            </a:r>
            <a:r>
              <a:rPr lang="en-US" dirty="0" err="1"/>
              <a:t>asimilasyon</a:t>
            </a:r>
            <a:r>
              <a:rPr lang="en-US" dirty="0"/>
              <a:t> </a:t>
            </a:r>
            <a:r>
              <a:rPr lang="en-US" dirty="0" err="1"/>
              <a:t>maddelerini</a:t>
            </a:r>
            <a:r>
              <a:rPr lang="en-US" dirty="0"/>
              <a:t> (= </a:t>
            </a:r>
            <a:r>
              <a:rPr lang="en-US" dirty="0" err="1"/>
              <a:t>nişasta</a:t>
            </a:r>
            <a:r>
              <a:rPr lang="en-US" dirty="0"/>
              <a:t>) </a:t>
            </a:r>
            <a:r>
              <a:rPr lang="en-US" dirty="0" err="1"/>
              <a:t>depo</a:t>
            </a:r>
            <a:r>
              <a:rPr lang="en-US" dirty="0"/>
              <a:t> </a:t>
            </a:r>
            <a:r>
              <a:rPr lang="en-US" dirty="0" err="1"/>
              <a:t>eder</a:t>
            </a:r>
            <a:r>
              <a:rPr lang="en-US" dirty="0"/>
              <a:t>. </a:t>
            </a:r>
            <a:r>
              <a:rPr lang="en-US" dirty="0" err="1"/>
              <a:t>Sekonder</a:t>
            </a:r>
            <a:r>
              <a:rPr lang="en-US" dirty="0"/>
              <a:t> </a:t>
            </a:r>
            <a:r>
              <a:rPr lang="en-US" dirty="0" err="1"/>
              <a:t>büyüyen</a:t>
            </a:r>
            <a:r>
              <a:rPr lang="en-US" dirty="0"/>
              <a:t> </a:t>
            </a:r>
            <a:r>
              <a:rPr lang="en-US" dirty="0" err="1"/>
              <a:t>köklerde</a:t>
            </a:r>
            <a:r>
              <a:rPr lang="en-US" dirty="0"/>
              <a:t> </a:t>
            </a:r>
            <a:r>
              <a:rPr lang="en-US" dirty="0" err="1"/>
              <a:t>ise</a:t>
            </a:r>
            <a:r>
              <a:rPr lang="en-US" dirty="0"/>
              <a:t> (</a:t>
            </a:r>
            <a:r>
              <a:rPr lang="en-US" dirty="0" err="1"/>
              <a:t>havuç</a:t>
            </a:r>
            <a:r>
              <a:rPr lang="en-US" dirty="0"/>
              <a:t>, </a:t>
            </a:r>
            <a:r>
              <a:rPr lang="en-US" dirty="0" err="1"/>
              <a:t>şeker</a:t>
            </a:r>
            <a:r>
              <a:rPr lang="en-US" dirty="0"/>
              <a:t> </a:t>
            </a:r>
            <a:r>
              <a:rPr lang="en-US" dirty="0" err="1"/>
              <a:t>pancarı</a:t>
            </a:r>
            <a:r>
              <a:rPr lang="en-US" dirty="0"/>
              <a:t>, </a:t>
            </a:r>
            <a:r>
              <a:rPr lang="en-US" dirty="0" err="1"/>
              <a:t>turp</a:t>
            </a:r>
            <a:r>
              <a:rPr lang="en-US" dirty="0"/>
              <a:t>) </a:t>
            </a:r>
            <a:r>
              <a:rPr lang="en-US" dirty="0" err="1"/>
              <a:t>ksilem</a:t>
            </a:r>
            <a:r>
              <a:rPr lang="en-US" dirty="0"/>
              <a:t> </a:t>
            </a:r>
            <a:r>
              <a:rPr lang="en-US" dirty="0" err="1"/>
              <a:t>ve</a:t>
            </a:r>
            <a:r>
              <a:rPr lang="en-US" dirty="0"/>
              <a:t> </a:t>
            </a:r>
            <a:r>
              <a:rPr lang="en-US" dirty="0" err="1"/>
              <a:t>floem</a:t>
            </a:r>
            <a:r>
              <a:rPr lang="en-US" dirty="0"/>
              <a:t> </a:t>
            </a:r>
            <a:r>
              <a:rPr lang="en-US" dirty="0" err="1"/>
              <a:t>parenkiması</a:t>
            </a:r>
            <a:r>
              <a:rPr lang="en-US" dirty="0"/>
              <a:t> </a:t>
            </a:r>
            <a:r>
              <a:rPr lang="en-US" dirty="0" err="1"/>
              <a:t>ve</a:t>
            </a:r>
            <a:r>
              <a:rPr lang="en-US" dirty="0"/>
              <a:t> </a:t>
            </a:r>
            <a:r>
              <a:rPr lang="en-US" dirty="0" err="1"/>
              <a:t>sklerenkima</a:t>
            </a:r>
            <a:r>
              <a:rPr lang="en-US" dirty="0"/>
              <a:t>  </a:t>
            </a:r>
            <a:r>
              <a:rPr lang="en-US" dirty="0" err="1"/>
              <a:t>dokusu</a:t>
            </a:r>
            <a:r>
              <a:rPr lang="en-US" dirty="0"/>
              <a:t> </a:t>
            </a:r>
            <a:r>
              <a:rPr lang="en-US" dirty="0" err="1"/>
              <a:t>depo</a:t>
            </a:r>
            <a:r>
              <a:rPr lang="en-US" dirty="0"/>
              <a:t> </a:t>
            </a:r>
            <a:r>
              <a:rPr lang="en-US" dirty="0" err="1"/>
              <a:t>görevi</a:t>
            </a:r>
            <a:r>
              <a:rPr lang="en-US" dirty="0"/>
              <a:t> </a:t>
            </a:r>
            <a:r>
              <a:rPr lang="en-US" dirty="0" err="1"/>
              <a:t>yapar</a:t>
            </a:r>
            <a:r>
              <a:rPr lang="en-US" dirty="0"/>
              <a:t>.</a:t>
            </a:r>
            <a:endParaRPr lang="tr-TR" dirty="0"/>
          </a:p>
          <a:p>
            <a:pPr algn="just">
              <a:buNone/>
            </a:pPr>
            <a:r>
              <a:rPr lang="tr-TR" dirty="0" smtClean="0"/>
              <a:t>	</a:t>
            </a:r>
            <a:r>
              <a:rPr lang="en-US" dirty="0" smtClean="0">
                <a:solidFill>
                  <a:srgbClr val="7030A0"/>
                </a:solidFill>
                <a:latin typeface="Comic Sans MS" pitchFamily="66" charset="0"/>
              </a:rPr>
              <a:t>5-</a:t>
            </a:r>
            <a:r>
              <a:rPr lang="en-US" b="1" dirty="0" smtClean="0">
                <a:solidFill>
                  <a:srgbClr val="7030A0"/>
                </a:solidFill>
                <a:latin typeface="Comic Sans MS" pitchFamily="66" charset="0"/>
              </a:rPr>
              <a:t>Gaz </a:t>
            </a:r>
            <a:r>
              <a:rPr lang="en-US" b="1" dirty="0" err="1">
                <a:solidFill>
                  <a:srgbClr val="7030A0"/>
                </a:solidFill>
                <a:latin typeface="Comic Sans MS" pitchFamily="66" charset="0"/>
              </a:rPr>
              <a:t>alış</a:t>
            </a:r>
            <a:r>
              <a:rPr lang="en-US" b="1" dirty="0">
                <a:solidFill>
                  <a:srgbClr val="7030A0"/>
                </a:solidFill>
                <a:latin typeface="Comic Sans MS" pitchFamily="66" charset="0"/>
              </a:rPr>
              <a:t> </a:t>
            </a:r>
            <a:r>
              <a:rPr lang="en-US" b="1" dirty="0" err="1">
                <a:solidFill>
                  <a:srgbClr val="7030A0"/>
                </a:solidFill>
                <a:latin typeface="Comic Sans MS" pitchFamily="66" charset="0"/>
              </a:rPr>
              <a:t>verişi</a:t>
            </a:r>
            <a:r>
              <a:rPr lang="en-US" b="1" dirty="0">
                <a:solidFill>
                  <a:srgbClr val="7030A0"/>
                </a:solidFill>
                <a:latin typeface="Comic Sans MS" pitchFamily="66" charset="0"/>
              </a:rPr>
              <a:t> </a:t>
            </a:r>
            <a:r>
              <a:rPr lang="en-US" dirty="0" err="1"/>
              <a:t>bazı</a:t>
            </a:r>
            <a:r>
              <a:rPr lang="en-US" dirty="0"/>
              <a:t> </a:t>
            </a:r>
            <a:r>
              <a:rPr lang="en-US" dirty="0" err="1"/>
              <a:t>bitkilerde</a:t>
            </a:r>
            <a:r>
              <a:rPr lang="en-US" dirty="0"/>
              <a:t> </a:t>
            </a:r>
            <a:r>
              <a:rPr lang="en-US" dirty="0" err="1"/>
              <a:t>köklerde</a:t>
            </a:r>
            <a:r>
              <a:rPr lang="en-US" dirty="0"/>
              <a:t> </a:t>
            </a:r>
            <a:r>
              <a:rPr lang="en-US" dirty="0" err="1"/>
              <a:t>bulunan</a:t>
            </a:r>
            <a:r>
              <a:rPr lang="en-US" dirty="0"/>
              <a:t> </a:t>
            </a:r>
            <a:r>
              <a:rPr lang="en-US" dirty="0" err="1"/>
              <a:t>lentiseller</a:t>
            </a:r>
            <a:r>
              <a:rPr lang="en-US" dirty="0"/>
              <a:t> </a:t>
            </a:r>
            <a:r>
              <a:rPr lang="en-US" dirty="0" err="1"/>
              <a:t>havalandırma</a:t>
            </a:r>
            <a:r>
              <a:rPr lang="en-US" dirty="0"/>
              <a:t> </a:t>
            </a:r>
            <a:r>
              <a:rPr lang="en-US" dirty="0" err="1"/>
              <a:t>görevi</a:t>
            </a:r>
            <a:r>
              <a:rPr lang="en-US" dirty="0"/>
              <a:t> </a:t>
            </a:r>
            <a:r>
              <a:rPr lang="en-US" dirty="0" err="1"/>
              <a:t>yaparlar</a:t>
            </a:r>
            <a:r>
              <a:rPr lang="en-US" dirty="0"/>
              <a:t>. </a:t>
            </a:r>
            <a:r>
              <a:rPr lang="en-US" dirty="0" err="1"/>
              <a:t>Ayrıca</a:t>
            </a:r>
            <a:r>
              <a:rPr lang="en-US" dirty="0"/>
              <a:t> </a:t>
            </a:r>
            <a:r>
              <a:rPr lang="en-US" dirty="0" err="1"/>
              <a:t>sarmaşık</a:t>
            </a:r>
            <a:r>
              <a:rPr lang="en-US" dirty="0"/>
              <a:t> </a:t>
            </a:r>
            <a:r>
              <a:rPr lang="en-US" dirty="0" err="1"/>
              <a:t>ve</a:t>
            </a:r>
            <a:r>
              <a:rPr lang="en-US" dirty="0"/>
              <a:t> </a:t>
            </a:r>
            <a:r>
              <a:rPr lang="en-US" dirty="0" err="1"/>
              <a:t>epifit</a:t>
            </a:r>
            <a:r>
              <a:rPr lang="en-US" dirty="0"/>
              <a:t> </a:t>
            </a:r>
            <a:r>
              <a:rPr lang="en-US" dirty="0" err="1"/>
              <a:t>bitkilerde</a:t>
            </a:r>
            <a:r>
              <a:rPr lang="en-US" dirty="0"/>
              <a:t> </a:t>
            </a:r>
            <a:r>
              <a:rPr lang="en-US" dirty="0" err="1"/>
              <a:t>hava</a:t>
            </a:r>
            <a:r>
              <a:rPr lang="en-US" dirty="0"/>
              <a:t> </a:t>
            </a:r>
            <a:r>
              <a:rPr lang="en-US" dirty="0" err="1"/>
              <a:t>kökleri</a:t>
            </a:r>
            <a:r>
              <a:rPr lang="en-US" dirty="0"/>
              <a:t> </a:t>
            </a:r>
            <a:r>
              <a:rPr lang="en-US" dirty="0" err="1"/>
              <a:t>gövdeyi</a:t>
            </a:r>
            <a:r>
              <a:rPr lang="en-US" dirty="0"/>
              <a:t> </a:t>
            </a:r>
            <a:r>
              <a:rPr lang="en-US" dirty="0" err="1"/>
              <a:t>herhangi</a:t>
            </a:r>
            <a:r>
              <a:rPr lang="en-US" dirty="0"/>
              <a:t> </a:t>
            </a:r>
            <a:r>
              <a:rPr lang="en-US" dirty="0" err="1"/>
              <a:t>bir</a:t>
            </a:r>
            <a:r>
              <a:rPr lang="en-US" dirty="0"/>
              <a:t> </a:t>
            </a:r>
            <a:r>
              <a:rPr lang="en-US" dirty="0" err="1"/>
              <a:t>desteğe</a:t>
            </a:r>
            <a:r>
              <a:rPr lang="en-US" dirty="0"/>
              <a:t> </a:t>
            </a:r>
            <a:r>
              <a:rPr lang="en-US" dirty="0" err="1"/>
              <a:t>bağlayarak</a:t>
            </a:r>
            <a:r>
              <a:rPr lang="en-US" dirty="0"/>
              <a:t> </a:t>
            </a:r>
            <a:r>
              <a:rPr lang="en-US" dirty="0" err="1"/>
              <a:t>dayanıklılık</a:t>
            </a:r>
            <a:r>
              <a:rPr lang="en-US" dirty="0"/>
              <a:t> </a:t>
            </a:r>
            <a:r>
              <a:rPr lang="en-US" dirty="0" err="1"/>
              <a:t>da</a:t>
            </a:r>
            <a:r>
              <a:rPr lang="en-US" dirty="0"/>
              <a:t> </a:t>
            </a:r>
            <a:r>
              <a:rPr lang="en-US" dirty="0" err="1"/>
              <a:t>sağlar</a:t>
            </a:r>
            <a:r>
              <a:rPr lang="en-US" dirty="0"/>
              <a:t>   </a:t>
            </a:r>
            <a:endParaRPr lang="tr-TR" dirty="0"/>
          </a:p>
          <a:p>
            <a:pPr algn="just">
              <a:buNone/>
            </a:pPr>
            <a:r>
              <a:rPr lang="tr-TR" dirty="0" smtClean="0"/>
              <a:t>	</a:t>
            </a:r>
            <a:r>
              <a:rPr lang="en-US" dirty="0" smtClean="0">
                <a:solidFill>
                  <a:srgbClr val="7030A0"/>
                </a:solidFill>
                <a:latin typeface="Comic Sans MS" pitchFamily="66" charset="0"/>
              </a:rPr>
              <a:t>6- </a:t>
            </a:r>
            <a:r>
              <a:rPr lang="en-US" b="1" dirty="0" err="1">
                <a:solidFill>
                  <a:srgbClr val="7030A0"/>
                </a:solidFill>
                <a:latin typeface="Comic Sans MS" pitchFamily="66" charset="0"/>
              </a:rPr>
              <a:t>Vegetatif</a:t>
            </a:r>
            <a:r>
              <a:rPr lang="en-US" b="1" dirty="0">
                <a:solidFill>
                  <a:srgbClr val="7030A0"/>
                </a:solidFill>
                <a:latin typeface="Comic Sans MS" pitchFamily="66" charset="0"/>
              </a:rPr>
              <a:t> </a:t>
            </a:r>
            <a:r>
              <a:rPr lang="en-US" b="1" dirty="0" err="1">
                <a:solidFill>
                  <a:srgbClr val="7030A0"/>
                </a:solidFill>
                <a:latin typeface="Comic Sans MS" pitchFamily="66" charset="0"/>
              </a:rPr>
              <a:t>Üreme</a:t>
            </a:r>
            <a:r>
              <a:rPr lang="en-US" dirty="0">
                <a:solidFill>
                  <a:srgbClr val="7030A0"/>
                </a:solidFill>
                <a:latin typeface="Comic Sans MS" pitchFamily="66" charset="0"/>
              </a:rPr>
              <a:t> </a:t>
            </a:r>
            <a:r>
              <a:rPr lang="en-US" dirty="0" err="1"/>
              <a:t>adventif</a:t>
            </a:r>
            <a:r>
              <a:rPr lang="en-US" dirty="0"/>
              <a:t> </a:t>
            </a:r>
            <a:r>
              <a:rPr lang="en-US" dirty="0" err="1"/>
              <a:t>kökler</a:t>
            </a:r>
            <a:r>
              <a:rPr lang="en-US" dirty="0"/>
              <a:t> </a:t>
            </a:r>
            <a:r>
              <a:rPr lang="en-US" dirty="0" err="1"/>
              <a:t>bitkilerin</a:t>
            </a:r>
            <a:r>
              <a:rPr lang="en-US" dirty="0"/>
              <a:t> </a:t>
            </a:r>
            <a:r>
              <a:rPr lang="en-US" dirty="0" err="1"/>
              <a:t>vegetatif</a:t>
            </a:r>
            <a:r>
              <a:rPr lang="en-US" dirty="0"/>
              <a:t> </a:t>
            </a:r>
            <a:r>
              <a:rPr lang="en-US" dirty="0" err="1"/>
              <a:t>üremesinde</a:t>
            </a:r>
            <a:r>
              <a:rPr lang="en-US" dirty="0"/>
              <a:t> de </a:t>
            </a:r>
            <a:r>
              <a:rPr lang="en-US" dirty="0" err="1"/>
              <a:t>yardımcı</a:t>
            </a:r>
            <a:r>
              <a:rPr lang="en-US" dirty="0"/>
              <a:t> </a:t>
            </a:r>
            <a:r>
              <a:rPr lang="en-US" dirty="0" err="1"/>
              <a:t>olur</a:t>
            </a:r>
            <a:r>
              <a:rPr lang="en-US" dirty="0"/>
              <a:t>. Bu tip </a:t>
            </a:r>
            <a:r>
              <a:rPr lang="en-US" dirty="0" err="1"/>
              <a:t>köklerin</a:t>
            </a:r>
            <a:r>
              <a:rPr lang="en-US" dirty="0"/>
              <a:t> </a:t>
            </a:r>
            <a:r>
              <a:rPr lang="en-US" dirty="0" err="1"/>
              <a:t>oluşması</a:t>
            </a:r>
            <a:r>
              <a:rPr lang="en-US" dirty="0"/>
              <a:t> </a:t>
            </a:r>
            <a:r>
              <a:rPr lang="en-US" dirty="0" err="1"/>
              <a:t>çelikle</a:t>
            </a:r>
            <a:r>
              <a:rPr lang="en-US" dirty="0"/>
              <a:t> </a:t>
            </a:r>
            <a:r>
              <a:rPr lang="en-US" dirty="0" err="1"/>
              <a:t>geliştirme</a:t>
            </a:r>
            <a:r>
              <a:rPr lang="en-US" dirty="0"/>
              <a:t> </a:t>
            </a:r>
            <a:r>
              <a:rPr lang="en-US" dirty="0" err="1"/>
              <a:t>ve</a:t>
            </a:r>
            <a:r>
              <a:rPr lang="en-US" dirty="0"/>
              <a:t> </a:t>
            </a:r>
            <a:r>
              <a:rPr lang="en-US" dirty="0" err="1"/>
              <a:t>kök</a:t>
            </a:r>
            <a:r>
              <a:rPr lang="en-US" dirty="0"/>
              <a:t> </a:t>
            </a:r>
            <a:r>
              <a:rPr lang="en-US" dirty="0" err="1"/>
              <a:t>aşısında</a:t>
            </a:r>
            <a:r>
              <a:rPr lang="en-US" dirty="0"/>
              <a:t> </a:t>
            </a:r>
            <a:r>
              <a:rPr lang="en-US" dirty="0" err="1"/>
              <a:t>önemlidir</a:t>
            </a:r>
            <a:r>
              <a:rPr lang="en-US" dirty="0"/>
              <a:t>.  </a:t>
            </a:r>
            <a:endParaRPr lang="tr-TR" dirty="0"/>
          </a:p>
          <a:p>
            <a:pPr algn="just">
              <a:buNone/>
            </a:pPr>
            <a:r>
              <a:rPr lang="tr-TR" dirty="0" smtClean="0"/>
              <a:t>	</a:t>
            </a:r>
            <a:r>
              <a:rPr lang="en-US" dirty="0" smtClean="0">
                <a:solidFill>
                  <a:srgbClr val="7030A0"/>
                </a:solidFill>
                <a:latin typeface="Comic Sans MS" pitchFamily="66" charset="0"/>
              </a:rPr>
              <a:t>7- </a:t>
            </a:r>
            <a:r>
              <a:rPr lang="en-US" b="1" dirty="0" err="1">
                <a:solidFill>
                  <a:srgbClr val="7030A0"/>
                </a:solidFill>
                <a:latin typeface="Comic Sans MS" pitchFamily="66" charset="0"/>
              </a:rPr>
              <a:t>Hormon</a:t>
            </a:r>
            <a:r>
              <a:rPr lang="en-US" b="1" dirty="0">
                <a:solidFill>
                  <a:srgbClr val="7030A0"/>
                </a:solidFill>
                <a:latin typeface="Comic Sans MS" pitchFamily="66" charset="0"/>
              </a:rPr>
              <a:t> </a:t>
            </a:r>
            <a:r>
              <a:rPr lang="en-US" b="1" dirty="0" err="1">
                <a:solidFill>
                  <a:srgbClr val="7030A0"/>
                </a:solidFill>
                <a:latin typeface="Comic Sans MS" pitchFamily="66" charset="0"/>
              </a:rPr>
              <a:t>ve</a:t>
            </a:r>
            <a:r>
              <a:rPr lang="en-US" b="1" dirty="0">
                <a:solidFill>
                  <a:srgbClr val="7030A0"/>
                </a:solidFill>
                <a:latin typeface="Comic Sans MS" pitchFamily="66" charset="0"/>
              </a:rPr>
              <a:t> </a:t>
            </a:r>
            <a:r>
              <a:rPr lang="en-US" b="1" dirty="0" err="1">
                <a:solidFill>
                  <a:srgbClr val="7030A0"/>
                </a:solidFill>
                <a:latin typeface="Comic Sans MS" pitchFamily="66" charset="0"/>
              </a:rPr>
              <a:t>sentezi</a:t>
            </a:r>
            <a:r>
              <a:rPr lang="en-US" b="1" dirty="0">
                <a:solidFill>
                  <a:srgbClr val="7030A0"/>
                </a:solidFill>
                <a:latin typeface="Comic Sans MS" pitchFamily="66" charset="0"/>
              </a:rPr>
              <a:t> </a:t>
            </a:r>
            <a:r>
              <a:rPr lang="en-US" dirty="0" err="1"/>
              <a:t>kökler</a:t>
            </a:r>
            <a:r>
              <a:rPr lang="en-US" dirty="0"/>
              <a:t> </a:t>
            </a:r>
            <a:r>
              <a:rPr lang="en-US" dirty="0" err="1"/>
              <a:t>sitokininler</a:t>
            </a:r>
            <a:r>
              <a:rPr lang="en-US" dirty="0"/>
              <a:t> </a:t>
            </a:r>
            <a:r>
              <a:rPr lang="en-US" dirty="0" err="1"/>
              <a:t>ve</a:t>
            </a:r>
            <a:r>
              <a:rPr lang="en-US" dirty="0"/>
              <a:t> </a:t>
            </a:r>
            <a:r>
              <a:rPr lang="en-US" dirty="0" err="1"/>
              <a:t>birçok</a:t>
            </a:r>
            <a:r>
              <a:rPr lang="en-US" dirty="0"/>
              <a:t> </a:t>
            </a:r>
            <a:r>
              <a:rPr lang="en-US" dirty="0" err="1"/>
              <a:t>giberellinlerin</a:t>
            </a:r>
            <a:r>
              <a:rPr lang="en-US" dirty="0"/>
              <a:t> </a:t>
            </a:r>
            <a:r>
              <a:rPr lang="en-US" dirty="0" err="1"/>
              <a:t>sentez</a:t>
            </a:r>
            <a:r>
              <a:rPr lang="en-US" dirty="0"/>
              <a:t> </a:t>
            </a:r>
            <a:r>
              <a:rPr lang="en-US" dirty="0" err="1"/>
              <a:t>edildiği</a:t>
            </a:r>
            <a:r>
              <a:rPr lang="en-US" dirty="0"/>
              <a:t> </a:t>
            </a:r>
            <a:r>
              <a:rPr lang="en-US" dirty="0" err="1"/>
              <a:t>yer</a:t>
            </a:r>
            <a:r>
              <a:rPr lang="en-US" dirty="0"/>
              <a:t> </a:t>
            </a:r>
            <a:r>
              <a:rPr lang="en-US" dirty="0" err="1"/>
              <a:t>olarak</a:t>
            </a:r>
            <a:r>
              <a:rPr lang="en-US" dirty="0"/>
              <a:t> </a:t>
            </a:r>
            <a:r>
              <a:rPr lang="en-US" dirty="0" err="1"/>
              <a:t>kabul</a:t>
            </a:r>
            <a:r>
              <a:rPr lang="en-US" dirty="0"/>
              <a:t> </a:t>
            </a:r>
            <a:r>
              <a:rPr lang="en-US" dirty="0" err="1"/>
              <a:t>edilmektedir</a:t>
            </a:r>
            <a:r>
              <a:rPr lang="en-US" dirty="0"/>
              <a:t>.  </a:t>
            </a:r>
            <a:endParaRPr lang="tr-TR" dirty="0"/>
          </a:p>
          <a:p>
            <a:pPr algn="just">
              <a:buNone/>
            </a:pPr>
            <a:r>
              <a:rPr lang="tr-TR" b="1" dirty="0" smtClean="0"/>
              <a:t>	</a:t>
            </a:r>
            <a:r>
              <a:rPr lang="da-DK" b="1" dirty="0" smtClean="0">
                <a:solidFill>
                  <a:srgbClr val="7030A0"/>
                </a:solidFill>
                <a:latin typeface="Comic Sans MS" pitchFamily="66" charset="0"/>
              </a:rPr>
              <a:t>8- </a:t>
            </a:r>
            <a:r>
              <a:rPr lang="da-DK" b="1" dirty="0">
                <a:solidFill>
                  <a:srgbClr val="7030A0"/>
                </a:solidFill>
                <a:latin typeface="Comic Sans MS" pitchFamily="66" charset="0"/>
              </a:rPr>
              <a:t>Toprak mantarları ve bitkiye besin temin </a:t>
            </a:r>
            <a:r>
              <a:rPr lang="da-DK" dirty="0"/>
              <a:t>eden mikroorganizmalar ile ilişkilidirler.</a:t>
            </a:r>
            <a:endParaRPr lang="tr-TR" dirty="0"/>
          </a:p>
          <a:p>
            <a:endParaRPr lang="tr-TR" dirty="0"/>
          </a:p>
        </p:txBody>
      </p:sp>
    </p:spTree>
    <p:extLst>
      <p:ext uri="{BB962C8B-B14F-4D97-AF65-F5344CB8AC3E}">
        <p14:creationId xmlns:p14="http://schemas.microsoft.com/office/powerpoint/2010/main" val="29502014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323850" y="1628775"/>
            <a:ext cx="8497888" cy="3378200"/>
          </a:xfrm>
          <a:prstGeom prst="rect">
            <a:avLst/>
          </a:prstGeom>
          <a:noFill/>
          <a:ln w="9525">
            <a:noFill/>
            <a:miter lim="800000"/>
            <a:headEnd/>
            <a:tailEnd/>
          </a:ln>
          <a:effectLst/>
        </p:spPr>
        <p:txBody>
          <a:bodyPr anchor="ctr">
            <a:spAutoFit/>
          </a:bodyPr>
          <a:lstStyle/>
          <a:p>
            <a:pPr algn="just">
              <a:buFont typeface="Wingdings" pitchFamily="2" charset="2"/>
              <a:buChar char="§"/>
            </a:pPr>
            <a:r>
              <a:rPr lang="tr-TR" sz="2400">
                <a:latin typeface="Times New Roman" pitchFamily="18" charset="0"/>
              </a:rPr>
              <a:t>Kaliptra kökün ucunu çepeçevre içine alır ve büyüme bölgesi kök ucunun tam ortasında kalır. </a:t>
            </a:r>
          </a:p>
          <a:p>
            <a:pPr algn="just">
              <a:buFont typeface="Wingdings" pitchFamily="2" charset="2"/>
              <a:buChar char="§"/>
            </a:pPr>
            <a:endParaRPr lang="tr-TR" sz="2400">
              <a:latin typeface="Times New Roman" pitchFamily="18" charset="0"/>
            </a:endParaRPr>
          </a:p>
          <a:p>
            <a:pPr algn="just">
              <a:buFont typeface="Wingdings" pitchFamily="2" charset="2"/>
              <a:buChar char="§"/>
            </a:pPr>
            <a:r>
              <a:rPr lang="tr-TR" sz="2400">
                <a:latin typeface="Times New Roman" pitchFamily="18" charset="0"/>
              </a:rPr>
              <a:t>Yüksüğü meydana getiren hücrelerin, özellikle en dıştaki gelişmiş hücrelerin, pelteleşmesi ve dokudan ayrılmasıyla kaygan bir yol hazırlanır böylece kök ucu da toprak içinde hiç zarar görmeden gelişmesine devam eder. </a:t>
            </a:r>
          </a:p>
          <a:p>
            <a:pPr algn="just">
              <a:buFont typeface="Wingdings" pitchFamily="2" charset="2"/>
              <a:buChar char="§"/>
            </a:pPr>
            <a:endParaRPr lang="tr-TR" sz="2400">
              <a:latin typeface="Times New Roman" pitchFamily="18" charset="0"/>
            </a:endParaRPr>
          </a:p>
          <a:p>
            <a:pPr algn="just">
              <a:buFont typeface="Wingdings" pitchFamily="2" charset="2"/>
              <a:buChar char="§"/>
            </a:pPr>
            <a:r>
              <a:rPr lang="tr-TR" sz="2400">
                <a:latin typeface="Times New Roman" pitchFamily="18" charset="0"/>
              </a:rPr>
              <a:t>Su bitkilerinin köklerinde kaliptra yoktur.</a:t>
            </a:r>
          </a:p>
        </p:txBody>
      </p:sp>
    </p:spTree>
    <p:extLst>
      <p:ext uri="{BB962C8B-B14F-4D97-AF65-F5344CB8AC3E}">
        <p14:creationId xmlns:p14="http://schemas.microsoft.com/office/powerpoint/2010/main" val="33331904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539750" y="2276475"/>
            <a:ext cx="8172450" cy="1917700"/>
          </a:xfrm>
          <a:prstGeom prst="rect">
            <a:avLst/>
          </a:prstGeom>
          <a:noFill/>
          <a:ln w="9525">
            <a:noFill/>
            <a:miter lim="800000"/>
            <a:headEnd/>
            <a:tailEnd/>
          </a:ln>
          <a:effectLst/>
        </p:spPr>
        <p:txBody>
          <a:bodyPr anchor="ctr">
            <a:spAutoFit/>
          </a:bodyPr>
          <a:lstStyle/>
          <a:p>
            <a:pPr marL="361950" indent="-361950" algn="just">
              <a:buFont typeface="Wingdings" pitchFamily="2" charset="2"/>
              <a:buChar char="§"/>
            </a:pPr>
            <a:r>
              <a:rPr lang="tr-TR" sz="2400">
                <a:latin typeface="Times New Roman" pitchFamily="18" charset="0"/>
              </a:rPr>
              <a:t>Kök büyüme bölgesi meristem hücreleri, yukarıya doğru kökün sürekli doku hücrelerine dönerler. </a:t>
            </a:r>
          </a:p>
          <a:p>
            <a:pPr marL="361950" indent="-361950" algn="just">
              <a:buFont typeface="Wingdings" pitchFamily="2" charset="2"/>
              <a:buNone/>
            </a:pPr>
            <a:r>
              <a:rPr lang="tr-TR" sz="2400">
                <a:latin typeface="Times New Roman" pitchFamily="18" charset="0"/>
              </a:rPr>
              <a:t>	Buna karşılık büyüme bölgesinin ucundaki bir kısım meristem hücreleri de (=kaliptrogen) kaliptranın gelişmiş hücrelerini meydana getirirler. </a:t>
            </a:r>
          </a:p>
        </p:txBody>
      </p:sp>
    </p:spTree>
    <p:extLst>
      <p:ext uri="{BB962C8B-B14F-4D97-AF65-F5344CB8AC3E}">
        <p14:creationId xmlns:p14="http://schemas.microsoft.com/office/powerpoint/2010/main" val="12115679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695</Words>
  <Application>Microsoft Office PowerPoint</Application>
  <PresentationFormat>Ekran Gösterisi (4:3)</PresentationFormat>
  <Paragraphs>168</Paragraphs>
  <Slides>26</Slides>
  <Notes>0</Notes>
  <HiddenSlides>0</HiddenSlides>
  <MMClips>0</MMClips>
  <ScaleCrop>false</ScaleCrop>
  <HeadingPairs>
    <vt:vector size="4" baseType="variant">
      <vt:variant>
        <vt:lpstr>Tema</vt:lpstr>
      </vt:variant>
      <vt:variant>
        <vt:i4>1</vt:i4>
      </vt:variant>
      <vt:variant>
        <vt:lpstr>Slayt Başlıkları</vt:lpstr>
      </vt:variant>
      <vt:variant>
        <vt:i4>26</vt:i4>
      </vt:variant>
    </vt:vector>
  </HeadingPairs>
  <TitlesOfParts>
    <vt:vector size="27" baseType="lpstr">
      <vt:lpstr>Ofis Teması</vt:lpstr>
      <vt:lpstr>PowerPoint Sunusu</vt:lpstr>
      <vt:lpstr>3- İLETİM DOKU</vt:lpstr>
      <vt:lpstr> İletim Doku Elementleri ve Çeşitleri </vt:lpstr>
      <vt:lpstr>PowerPoint Sunusu</vt:lpstr>
      <vt:lpstr> BİTKİ YAPISI VE FONKSİYONLARI </vt:lpstr>
      <vt:lpstr> KÖK </vt:lpstr>
      <vt:lpstr> Kökün Görevi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aysegul</dc:creator>
  <cp:lastModifiedBy>aysegul</cp:lastModifiedBy>
  <cp:revision>1</cp:revision>
  <dcterms:created xsi:type="dcterms:W3CDTF">2018-06-08T11:24:24Z</dcterms:created>
  <dcterms:modified xsi:type="dcterms:W3CDTF">2018-06-08T11:24:36Z</dcterms:modified>
</cp:coreProperties>
</file>