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75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5" r:id="rId12"/>
    <p:sldId id="270" r:id="rId13"/>
    <p:sldId id="269" r:id="rId14"/>
    <p:sldId id="268" r:id="rId15"/>
    <p:sldId id="273" r:id="rId16"/>
    <p:sldId id="274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7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82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12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226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345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653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658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487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48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22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03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88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26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49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02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81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06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64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43048" y="1059679"/>
            <a:ext cx="4901941" cy="2722611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Su Canlılarında Üreme</a:t>
            </a:r>
            <a:b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</a:br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Balık Biyolojisi</a:t>
            </a:r>
            <a:endParaRPr lang="tr-TR" sz="5400" dirty="0">
              <a:solidFill>
                <a:srgbClr val="0070C0"/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758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6517" y="380844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6146" name="Picture 2" descr="http://slideplayer.biz.tr/slide/2450079/8/images/8/3.+D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6" y="1346661"/>
            <a:ext cx="7009996" cy="52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0961" y="613600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7170" name="Picture 2" descr="http://slideplayer.biz.tr/slide/2450079/8/images/9/4.+Re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0" y="1454051"/>
            <a:ext cx="6885305" cy="516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1827" y="289404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8194" name="Picture 2" descr="http://slideplayer.biz.tr/slide/2450079/8/images/10/5.+Pul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2" y="1255221"/>
            <a:ext cx="7227998" cy="542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5201" y="497222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9218" name="Picture 2" descr="http://slideplayer.biz.tr/slide/2450079/8/images/11/Pullar,+kemikli+bal%C4%B1klar%C4%B1n+ya%C5%9F+tayininde+en+yayg%C4%B1n+kullan%C4%B1lan+yap%C4%B1lard%C4%B1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2" y="1463039"/>
            <a:ext cx="6976746" cy="52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7710" y="605288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10242" name="Picture 2" descr="http://slideplayer.biz.tr/slide/2450079/8/images/12/6.Solunga%C3%A7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1571105"/>
            <a:ext cx="6910244" cy="518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9892" y="497222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11266" name="Picture 2" descr="http://slideplayer.biz.tr/slide/2450079/8/images/13/Kemikli+bal%C4%B1klarda,+solunga%C3%A7+bo%C5%9Flu%C4%9Fu+i%C3%A7inde+i%C5%9Flevsel+olarak+d%C3%B6rt+%C3%A7ift+solunga%C3%A7+yay%C4%B1+bulunur.+5.+%C3%A7ift+kemikle%C5%9Ferek+farinks+kemi%C4%9Fini+olu%C5%9Fturu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4" y="1529845"/>
            <a:ext cx="6752301" cy="506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139466" y="2355998"/>
            <a:ext cx="960259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Kaynaklar:</a:t>
            </a:r>
            <a:endPara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200" dirty="0"/>
              <a:t>Atay, D. 1987. </a:t>
            </a:r>
            <a:r>
              <a:rPr lang="tr-TR" sz="1200" dirty="0" err="1"/>
              <a:t>İçsu</a:t>
            </a:r>
            <a:r>
              <a:rPr lang="tr-TR" sz="1200" dirty="0"/>
              <a:t> Balıkları ve Üretim Tekniği. Ankara Üniversitesi Ziraat Fak. Yayınları. Ders Kitabı 300. </a:t>
            </a:r>
            <a:endParaRPr lang="en-GB" sz="1200" dirty="0"/>
          </a:p>
          <a:p>
            <a:r>
              <a:rPr lang="tr-TR" sz="1200" dirty="0"/>
              <a:t>Atay, D. 1997. Kabuklu Su Ürünleri ve Üretim Tekniği. Ankara Üniversitesi Ziraat Fakültesi Ders Kitabı:441 </a:t>
            </a:r>
            <a:endParaRPr lang="en-GB" sz="1200" dirty="0"/>
          </a:p>
          <a:p>
            <a:r>
              <a:rPr lang="tr-TR" sz="1200" dirty="0"/>
              <a:t>Atay, D. ve </a:t>
            </a:r>
            <a:r>
              <a:rPr lang="tr-TR" sz="1200" dirty="0" err="1"/>
              <a:t>Bekcan</a:t>
            </a:r>
            <a:r>
              <a:rPr lang="tr-TR" sz="1200" dirty="0"/>
              <a:t>, S. 2000. Deniz Balıkları ve Üretim Tekniği. Ankara Üniversitesi Ziraat Fakültesi Ders Kitabı:468 </a:t>
            </a:r>
            <a:endParaRPr lang="en-GB" sz="1200" dirty="0"/>
          </a:p>
          <a:p>
            <a:r>
              <a:rPr lang="tr-TR" sz="1200" dirty="0"/>
              <a:t>Atay, D., Aydın, F. ve Yıldız HY. 2002. Su Ürünleri Yetiştirme İlkeleri. Ankara Üniversitesi Ziraat Fakültesi Ders Kitabı:481 </a:t>
            </a:r>
            <a:endParaRPr lang="en-GB" sz="1200" dirty="0"/>
          </a:p>
          <a:p>
            <a:r>
              <a:rPr lang="tr-TR" sz="1200" dirty="0" err="1"/>
              <a:t>Bardach</a:t>
            </a:r>
            <a:r>
              <a:rPr lang="tr-TR" sz="1200" dirty="0"/>
              <a:t>, J.E. 1997. </a:t>
            </a:r>
            <a:r>
              <a:rPr lang="tr-TR" sz="1200" dirty="0" err="1"/>
              <a:t>Fish</a:t>
            </a:r>
            <a:r>
              <a:rPr lang="tr-TR" sz="1200" dirty="0"/>
              <a:t> as </a:t>
            </a:r>
            <a:r>
              <a:rPr lang="tr-TR" sz="1200" dirty="0" err="1"/>
              <a:t>Food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the</a:t>
            </a:r>
            <a:r>
              <a:rPr lang="tr-TR" sz="1200" dirty="0"/>
              <a:t> Case </a:t>
            </a:r>
            <a:r>
              <a:rPr lang="tr-TR" sz="1200" dirty="0" err="1"/>
              <a:t>for</a:t>
            </a:r>
            <a:r>
              <a:rPr lang="tr-TR" sz="1200" dirty="0"/>
              <a:t> </a:t>
            </a:r>
            <a:r>
              <a:rPr lang="tr-TR" sz="1200" dirty="0" err="1"/>
              <a:t>Aquaculture</a:t>
            </a:r>
            <a:r>
              <a:rPr lang="tr-TR" sz="1200" dirty="0"/>
              <a:t>. </a:t>
            </a:r>
            <a:r>
              <a:rPr lang="tr-TR" sz="1200" dirty="0" err="1"/>
              <a:t>Pages</a:t>
            </a:r>
            <a:r>
              <a:rPr lang="tr-TR" sz="1200" dirty="0"/>
              <a:t> 1-14 in J.D. </a:t>
            </a:r>
            <a:r>
              <a:rPr lang="tr-TR" sz="1200" dirty="0" err="1"/>
              <a:t>Bardach</a:t>
            </a:r>
            <a:r>
              <a:rPr lang="tr-TR" sz="1200" dirty="0"/>
              <a:t>, ed. </a:t>
            </a:r>
            <a:r>
              <a:rPr lang="tr-TR" sz="1200" dirty="0" err="1"/>
              <a:t>Sustainable</a:t>
            </a:r>
            <a:r>
              <a:rPr lang="tr-TR" sz="1200" dirty="0"/>
              <a:t> </a:t>
            </a:r>
            <a:r>
              <a:rPr lang="tr-TR" sz="1200" dirty="0" err="1"/>
              <a:t>Aquaculture</a:t>
            </a:r>
            <a:r>
              <a:rPr lang="tr-TR" sz="1200" dirty="0"/>
              <a:t>. John </a:t>
            </a:r>
            <a:r>
              <a:rPr lang="tr-TR" sz="1200" dirty="0" err="1"/>
              <a:t>Wiley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Sons</a:t>
            </a:r>
            <a:r>
              <a:rPr lang="tr-TR" sz="1200" dirty="0"/>
              <a:t>, New York.</a:t>
            </a:r>
            <a:endParaRPr lang="en-GB" sz="1200" dirty="0"/>
          </a:p>
          <a:p>
            <a:r>
              <a:rPr lang="tr-TR" sz="1200" dirty="0" err="1"/>
              <a:t>Costa</a:t>
            </a:r>
            <a:r>
              <a:rPr lang="tr-TR" sz="1200" dirty="0"/>
              <a:t>-Pierce, BA. 2002. </a:t>
            </a:r>
            <a:r>
              <a:rPr lang="tr-TR" sz="1200" dirty="0" err="1"/>
              <a:t>Ecology</a:t>
            </a:r>
            <a:r>
              <a:rPr lang="tr-TR" sz="1200" dirty="0"/>
              <a:t> as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Paradigm</a:t>
            </a:r>
            <a:r>
              <a:rPr lang="tr-TR" sz="1200" dirty="0"/>
              <a:t> </a:t>
            </a:r>
            <a:r>
              <a:rPr lang="tr-TR" sz="1200" dirty="0" err="1"/>
              <a:t>for</a:t>
            </a:r>
            <a:r>
              <a:rPr lang="tr-TR" sz="1200" dirty="0"/>
              <a:t>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Future</a:t>
            </a:r>
            <a:r>
              <a:rPr lang="tr-TR" sz="1200" dirty="0"/>
              <a:t> of </a:t>
            </a:r>
            <a:r>
              <a:rPr lang="tr-TR" sz="1200" dirty="0" err="1"/>
              <a:t>Aquaculture</a:t>
            </a:r>
            <a:r>
              <a:rPr lang="tr-TR" sz="1200" dirty="0"/>
              <a:t>. </a:t>
            </a:r>
            <a:r>
              <a:rPr lang="tr-TR" sz="1200" dirty="0" err="1"/>
              <a:t>Pages</a:t>
            </a:r>
            <a:r>
              <a:rPr lang="tr-TR" sz="1200" dirty="0"/>
              <a:t> 339-372 in B.A. </a:t>
            </a:r>
            <a:r>
              <a:rPr lang="tr-TR" sz="1200" dirty="0" err="1"/>
              <a:t>Costa</a:t>
            </a:r>
            <a:r>
              <a:rPr lang="tr-TR" sz="1200" dirty="0"/>
              <a:t>-Pierce, ed. </a:t>
            </a:r>
            <a:r>
              <a:rPr lang="tr-TR" sz="1200" dirty="0" err="1"/>
              <a:t>Ecological</a:t>
            </a:r>
            <a:r>
              <a:rPr lang="tr-TR" sz="1200" dirty="0"/>
              <a:t> </a:t>
            </a:r>
            <a:r>
              <a:rPr lang="tr-TR" sz="1200" dirty="0" err="1"/>
              <a:t>Aquaculture</a:t>
            </a:r>
            <a:r>
              <a:rPr lang="tr-TR" sz="1200" dirty="0"/>
              <a:t>: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Evolution</a:t>
            </a:r>
            <a:r>
              <a:rPr lang="tr-TR" sz="1200" dirty="0"/>
              <a:t> of </a:t>
            </a:r>
            <a:r>
              <a:rPr lang="tr-TR" sz="1200" dirty="0" err="1"/>
              <a:t>the</a:t>
            </a:r>
            <a:r>
              <a:rPr lang="tr-TR" sz="1200" dirty="0"/>
              <a:t> Blue </a:t>
            </a:r>
            <a:r>
              <a:rPr lang="tr-TR" sz="1200" dirty="0" err="1"/>
              <a:t>Revolution</a:t>
            </a:r>
            <a:r>
              <a:rPr lang="tr-TR" sz="1200" dirty="0"/>
              <a:t>. </a:t>
            </a:r>
            <a:r>
              <a:rPr lang="tr-TR" sz="1200" dirty="0" err="1"/>
              <a:t>Blackwell</a:t>
            </a:r>
            <a:r>
              <a:rPr lang="tr-TR" sz="1200" dirty="0"/>
              <a:t> </a:t>
            </a:r>
            <a:r>
              <a:rPr lang="tr-TR" sz="1200" dirty="0" err="1"/>
              <a:t>Science</a:t>
            </a:r>
            <a:r>
              <a:rPr lang="tr-TR" sz="1200" dirty="0"/>
              <a:t>, </a:t>
            </a:r>
            <a:r>
              <a:rPr lang="tr-TR" sz="1200" dirty="0" err="1"/>
              <a:t>Malden</a:t>
            </a:r>
            <a:r>
              <a:rPr lang="tr-TR" sz="1200" dirty="0"/>
              <a:t>, Massachusetts.</a:t>
            </a:r>
            <a:endParaRPr lang="en-GB" sz="1200" dirty="0"/>
          </a:p>
          <a:p>
            <a:r>
              <a:rPr lang="tr-TR" sz="1200" dirty="0"/>
              <a:t>Genç, E. 2017. Balık Yetiştiriciliğinde Hastalıklar ve Koruyucu Önlemler. Balık Yetiştiriciliği (</a:t>
            </a:r>
            <a:r>
              <a:rPr lang="tr-TR" sz="1200" dirty="0" err="1"/>
              <a:t>Ed</a:t>
            </a:r>
            <a:r>
              <a:rPr lang="tr-TR" sz="1200" dirty="0"/>
              <a:t>: Emiroğlu, Ö., Kuş, G) T.C. Anadolu Üniversitesi Yayını: 3618, </a:t>
            </a:r>
            <a:r>
              <a:rPr lang="tr-TR" sz="1200" dirty="0" err="1"/>
              <a:t>Açıköğretim</a:t>
            </a:r>
            <a:r>
              <a:rPr lang="tr-TR" sz="1200" dirty="0"/>
              <a:t> Fakültesi Yayını: 2442, ISBN: 978-975-06-2226-7, 214s, Eskişehir.</a:t>
            </a:r>
            <a:endParaRPr lang="en-GB" sz="1200" dirty="0"/>
          </a:p>
          <a:p>
            <a:r>
              <a:rPr lang="tr-TR" sz="1200" dirty="0" err="1"/>
              <a:t>Lackey</a:t>
            </a:r>
            <a:r>
              <a:rPr lang="tr-TR" sz="1200" dirty="0"/>
              <a:t>, R.T. 2005. </a:t>
            </a:r>
            <a:r>
              <a:rPr lang="tr-TR" sz="1200" dirty="0" err="1"/>
              <a:t>Fisheries</a:t>
            </a:r>
            <a:r>
              <a:rPr lang="tr-TR" sz="1200" dirty="0"/>
              <a:t>: </a:t>
            </a:r>
            <a:r>
              <a:rPr lang="tr-TR" sz="1200" dirty="0" err="1"/>
              <a:t>history</a:t>
            </a:r>
            <a:r>
              <a:rPr lang="tr-TR" sz="1200" dirty="0"/>
              <a:t>, </a:t>
            </a:r>
            <a:r>
              <a:rPr lang="tr-TR" sz="1200" dirty="0" err="1"/>
              <a:t>science</a:t>
            </a:r>
            <a:r>
              <a:rPr lang="tr-TR" sz="1200" dirty="0"/>
              <a:t>,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management</a:t>
            </a:r>
            <a:r>
              <a:rPr lang="tr-TR" sz="1200" dirty="0"/>
              <a:t>. </a:t>
            </a:r>
            <a:r>
              <a:rPr lang="tr-TR" sz="1200" dirty="0" err="1"/>
              <a:t>pp</a:t>
            </a:r>
            <a:r>
              <a:rPr lang="tr-TR" sz="1200" dirty="0"/>
              <a:t>. 121-129. </a:t>
            </a:r>
            <a:r>
              <a:rPr lang="tr-TR" sz="1200" dirty="0" err="1"/>
              <a:t>In</a:t>
            </a:r>
            <a:r>
              <a:rPr lang="tr-TR" sz="1200" dirty="0"/>
              <a:t>: </a:t>
            </a:r>
            <a:r>
              <a:rPr lang="tr-TR" sz="1200" dirty="0" err="1"/>
              <a:t>Water</a:t>
            </a:r>
            <a:r>
              <a:rPr lang="tr-TR" sz="1200" dirty="0"/>
              <a:t> Encyclopedia: </a:t>
            </a:r>
            <a:r>
              <a:rPr lang="tr-TR" sz="1200" dirty="0" err="1"/>
              <a:t>Surface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Agricultural</a:t>
            </a:r>
            <a:r>
              <a:rPr lang="tr-TR" sz="1200" dirty="0"/>
              <a:t> </a:t>
            </a:r>
            <a:r>
              <a:rPr lang="tr-TR" sz="1200" dirty="0" err="1"/>
              <a:t>Water</a:t>
            </a:r>
            <a:r>
              <a:rPr lang="tr-TR" sz="1200" dirty="0"/>
              <a:t>, </a:t>
            </a:r>
            <a:r>
              <a:rPr lang="tr-TR" sz="1200" dirty="0" err="1"/>
              <a:t>Jay</a:t>
            </a:r>
            <a:r>
              <a:rPr lang="tr-TR" sz="1200" dirty="0"/>
              <a:t> H. </a:t>
            </a:r>
            <a:r>
              <a:rPr lang="tr-TR" sz="1200" dirty="0" err="1"/>
              <a:t>Lehr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Jack</a:t>
            </a:r>
            <a:r>
              <a:rPr lang="tr-TR" sz="1200" dirty="0"/>
              <a:t> </a:t>
            </a:r>
            <a:r>
              <a:rPr lang="tr-TR" sz="1200" dirty="0" err="1"/>
              <a:t>Keeley</a:t>
            </a:r>
            <a:r>
              <a:rPr lang="tr-TR" sz="1200" dirty="0"/>
              <a:t>, </a:t>
            </a:r>
            <a:r>
              <a:rPr lang="tr-TR" sz="1200" dirty="0" err="1"/>
              <a:t>editors</a:t>
            </a:r>
            <a:r>
              <a:rPr lang="tr-TR" sz="1200" dirty="0"/>
              <a:t>, John </a:t>
            </a:r>
            <a:r>
              <a:rPr lang="tr-TR" sz="1200" dirty="0" err="1"/>
              <a:t>Wiley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Sons</a:t>
            </a:r>
            <a:r>
              <a:rPr lang="tr-TR" sz="1200" dirty="0"/>
              <a:t>, </a:t>
            </a:r>
            <a:r>
              <a:rPr lang="tr-TR" sz="1200" dirty="0" err="1"/>
              <a:t>Inc</a:t>
            </a:r>
            <a:r>
              <a:rPr lang="tr-TR" sz="1200" dirty="0"/>
              <a:t>., </a:t>
            </a:r>
            <a:r>
              <a:rPr lang="tr-TR" sz="1200" dirty="0" err="1"/>
              <a:t>Publishers</a:t>
            </a:r>
            <a:r>
              <a:rPr lang="tr-TR" sz="1200" dirty="0"/>
              <a:t>, New York, 781 </a:t>
            </a:r>
            <a:r>
              <a:rPr lang="tr-TR" sz="1200" dirty="0" err="1"/>
              <a:t>pp</a:t>
            </a:r>
            <a:r>
              <a:rPr lang="tr-TR" sz="1200" dirty="0"/>
              <a:t>.</a:t>
            </a:r>
            <a:endParaRPr lang="en-GB" sz="1200" dirty="0"/>
          </a:p>
          <a:p>
            <a:r>
              <a:rPr lang="tr-TR" sz="1200" dirty="0" err="1"/>
              <a:t>Stickney</a:t>
            </a:r>
            <a:r>
              <a:rPr lang="tr-TR" sz="1200" dirty="0"/>
              <a:t>, RR. 2000. Encyclopedia of </a:t>
            </a:r>
            <a:r>
              <a:rPr lang="tr-TR" sz="1200" dirty="0" err="1"/>
              <a:t>Aquaculture</a:t>
            </a:r>
            <a:r>
              <a:rPr lang="tr-TR" sz="1200" dirty="0"/>
              <a:t>. John </a:t>
            </a:r>
            <a:r>
              <a:rPr lang="tr-TR" sz="1200" dirty="0" err="1"/>
              <a:t>Wiley</a:t>
            </a:r>
            <a:r>
              <a:rPr lang="tr-TR" sz="1200" dirty="0"/>
              <a:t> &amp; </a:t>
            </a:r>
            <a:r>
              <a:rPr lang="tr-TR" sz="1200" dirty="0" err="1"/>
              <a:t>Sons</a:t>
            </a:r>
            <a:r>
              <a:rPr lang="tr-TR" sz="1200" dirty="0"/>
              <a:t>, </a:t>
            </a:r>
            <a:r>
              <a:rPr lang="tr-TR" sz="1200" dirty="0" err="1"/>
              <a:t>Inc</a:t>
            </a:r>
            <a:r>
              <a:rPr lang="tr-TR" sz="1200" dirty="0"/>
              <a:t>. New York.</a:t>
            </a:r>
            <a:endParaRPr lang="en-GB" sz="1200" dirty="0"/>
          </a:p>
          <a:p>
            <a:r>
              <a:rPr lang="tr-TR" sz="1200" dirty="0"/>
              <a:t>Yavuzcan, H. 2011. Su Ürünleri T.C. Anadolu Üniversitesi Yayını: 2243, </a:t>
            </a:r>
            <a:r>
              <a:rPr lang="tr-TR" sz="1200" dirty="0" err="1"/>
              <a:t>Açıköğretim</a:t>
            </a:r>
            <a:r>
              <a:rPr lang="tr-TR" sz="1200" dirty="0"/>
              <a:t> Fakültesi Yayını: 1242, ISBN: 978-975-06-0917-6, 184s, Eskişehir.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6" y="1050482"/>
            <a:ext cx="4919113" cy="49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9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8328" y="272779"/>
            <a:ext cx="3305897" cy="96581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842154" y="1751888"/>
            <a:ext cx="3945977" cy="38675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B</a:t>
            </a:r>
            <a:r>
              <a:rPr lang="tr-TR" sz="3200" cap="none" dirty="0" smtClean="0">
                <a:latin typeface="Bodoni MT Poster Compressed" panose="02070706080601050204" pitchFamily="18" charset="-94"/>
              </a:rPr>
              <a:t>alığın tanımı</a:t>
            </a:r>
          </a:p>
          <a:p>
            <a:endParaRPr lang="tr-TR" sz="3200" dirty="0" smtClean="0">
              <a:latin typeface="Bodoni MT Poster Compressed" panose="02070706080601050204" pitchFamily="18" charset="-94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B</a:t>
            </a:r>
            <a:r>
              <a:rPr lang="tr-TR" sz="3200" cap="none" dirty="0" smtClean="0">
                <a:latin typeface="Bodoni MT Poster Compressed" panose="02070706080601050204" pitchFamily="18" charset="-94"/>
              </a:rPr>
              <a:t>alıklarda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;</a:t>
            </a:r>
          </a:p>
          <a:p>
            <a:endParaRPr lang="tr-TR" dirty="0" smtClean="0">
              <a:latin typeface="Bodoni MT Poster Compressed" panose="02070706080601050204" pitchFamily="18" charset="-94"/>
            </a:endParaRPr>
          </a:p>
          <a:p>
            <a:r>
              <a:rPr lang="tr-TR" sz="2800" cap="none" dirty="0" smtClean="0">
                <a:latin typeface="Bodoni MT Poster Compressed" panose="02070706080601050204" pitchFamily="18" charset="-94"/>
              </a:rPr>
              <a:t>		- dış morfolojik yapı</a:t>
            </a:r>
          </a:p>
          <a:p>
            <a:r>
              <a:rPr lang="tr-TR" sz="2800" cap="none" dirty="0" smtClean="0">
                <a:latin typeface="Bodoni MT Poster Compressed" panose="02070706080601050204" pitchFamily="18" charset="-94"/>
              </a:rPr>
              <a:t>		- iç morfolojik yapı</a:t>
            </a:r>
          </a:p>
          <a:p>
            <a:r>
              <a:rPr lang="tr-TR" sz="2800" cap="none" dirty="0" smtClean="0">
                <a:latin typeface="Bodoni MT Poster Compressed" panose="02070706080601050204" pitchFamily="18" charset="-94"/>
              </a:rPr>
              <a:t>		- üreme</a:t>
            </a:r>
          </a:p>
          <a:p>
            <a:r>
              <a:rPr lang="tr-TR" sz="2800" cap="none" dirty="0" smtClean="0">
                <a:latin typeface="Bodoni MT Poster Compressed" panose="02070706080601050204" pitchFamily="18" charset="-94"/>
              </a:rPr>
              <a:t>		- </a:t>
            </a:r>
            <a:r>
              <a:rPr lang="tr-TR" sz="2800" cap="none" dirty="0" err="1" smtClean="0">
                <a:latin typeface="Bodoni MT Poster Compressed" panose="02070706080601050204" pitchFamily="18" charset="-94"/>
              </a:rPr>
              <a:t>osmoregülasyon</a:t>
            </a:r>
            <a:endParaRPr lang="tr-TR" sz="2800" cap="none" dirty="0" smtClean="0">
              <a:latin typeface="Bodoni MT Poster Compressed" panose="02070706080601050204" pitchFamily="18" charset="-94"/>
            </a:endParaRPr>
          </a:p>
          <a:p>
            <a:r>
              <a:rPr lang="tr-TR" sz="2800" cap="none" dirty="0" smtClean="0">
                <a:latin typeface="Bodoni MT Poster Compressed" panose="02070706080601050204" pitchFamily="18" charset="-94"/>
              </a:rPr>
              <a:t>		- göç</a:t>
            </a:r>
          </a:p>
          <a:p>
            <a:endParaRPr lang="tr-TR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050" name="Picture 2" descr="SAZAN RESMİ ile ilgili görsel sonucu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6" y="2547217"/>
            <a:ext cx="2857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ZAN RESMİ ile ilgili görsel sonucu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949803"/>
            <a:ext cx="3305175" cy="1381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ZAN RESMİ ile ilgili görsel sonucu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33" y="4263073"/>
            <a:ext cx="2790825" cy="163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ABALIK RESMİ ile ilgili görsel sonucu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64" y="2647229"/>
            <a:ext cx="3257550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8328" y="272779"/>
            <a:ext cx="3305897" cy="96581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703708" y="598516"/>
            <a:ext cx="2635135" cy="14243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tr-TR" sz="3200" dirty="0" smtClean="0">
              <a:latin typeface="Bodoni MT Poster Compressed" panose="02070706080601050204" pitchFamily="18" charset="-94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tr-TR" sz="3200" dirty="0">
              <a:latin typeface="Bodoni MT Poster Compressed" panose="02070706080601050204" pitchFamily="18" charset="-94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B</a:t>
            </a:r>
            <a:r>
              <a:rPr lang="tr-TR" sz="3200" cap="none" dirty="0" smtClean="0">
                <a:latin typeface="Bodoni MT Poster Compressed" panose="02070706080601050204" pitchFamily="18" charset="-94"/>
              </a:rPr>
              <a:t>alığın tanımı</a:t>
            </a:r>
            <a:endParaRPr lang="tr-TR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052" name="Picture 4" descr="SAZAN RESMİ ile ilgili görsel sonucu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949803"/>
            <a:ext cx="3305175" cy="1381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ZAN RESMİ ile ilgili görsel sonucu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33" y="4263073"/>
            <a:ext cx="2790825" cy="163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ABALIK RESMİ ile ilgili görsel sonucu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64" y="2647229"/>
            <a:ext cx="3257550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03707" y="2308466"/>
            <a:ext cx="5495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Balık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suda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yaşamaya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uyum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sağlamış,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solunumunu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solungaçlarıyla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yapan, derisi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çoğunlukla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pullarla örtülü,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ekstremiteleri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yüzgeç olan,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soğuk kanlı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ilkel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omurgalıdır. Balıklar geniş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alanlara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yayılmışlardır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tür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sayısı,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büyüklük,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morfoloji ve iç morfoloji, fizyoloji ve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 açısından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çeşitlilik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gösterirler.</a:t>
            </a:r>
          </a:p>
        </p:txBody>
      </p:sp>
    </p:spTree>
    <p:extLst>
      <p:ext uri="{BB962C8B-B14F-4D97-AF65-F5344CB8AC3E}">
        <p14:creationId xmlns:p14="http://schemas.microsoft.com/office/powerpoint/2010/main" val="41164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8328" y="272779"/>
            <a:ext cx="3305897" cy="96581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833841" y="1979660"/>
            <a:ext cx="5550333" cy="7469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alıklarda dış morfolojik yapı</a:t>
            </a:r>
          </a:p>
          <a:p>
            <a:r>
              <a:rPr lang="tr-TR" sz="2800" cap="none" dirty="0" smtClean="0">
                <a:latin typeface="Bodoni MT Poster Compressed" panose="02070706080601050204" pitchFamily="18" charset="-94"/>
              </a:rPr>
              <a:t>	</a:t>
            </a:r>
            <a:endParaRPr lang="tr-TR" sz="2800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6" name="Picture 2" descr="http://slideplayer.biz.tr/slide/2450079/8/images/3/A-)+DI%C5%9E+MORFOLOJ%C4%B0K+YA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8" y="1238597"/>
            <a:ext cx="8634356" cy="49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8328" y="272779"/>
            <a:ext cx="3305897" cy="96581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1026" name="Picture 2" descr="http://slideplayer.biz.tr/slide/2450079/8/images/4/2.+Y%C3%BCzge%C3%A7ler+Y%C3%BCzge%C3%A7ler+tek+ve+%C3%A7ift+olmak+%C3%BCzere+iki+gruptu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17" y="1087192"/>
            <a:ext cx="6918556" cy="518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8328" y="272779"/>
            <a:ext cx="3305897" cy="96581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074" name="Picture 2" descr="http://slideplayer.biz.tr/slide/2450079/8/images/5/%C3%87ift+y%C3%BCzge%C3%A7ler+ise+pektoral+ve+pelvik+y%C3%BCzgeci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1" y="1238596"/>
            <a:ext cx="7317567" cy="54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9150" y="580350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4098" name="Picture 2" descr="http://slideplayer.biz.tr/slide/2450079/8/images/6/%C3%87ift+y%C3%BCzge%C3%A7lerin+ba%C5%9Fl%C4%B1ca+i%C5%9Flevleri+su+i%C3%A7inde+dibe+ve+y%C3%BCzeye+do%C4%9Fru+inme+ve+%C3%A7%C4%B1kma,+d%C3%B6nme,+durma+ve+denge+sa%C4%9Flamada+etkindir.+Tek+y%C3%BCzge%C3%A7ler+%C3%B6ncelikle+denge+sa%C4%9Flarlar,+manevra+yapmada+rolleri+vard%C4%B1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0" y="1546167"/>
            <a:ext cx="6705796" cy="502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9645" y="414095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5122" name="Picture 2" descr="http://slideplayer.biz.tr/slide/2450079/8/images/7/Scombridae+familyas%C4%B1na+giren+ton,+uskumru+gibi+bal%C4%B1klarda+ise+familyaya+%C3%B6zg%C3%BC+dorsal+y%C3%BCzge%C3%A7+ile+kuyruk+y%C3%BCzgeci+ve+anal+y%C3%BCzge%C3%A7+ile+kuyruk+y%C3%BCzgeci+aras%C4%B1nda+pinnul+denilen+yalanc%C4%B1+y%C3%BCzge%C3%A7ler+vard%C4%B1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5" y="1379912"/>
            <a:ext cx="7105949" cy="53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578</TotalTime>
  <Words>454</Words>
  <Application>Microsoft Office PowerPoint</Application>
  <PresentationFormat>Geniş ekran</PresentationFormat>
  <Paragraphs>55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Bodoni MT Poster Compressed</vt:lpstr>
      <vt:lpstr>Garamond</vt:lpstr>
      <vt:lpstr>Times New Roman</vt:lpstr>
      <vt:lpstr>Wingdings</vt:lpstr>
      <vt:lpstr>Organik</vt:lpstr>
      <vt:lpstr>Su Canlılarında Üreme Balık Biyolojisi</vt:lpstr>
      <vt:lpstr>PowerPoint Sunusu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?</cp:lastModifiedBy>
  <cp:revision>64</cp:revision>
  <dcterms:created xsi:type="dcterms:W3CDTF">2017-06-01T08:33:22Z</dcterms:created>
  <dcterms:modified xsi:type="dcterms:W3CDTF">2018-01-11T09:11:42Z</dcterms:modified>
</cp:coreProperties>
</file>