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87"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9178C15-37CE-4F11-9BD3-65756A3AF65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400815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178C15-37CE-4F11-9BD3-65756A3AF65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200607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178C15-37CE-4F11-9BD3-65756A3AF65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2594812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178C15-37CE-4F11-9BD3-65756A3AF65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3063720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9178C15-37CE-4F11-9BD3-65756A3AF65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416620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9178C15-37CE-4F11-9BD3-65756A3AF65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2601774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9178C15-37CE-4F11-9BD3-65756A3AF65C}"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3627057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9178C15-37CE-4F11-9BD3-65756A3AF65C}"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4144734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9178C15-37CE-4F11-9BD3-65756A3AF65C}"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2482722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9178C15-37CE-4F11-9BD3-65756A3AF65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1301330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9178C15-37CE-4F11-9BD3-65756A3AF65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D0DB63-759A-4111-A36F-056E100D8C2F}" type="slidenum">
              <a:rPr lang="tr-TR" smtClean="0"/>
              <a:t>‹#›</a:t>
            </a:fld>
            <a:endParaRPr lang="tr-TR"/>
          </a:p>
        </p:txBody>
      </p:sp>
    </p:spTree>
    <p:extLst>
      <p:ext uri="{BB962C8B-B14F-4D97-AF65-F5344CB8AC3E}">
        <p14:creationId xmlns:p14="http://schemas.microsoft.com/office/powerpoint/2010/main" val="669921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178C15-37CE-4F11-9BD3-65756A3AF65C}"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D0DB63-759A-4111-A36F-056E100D8C2F}" type="slidenum">
              <a:rPr lang="tr-TR" smtClean="0"/>
              <a:t>‹#›</a:t>
            </a:fld>
            <a:endParaRPr lang="tr-TR"/>
          </a:p>
        </p:txBody>
      </p:sp>
    </p:spTree>
    <p:extLst>
      <p:ext uri="{BB962C8B-B14F-4D97-AF65-F5344CB8AC3E}">
        <p14:creationId xmlns:p14="http://schemas.microsoft.com/office/powerpoint/2010/main" val="2380141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smtClean="0"/>
              <a:t>Kentsel Haklar</a:t>
            </a:r>
            <a:endParaRPr lang="tr-TR" b="1" dirty="0"/>
          </a:p>
        </p:txBody>
      </p:sp>
      <p:sp>
        <p:nvSpPr>
          <p:cNvPr id="3" name="İçerik Yer Tutucusu 2"/>
          <p:cNvSpPr>
            <a:spLocks noGrp="1"/>
          </p:cNvSpPr>
          <p:nvPr>
            <p:ph idx="1"/>
          </p:nvPr>
        </p:nvSpPr>
        <p:spPr/>
        <p:txBody>
          <a:bodyPr/>
          <a:lstStyle/>
          <a:p>
            <a:pPr marL="0" indent="0" algn="ctr">
              <a:buNone/>
            </a:pPr>
            <a:r>
              <a:rPr lang="tr-TR" b="1" dirty="0" smtClean="0"/>
              <a:t>11. </a:t>
            </a:r>
            <a:r>
              <a:rPr lang="tr-TR" b="1" dirty="0"/>
              <a:t>Hafta Ders İçeriğinin Başlıkları</a:t>
            </a:r>
          </a:p>
          <a:p>
            <a:endParaRPr lang="tr-TR" b="1" dirty="0" smtClean="0"/>
          </a:p>
          <a:p>
            <a:r>
              <a:rPr lang="tr-TR" b="1" dirty="0" smtClean="0"/>
              <a:t>Kent ve Kentli Hakları</a:t>
            </a:r>
          </a:p>
          <a:p>
            <a:r>
              <a:rPr lang="tr-TR" b="1" dirty="0" smtClean="0"/>
              <a:t>Kente İlişkin Avrupa Belgeleri (Avrupa Kentsel Şartı </a:t>
            </a:r>
            <a:r>
              <a:rPr lang="tr-TR" b="1" smtClean="0"/>
              <a:t>I ve </a:t>
            </a:r>
            <a:r>
              <a:rPr lang="tr-TR" b="1" dirty="0" smtClean="0"/>
              <a:t>II)</a:t>
            </a:r>
          </a:p>
          <a:p>
            <a:endParaRPr lang="tr-TR" b="1" dirty="0"/>
          </a:p>
        </p:txBody>
      </p:sp>
    </p:spTree>
    <p:extLst>
      <p:ext uri="{BB962C8B-B14F-4D97-AF65-F5344CB8AC3E}">
        <p14:creationId xmlns:p14="http://schemas.microsoft.com/office/powerpoint/2010/main" val="1749389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Times New Roman" pitchFamily="18" charset="0"/>
                <a:cs typeface="Times New Roman" pitchFamily="18" charset="0"/>
              </a:rPr>
              <a:t>Avrupa Kentsel Şartı </a:t>
            </a:r>
            <a:r>
              <a:rPr lang="tr-TR" dirty="0" smtClean="0">
                <a:latin typeface="Times New Roman" pitchFamily="18" charset="0"/>
                <a:cs typeface="Times New Roman" pitchFamily="18" charset="0"/>
              </a:rPr>
              <a:t>I</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smtClean="0"/>
              <a:t>1992 tarihinde Avrupa Konseyi tarafından Avrupa Yerel ve Bölgesel Yönetimler Konferansı’nda kabul edilen Avrupa Kentsel Şartı, sürdürülebilir kentsel politikalar kapsamında temel bir çerçeve çizmektedir</a:t>
            </a:r>
            <a:r>
              <a:rPr lang="tr-TR" dirty="0"/>
              <a:t>. </a:t>
            </a:r>
            <a:r>
              <a:rPr lang="tr-TR" dirty="0" err="1" smtClean="0"/>
              <a:t>Şart’ın</a:t>
            </a:r>
            <a:r>
              <a:rPr lang="tr-TR" dirty="0" smtClean="0"/>
              <a:t> temel felsefesi yerel yönetimlerin kentsel gelişime yönelik sorumluluklarını tanımlamak, kentsel gelişim ve yaşam kalitesine yönelik olarak evrensel ilkeler oluşturulmasıdır. Buna göre Şartta, «ulaşım </a:t>
            </a:r>
            <a:r>
              <a:rPr lang="tr-TR" dirty="0"/>
              <a:t>ve dolaşım», </a:t>
            </a:r>
            <a:r>
              <a:rPr lang="tr-TR" dirty="0" smtClean="0"/>
              <a:t>«kentlerde çevre </a:t>
            </a:r>
            <a:r>
              <a:rPr lang="tr-TR" dirty="0"/>
              <a:t>ve doğa», </a:t>
            </a:r>
            <a:r>
              <a:rPr lang="tr-TR" dirty="0" smtClean="0"/>
              <a:t>«kentlerin fiziki yapıları</a:t>
            </a:r>
            <a:r>
              <a:rPr lang="tr-TR" dirty="0"/>
              <a:t>», </a:t>
            </a:r>
            <a:r>
              <a:rPr lang="tr-TR" dirty="0" smtClean="0"/>
              <a:t>«Tarihi </a:t>
            </a:r>
            <a:r>
              <a:rPr lang="tr-TR" dirty="0"/>
              <a:t>Kentsel Yapı </a:t>
            </a:r>
            <a:r>
              <a:rPr lang="tr-TR" dirty="0" smtClean="0"/>
              <a:t>Mirası», «Konut», «Kent </a:t>
            </a:r>
            <a:r>
              <a:rPr lang="tr-TR" dirty="0"/>
              <a:t>Güvenliğinin Sağlanması ve Suçların </a:t>
            </a:r>
            <a:r>
              <a:rPr lang="tr-TR" dirty="0" smtClean="0"/>
              <a:t>Önlenmesi», «Kentlerdeki </a:t>
            </a:r>
            <a:r>
              <a:rPr lang="tr-TR" dirty="0"/>
              <a:t>Özürlü ve </a:t>
            </a:r>
            <a:r>
              <a:rPr lang="tr-TR" dirty="0" err="1"/>
              <a:t>Sosyo</a:t>
            </a:r>
            <a:r>
              <a:rPr lang="tr-TR" dirty="0"/>
              <a:t>-Ekonomik Bakımdan </a:t>
            </a:r>
            <a:r>
              <a:rPr lang="tr-TR" dirty="0" smtClean="0"/>
              <a:t>Engelliler», «Kentsel </a:t>
            </a:r>
            <a:r>
              <a:rPr lang="tr-TR" dirty="0"/>
              <a:t>Alanlarda Spor ve Boş Zamanları </a:t>
            </a:r>
            <a:r>
              <a:rPr lang="tr-TR" dirty="0" smtClean="0"/>
              <a:t>Değerlendirme», «Yerleşimlerde Kültür», «Yerleşimlerde </a:t>
            </a:r>
            <a:r>
              <a:rPr lang="tr-TR" dirty="0"/>
              <a:t>Kültürlerarası </a:t>
            </a:r>
            <a:r>
              <a:rPr lang="tr-TR" dirty="0" smtClean="0"/>
              <a:t>Kaynaşma», «Kentlerde Sağlık», «Halk </a:t>
            </a:r>
            <a:r>
              <a:rPr lang="tr-TR" dirty="0"/>
              <a:t>Katılımı, Kent Yönetimi ve Kent </a:t>
            </a:r>
            <a:r>
              <a:rPr lang="tr-TR" dirty="0" smtClean="0"/>
              <a:t>Planlaması» ve «Kentlerde </a:t>
            </a:r>
            <a:r>
              <a:rPr lang="tr-TR" dirty="0"/>
              <a:t>Ekonomik </a:t>
            </a:r>
            <a:r>
              <a:rPr lang="tr-TR" dirty="0" smtClean="0"/>
              <a:t>Kalkınma» başlıklarına ilişkin ilkeler ve bu ilkelere uygun kentsel politika önerileri ortaya konulmuştur.   </a:t>
            </a:r>
            <a:endParaRPr lang="tr-TR" dirty="0"/>
          </a:p>
        </p:txBody>
      </p:sp>
    </p:spTree>
    <p:extLst>
      <p:ext uri="{BB962C8B-B14F-4D97-AF65-F5344CB8AC3E}">
        <p14:creationId xmlns:p14="http://schemas.microsoft.com/office/powerpoint/2010/main" val="3498458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Times New Roman" pitchFamily="18" charset="0"/>
                <a:cs typeface="Times New Roman" pitchFamily="18" charset="0"/>
              </a:rPr>
              <a:t>Avrupa Kentsel Şartı </a:t>
            </a:r>
            <a:r>
              <a:rPr lang="tr-TR" dirty="0" smtClean="0">
                <a:latin typeface="Times New Roman" pitchFamily="18" charset="0"/>
                <a:cs typeface="Times New Roman" pitchFamily="18" charset="0"/>
              </a:rPr>
              <a:t>II</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latin typeface="Times New Roman" pitchFamily="18" charset="0"/>
                <a:cs typeface="Times New Roman" pitchFamily="18" charset="0"/>
              </a:rPr>
              <a:t>Avrupa Konseyi’nin Yerel ve Bölgesel Yönetimler Konferansı, </a:t>
            </a:r>
            <a:r>
              <a:rPr lang="tr-TR" dirty="0" smtClean="0">
                <a:latin typeface="Times New Roman" pitchFamily="18" charset="0"/>
                <a:cs typeface="Times New Roman" pitchFamily="18" charset="0"/>
              </a:rPr>
              <a:t>2008 yılında Avrupa </a:t>
            </a:r>
            <a:r>
              <a:rPr lang="tr-TR" dirty="0">
                <a:latin typeface="Times New Roman" pitchFamily="18" charset="0"/>
                <a:cs typeface="Times New Roman" pitchFamily="18" charset="0"/>
              </a:rPr>
              <a:t>Kentsel Şartı 2’yi kabul ederek, kentlerin ve kasabaların günümüzdeki sorunları ile </a:t>
            </a:r>
            <a:r>
              <a:rPr lang="tr-TR" dirty="0" smtClean="0">
                <a:latin typeface="Times New Roman" pitchFamily="18" charset="0"/>
                <a:cs typeface="Times New Roman" pitchFamily="18" charset="0"/>
              </a:rPr>
              <a:t>mücadele etmesini </a:t>
            </a:r>
            <a:r>
              <a:rPr lang="tr-TR" dirty="0">
                <a:latin typeface="Times New Roman" pitchFamily="18" charset="0"/>
                <a:cs typeface="Times New Roman" pitchFamily="18" charset="0"/>
              </a:rPr>
              <a:t>olanaklı kılacak bir dizi ortak ilke ve kavram </a:t>
            </a:r>
            <a:r>
              <a:rPr lang="tr-TR" dirty="0" smtClean="0">
                <a:latin typeface="Times New Roman" pitchFamily="18" charset="0"/>
                <a:cs typeface="Times New Roman" pitchFamily="18" charset="0"/>
              </a:rPr>
              <a:t>oluşturmuştur. Böylece </a:t>
            </a:r>
            <a:r>
              <a:rPr lang="tr-TR" dirty="0">
                <a:latin typeface="Times New Roman" pitchFamily="18" charset="0"/>
                <a:cs typeface="Times New Roman" pitchFamily="18" charset="0"/>
              </a:rPr>
              <a:t>kent yaşamına yeni bir yaklaşım </a:t>
            </a:r>
            <a:r>
              <a:rPr lang="tr-TR" dirty="0" smtClean="0">
                <a:latin typeface="Times New Roman" pitchFamily="18" charset="0"/>
                <a:cs typeface="Times New Roman" pitchFamily="18" charset="0"/>
              </a:rPr>
              <a:t>sunulması amaçlanmıştır. Şart kapsamında kent ve kasabaların sürdürülebilir kentsel mekanlara dönüştürülebilmesi için çeşitli kentsel politika önerileri geliştirilmeye çalışılmıştır. Kentsel büyümenin denetimi ve kentsel yaşam kalitesinin artırılmasına yönelik kentsel ulaşım politikaları ortaya </a:t>
            </a:r>
            <a:r>
              <a:rPr lang="tr-TR" dirty="0">
                <a:latin typeface="Times New Roman" pitchFamily="18" charset="0"/>
                <a:cs typeface="Times New Roman" pitchFamily="18" charset="0"/>
              </a:rPr>
              <a:t>konulmuştur. </a:t>
            </a:r>
            <a:r>
              <a:rPr lang="tr-TR" dirty="0" smtClean="0">
                <a:latin typeface="Times New Roman" pitchFamily="18" charset="0"/>
                <a:cs typeface="Times New Roman" pitchFamily="18" charset="0"/>
              </a:rPr>
              <a:t>Uygulanması gereken kentsel </a:t>
            </a:r>
            <a:r>
              <a:rPr lang="tr-TR" dirty="0">
                <a:latin typeface="Times New Roman" pitchFamily="18" charset="0"/>
                <a:cs typeface="Times New Roman" pitchFamily="18" charset="0"/>
              </a:rPr>
              <a:t>politikaların temel amacının sosyal ve </a:t>
            </a:r>
            <a:r>
              <a:rPr lang="tr-TR" dirty="0" err="1" smtClean="0">
                <a:latin typeface="Times New Roman" pitchFamily="18" charset="0"/>
                <a:cs typeface="Times New Roman" pitchFamily="18" charset="0"/>
              </a:rPr>
              <a:t>mekansal</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uyum </a:t>
            </a:r>
            <a:r>
              <a:rPr lang="tr-TR" dirty="0" smtClean="0">
                <a:latin typeface="Times New Roman" pitchFamily="18" charset="0"/>
                <a:cs typeface="Times New Roman" pitchFamily="18" charset="0"/>
              </a:rPr>
              <a:t>olduğu Şart kapsamında vurgulanmıştır</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Yine Şartta bilgi temelli toplum anlayışı çerçevesinde kentsel kalkınma </a:t>
            </a:r>
            <a:r>
              <a:rPr lang="tr-TR" dirty="0">
                <a:latin typeface="Times New Roman" pitchFamily="18" charset="0"/>
                <a:cs typeface="Times New Roman" pitchFamily="18" charset="0"/>
              </a:rPr>
              <a:t>için bir </a:t>
            </a:r>
            <a:r>
              <a:rPr lang="tr-TR" dirty="0" smtClean="0">
                <a:latin typeface="Times New Roman" pitchFamily="18" charset="0"/>
                <a:cs typeface="Times New Roman" pitchFamily="18" charset="0"/>
              </a:rPr>
              <a:t>hedef olarak </a:t>
            </a:r>
            <a:r>
              <a:rPr lang="tr-TR" dirty="0">
                <a:latin typeface="Times New Roman" pitchFamily="18" charset="0"/>
                <a:cs typeface="Times New Roman" pitchFamily="18" charset="0"/>
              </a:rPr>
              <a:t>dijital kentler </a:t>
            </a:r>
            <a:r>
              <a:rPr lang="tr-TR" dirty="0" smtClean="0">
                <a:latin typeface="Times New Roman" pitchFamily="18" charset="0"/>
                <a:cs typeface="Times New Roman" pitchFamily="18" charset="0"/>
              </a:rPr>
              <a:t>kurulması isteği belirtilmiştir.</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1904744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286</Words>
  <Application>Microsoft Office PowerPoint</Application>
  <PresentationFormat>Geniş ekran</PresentationFormat>
  <Paragraphs>9</Paragraphs>
  <Slides>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vt:i4>
      </vt:variant>
    </vt:vector>
  </HeadingPairs>
  <TitlesOfParts>
    <vt:vector size="8" baseType="lpstr">
      <vt:lpstr>Arial</vt:lpstr>
      <vt:lpstr>Calibri</vt:lpstr>
      <vt:lpstr>Calibri Light</vt:lpstr>
      <vt:lpstr>Times New Roman</vt:lpstr>
      <vt:lpstr>Office Teması</vt:lpstr>
      <vt:lpstr>Kentsel Haklar</vt:lpstr>
      <vt:lpstr>Avrupa Kentsel Şartı I</vt:lpstr>
      <vt:lpstr>Avrupa Kentsel Şartı II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Avrupa Kentsel Şartı ve Kent Hakkı</dc:title>
  <dc:creator>Windows User</dc:creator>
  <cp:lastModifiedBy>TAYFUN CINAR</cp:lastModifiedBy>
  <cp:revision>11</cp:revision>
  <dcterms:created xsi:type="dcterms:W3CDTF">2018-01-20T17:15:34Z</dcterms:created>
  <dcterms:modified xsi:type="dcterms:W3CDTF">2018-01-24T10:41:47Z</dcterms:modified>
</cp:coreProperties>
</file>