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C4A9-D48E-7E44-BA47-F31DBD7D480A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3D7A7-E01D-E349-83EE-E0EE408ED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5132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C4A9-D48E-7E44-BA47-F31DBD7D480A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3D7A7-E01D-E349-83EE-E0EE408ED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209139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C4A9-D48E-7E44-BA47-F31DBD7D480A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3D7A7-E01D-E349-83EE-E0EE408ED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8637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C4A9-D48E-7E44-BA47-F31DBD7D480A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3D7A7-E01D-E349-83EE-E0EE408ED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5813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C4A9-D48E-7E44-BA47-F31DBD7D480A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3D7A7-E01D-E349-83EE-E0EE408ED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42980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C4A9-D48E-7E44-BA47-F31DBD7D480A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3D7A7-E01D-E349-83EE-E0EE408ED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67952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C4A9-D48E-7E44-BA47-F31DBD7D480A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3D7A7-E01D-E349-83EE-E0EE408ED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10261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C4A9-D48E-7E44-BA47-F31DBD7D480A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3D7A7-E01D-E349-83EE-E0EE408ED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9897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C4A9-D48E-7E44-BA47-F31DBD7D480A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3D7A7-E01D-E349-83EE-E0EE408ED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552547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C4A9-D48E-7E44-BA47-F31DBD7D480A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3D7A7-E01D-E349-83EE-E0EE408ED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649615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C4A9-D48E-7E44-BA47-F31DBD7D480A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3D7A7-E01D-E349-83EE-E0EE408ED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2994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FC4A9-D48E-7E44-BA47-F31DBD7D480A}" type="datetimeFigureOut">
              <a:rPr lang="it-IT" smtClean="0"/>
              <a:pPr/>
              <a:t>01/05/2020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3D7A7-E01D-E349-83EE-E0EE408EDB30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4272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8400" y="901700"/>
            <a:ext cx="3632200" cy="1120380"/>
          </a:xfrm>
          <a:prstGeom prst="rect">
            <a:avLst/>
          </a:prstGeom>
        </p:spPr>
      </p:pic>
      <p:sp>
        <p:nvSpPr>
          <p:cNvPr id="7" name="Titolo 1"/>
          <p:cNvSpPr txBox="1">
            <a:spLocks/>
          </p:cNvSpPr>
          <p:nvPr/>
        </p:nvSpPr>
        <p:spPr>
          <a:xfrm>
            <a:off x="838200" y="2324100"/>
            <a:ext cx="7772400" cy="12065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sz="3200" b="1" dirty="0" smtClean="0">
                <a:solidFill>
                  <a:srgbClr val="CA412B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IL MONDO CRISTIANO SI DIVIDE. RIFORMA E CONTRORIFORMA</a:t>
            </a:r>
            <a:endParaRPr lang="it-IT" sz="31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3886200"/>
            <a:ext cx="6591300" cy="2222500"/>
          </a:xfrm>
          <a:prstGeom prst="rect">
            <a:avLst/>
          </a:prstGeom>
        </p:spPr>
      </p:pic>
      <p:sp>
        <p:nvSpPr>
          <p:cNvPr id="9" name="Pentagono 8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413994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2"/>
            <a:ext cx="7667625" cy="533225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IL MONDO CRISTIANO SI DIVIDE. RIFORMA E CONTRORIFORMA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533224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12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535099" y="1087938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219200" y="1070976"/>
            <a:ext cx="4889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LA RIFORMA OLTRE I CONFINI TEDESCHI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35099" y="1947120"/>
            <a:ext cx="1371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In Svizzera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655999" y="1947120"/>
            <a:ext cx="1371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 Zurigo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522898" y="1913040"/>
            <a:ext cx="1789002" cy="42633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err="1" smtClean="0">
                <a:solidFill>
                  <a:srgbClr val="FFFFFF"/>
                </a:solidFill>
                <a:latin typeface="Arial"/>
                <a:cs typeface="Arial"/>
              </a:rPr>
              <a:t>Hulrich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it-IT" sz="1400" b="1" dirty="0" err="1" smtClean="0">
                <a:solidFill>
                  <a:srgbClr val="FFFFFF"/>
                </a:solidFill>
                <a:latin typeface="Arial"/>
                <a:cs typeface="Arial"/>
              </a:rPr>
              <a:t>Zwingli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 predicò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6859699" y="1448602"/>
            <a:ext cx="1890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’unione tra politica e religione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6859699" y="2339378"/>
            <a:ext cx="1890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rifiuto di tutti i sacramenti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4" name="Connettore 2 13"/>
          <p:cNvCxnSpPr>
            <a:stCxn id="8" idx="3"/>
            <a:endCxn id="9" idx="1"/>
          </p:cNvCxnSpPr>
          <p:nvPr/>
        </p:nvCxnSpPr>
        <p:spPr>
          <a:xfrm>
            <a:off x="1906700" y="2143249"/>
            <a:ext cx="7492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9" idx="3"/>
          </p:cNvCxnSpPr>
          <p:nvPr/>
        </p:nvCxnSpPr>
        <p:spPr>
          <a:xfrm>
            <a:off x="4027600" y="2143249"/>
            <a:ext cx="4047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stCxn id="10" idx="3"/>
            <a:endCxn id="12" idx="1"/>
          </p:cNvCxnSpPr>
          <p:nvPr/>
        </p:nvCxnSpPr>
        <p:spPr>
          <a:xfrm>
            <a:off x="6311900" y="2126209"/>
            <a:ext cx="547799" cy="40929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10" idx="3"/>
            <a:endCxn id="11" idx="1"/>
          </p:cNvCxnSpPr>
          <p:nvPr/>
        </p:nvCxnSpPr>
        <p:spPr>
          <a:xfrm flipV="1">
            <a:off x="6311900" y="1644731"/>
            <a:ext cx="547799" cy="48147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ttangolo 25"/>
          <p:cNvSpPr/>
          <p:nvPr/>
        </p:nvSpPr>
        <p:spPr>
          <a:xfrm>
            <a:off x="2655999" y="3331420"/>
            <a:ext cx="1371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 Ginevra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8" name="Connettore 2 27"/>
          <p:cNvCxnSpPr>
            <a:stCxn id="8" idx="2"/>
            <a:endCxn id="26" idx="1"/>
          </p:cNvCxnSpPr>
          <p:nvPr/>
        </p:nvCxnSpPr>
        <p:spPr>
          <a:xfrm>
            <a:off x="1220900" y="2339378"/>
            <a:ext cx="1435099" cy="118817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ttangolo 29"/>
          <p:cNvSpPr/>
          <p:nvPr/>
        </p:nvSpPr>
        <p:spPr>
          <a:xfrm>
            <a:off x="4522898" y="3331420"/>
            <a:ext cx="1789002" cy="42633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Giovanni Calvino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6859699" y="3331420"/>
            <a:ext cx="1789002" cy="42633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laborò il calvinismo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cxnSp>
        <p:nvCxnSpPr>
          <p:cNvPr id="34" name="Connettore 2 33"/>
          <p:cNvCxnSpPr>
            <a:stCxn id="26" idx="3"/>
            <a:endCxn id="30" idx="1"/>
          </p:cNvCxnSpPr>
          <p:nvPr/>
        </p:nvCxnSpPr>
        <p:spPr>
          <a:xfrm>
            <a:off x="4027600" y="3527549"/>
            <a:ext cx="495298" cy="17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>
            <a:stCxn id="30" idx="3"/>
            <a:endCxn id="32" idx="1"/>
          </p:cNvCxnSpPr>
          <p:nvPr/>
        </p:nvCxnSpPr>
        <p:spPr>
          <a:xfrm>
            <a:off x="6311900" y="3544589"/>
            <a:ext cx="5477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ttangolo 38"/>
          <p:cNvSpPr/>
          <p:nvPr/>
        </p:nvSpPr>
        <p:spPr>
          <a:xfrm>
            <a:off x="7667625" y="4396778"/>
            <a:ext cx="1371601" cy="107692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successo economico è segno della benevolenza di Dio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0" name="Rettangolo 39"/>
          <p:cNvSpPr/>
          <p:nvPr/>
        </p:nvSpPr>
        <p:spPr>
          <a:xfrm>
            <a:off x="6108700" y="4396778"/>
            <a:ext cx="1371601" cy="107692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il lavoro ha lo stesso valore della preghiera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1" name="Rettangolo 40"/>
          <p:cNvSpPr/>
          <p:nvPr/>
        </p:nvSpPr>
        <p:spPr>
          <a:xfrm>
            <a:off x="4522898" y="4396778"/>
            <a:ext cx="1371601" cy="107692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segni della grazia divina si vedono nella vita quotidiana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2" name="Rettangolo 41"/>
          <p:cNvSpPr/>
          <p:nvPr/>
        </p:nvSpPr>
        <p:spPr>
          <a:xfrm>
            <a:off x="2556588" y="4396778"/>
            <a:ext cx="1752109" cy="83948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t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eoria della «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predestinazione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»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44" name="Rettangolo 43"/>
          <p:cNvSpPr/>
          <p:nvPr/>
        </p:nvSpPr>
        <p:spPr>
          <a:xfrm>
            <a:off x="2981324" y="5781078"/>
            <a:ext cx="2454276" cy="84832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gni uomo è destinato dalla nascita alla salvezza o alla dannazione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4" name="Connettore 1 53"/>
          <p:cNvCxnSpPr>
            <a:stCxn id="32" idx="2"/>
          </p:cNvCxnSpPr>
          <p:nvPr/>
        </p:nvCxnSpPr>
        <p:spPr>
          <a:xfrm>
            <a:off x="7754200" y="3757758"/>
            <a:ext cx="5500" cy="3316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1 56"/>
          <p:cNvCxnSpPr/>
          <p:nvPr/>
        </p:nvCxnSpPr>
        <p:spPr>
          <a:xfrm flipH="1">
            <a:off x="3670300" y="4089400"/>
            <a:ext cx="46863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2 60"/>
          <p:cNvCxnSpPr>
            <a:endCxn id="42" idx="0"/>
          </p:cNvCxnSpPr>
          <p:nvPr/>
        </p:nvCxnSpPr>
        <p:spPr>
          <a:xfrm flipH="1">
            <a:off x="3432643" y="4089400"/>
            <a:ext cx="237658" cy="30737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2 63"/>
          <p:cNvCxnSpPr>
            <a:endCxn id="41" idx="0"/>
          </p:cNvCxnSpPr>
          <p:nvPr/>
        </p:nvCxnSpPr>
        <p:spPr>
          <a:xfrm>
            <a:off x="5208699" y="4089400"/>
            <a:ext cx="0" cy="30737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ttore 2 67"/>
          <p:cNvCxnSpPr>
            <a:endCxn id="40" idx="0"/>
          </p:cNvCxnSpPr>
          <p:nvPr/>
        </p:nvCxnSpPr>
        <p:spPr>
          <a:xfrm>
            <a:off x="6769100" y="4089400"/>
            <a:ext cx="25401" cy="30737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2 70"/>
          <p:cNvCxnSpPr>
            <a:endCxn id="39" idx="0"/>
          </p:cNvCxnSpPr>
          <p:nvPr/>
        </p:nvCxnSpPr>
        <p:spPr>
          <a:xfrm flipH="1">
            <a:off x="8353426" y="4089400"/>
            <a:ext cx="3174" cy="30737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2 73"/>
          <p:cNvCxnSpPr>
            <a:stCxn id="42" idx="2"/>
          </p:cNvCxnSpPr>
          <p:nvPr/>
        </p:nvCxnSpPr>
        <p:spPr>
          <a:xfrm>
            <a:off x="3432643" y="5236266"/>
            <a:ext cx="237657" cy="5448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Pentagono 75"/>
          <p:cNvSpPr>
            <a:spLocks noChangeAspect="1"/>
          </p:cNvSpPr>
          <p:nvPr/>
        </p:nvSpPr>
        <p:spPr>
          <a:xfrm>
            <a:off x="8356600" y="6237312"/>
            <a:ext cx="56673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835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598599" y="1375620"/>
            <a:ext cx="1371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 Ginevra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600940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IL MONDO CRISTIANO SI DIVIDE. RIFORMA E CONTRORIFORMA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ttangolo 6"/>
          <p:cNvSpPr/>
          <p:nvPr/>
        </p:nvSpPr>
        <p:spPr>
          <a:xfrm>
            <a:off x="7667625" y="404813"/>
            <a:ext cx="1476375" cy="600940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12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998899" y="1375620"/>
            <a:ext cx="28812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Calvino fondò una «comunità di eletti»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1558298" y="2213820"/>
            <a:ext cx="20485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rimato della  religione sulla politica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5076198" y="2213820"/>
            <a:ext cx="2048502" cy="73258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concistoro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controllava la moralità dei cittadini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1" name="Connettore 2 10"/>
          <p:cNvCxnSpPr>
            <a:stCxn id="2" idx="3"/>
            <a:endCxn id="7" idx="1"/>
          </p:cNvCxnSpPr>
          <p:nvPr/>
        </p:nvCxnSpPr>
        <p:spPr>
          <a:xfrm>
            <a:off x="1970200" y="1571749"/>
            <a:ext cx="10286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>
            <a:stCxn id="7" idx="2"/>
          </p:cNvCxnSpPr>
          <p:nvPr/>
        </p:nvCxnSpPr>
        <p:spPr>
          <a:xfrm flipH="1">
            <a:off x="2667000" y="1767878"/>
            <a:ext cx="1772500" cy="35302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7" idx="2"/>
            <a:endCxn id="9" idx="0"/>
          </p:cNvCxnSpPr>
          <p:nvPr/>
        </p:nvCxnSpPr>
        <p:spPr>
          <a:xfrm>
            <a:off x="4439500" y="1767878"/>
            <a:ext cx="1660949" cy="4459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9" name="Immagin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49" y="2758478"/>
            <a:ext cx="4787900" cy="3835400"/>
          </a:xfrm>
          <a:prstGeom prst="rect">
            <a:avLst/>
          </a:prstGeom>
        </p:spPr>
      </p:pic>
      <p:sp>
        <p:nvSpPr>
          <p:cNvPr id="20" name="Pentagono 19"/>
          <p:cNvSpPr>
            <a:spLocks noChangeAspect="1"/>
          </p:cNvSpPr>
          <p:nvPr/>
        </p:nvSpPr>
        <p:spPr>
          <a:xfrm>
            <a:off x="8356600" y="6237312"/>
            <a:ext cx="56673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574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52214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IL MONDO CRISTIANO SI DIVIDE. RIFORMA E CONTRORIFORMA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52214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12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598599" y="1375620"/>
            <a:ext cx="1371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In Inghilterra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757599" y="1375620"/>
            <a:ext cx="1371601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Re Enrico VIII Tudor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383324" y="1375620"/>
            <a:ext cx="22843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veva sposato Caterina d’Aragona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5383324" y="2290020"/>
            <a:ext cx="22843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 avevano avuto figli maschi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487724" y="2290020"/>
            <a:ext cx="22843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ecise di sposare Anna </a:t>
            </a:r>
            <a:r>
              <a:rPr lang="it-IT" sz="1400" dirty="0" err="1">
                <a:solidFill>
                  <a:schemeClr val="tx1"/>
                </a:solidFill>
                <a:latin typeface="Arial"/>
                <a:cs typeface="Arial"/>
              </a:rPr>
              <a:t>B</a:t>
            </a:r>
            <a:r>
              <a:rPr lang="it-IT" sz="1400" dirty="0" err="1" smtClean="0">
                <a:solidFill>
                  <a:schemeClr val="tx1"/>
                </a:solidFill>
                <a:latin typeface="Arial"/>
                <a:cs typeface="Arial"/>
              </a:rPr>
              <a:t>olena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2" name="Connettore 2 11"/>
          <p:cNvCxnSpPr>
            <a:stCxn id="6" idx="3"/>
            <a:endCxn id="7" idx="1"/>
          </p:cNvCxnSpPr>
          <p:nvPr/>
        </p:nvCxnSpPr>
        <p:spPr>
          <a:xfrm>
            <a:off x="1970200" y="1571749"/>
            <a:ext cx="7873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>
            <a:stCxn id="7" idx="3"/>
            <a:endCxn id="8" idx="1"/>
          </p:cNvCxnSpPr>
          <p:nvPr/>
        </p:nvCxnSpPr>
        <p:spPr>
          <a:xfrm>
            <a:off x="4129200" y="1571749"/>
            <a:ext cx="125412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stCxn id="8" idx="2"/>
            <a:endCxn id="9" idx="0"/>
          </p:cNvCxnSpPr>
          <p:nvPr/>
        </p:nvCxnSpPr>
        <p:spPr>
          <a:xfrm>
            <a:off x="6525475" y="1767878"/>
            <a:ext cx="0" cy="5221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9" idx="1"/>
            <a:endCxn id="10" idx="3"/>
          </p:cNvCxnSpPr>
          <p:nvPr/>
        </p:nvCxnSpPr>
        <p:spPr>
          <a:xfrm flipH="1">
            <a:off x="4772025" y="2486149"/>
            <a:ext cx="6112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ttangolo 24"/>
          <p:cNvSpPr/>
          <p:nvPr/>
        </p:nvSpPr>
        <p:spPr>
          <a:xfrm>
            <a:off x="2487724" y="3356820"/>
            <a:ext cx="2284301" cy="65638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hiese al papa di annullare il precedente matrimonio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2487724" y="4576020"/>
            <a:ext cx="22843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apa Clemente VII si rifiutò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7" name="Rounded Rectangle 14"/>
          <p:cNvSpPr/>
          <p:nvPr/>
        </p:nvSpPr>
        <p:spPr>
          <a:xfrm>
            <a:off x="598599" y="5554072"/>
            <a:ext cx="1079499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1534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2487724" y="5554072"/>
            <a:ext cx="2284301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on l’Atto di Supremazia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9" name="Rettangolo 28"/>
          <p:cNvSpPr/>
          <p:nvPr/>
        </p:nvSpPr>
        <p:spPr>
          <a:xfrm>
            <a:off x="5916724" y="5414220"/>
            <a:ext cx="2284301" cy="65638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Enrico VIII si proclamò unico capo della Chiesa d’Inghilterra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31" name="Connettore 2 30"/>
          <p:cNvCxnSpPr>
            <a:stCxn id="10" idx="2"/>
            <a:endCxn id="25" idx="0"/>
          </p:cNvCxnSpPr>
          <p:nvPr/>
        </p:nvCxnSpPr>
        <p:spPr>
          <a:xfrm>
            <a:off x="3629875" y="2682278"/>
            <a:ext cx="0" cy="6745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25" idx="2"/>
            <a:endCxn id="26" idx="0"/>
          </p:cNvCxnSpPr>
          <p:nvPr/>
        </p:nvCxnSpPr>
        <p:spPr>
          <a:xfrm>
            <a:off x="3629875" y="4013200"/>
            <a:ext cx="0" cy="5628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>
            <a:stCxn id="26" idx="2"/>
            <a:endCxn id="28" idx="0"/>
          </p:cNvCxnSpPr>
          <p:nvPr/>
        </p:nvCxnSpPr>
        <p:spPr>
          <a:xfrm>
            <a:off x="3629875" y="4968278"/>
            <a:ext cx="0" cy="585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/>
          <p:cNvCxnSpPr>
            <a:stCxn id="27" idx="0"/>
            <a:endCxn id="28" idx="1"/>
          </p:cNvCxnSpPr>
          <p:nvPr/>
        </p:nvCxnSpPr>
        <p:spPr>
          <a:xfrm>
            <a:off x="1678098" y="5750201"/>
            <a:ext cx="8096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>
            <a:stCxn id="28" idx="3"/>
            <a:endCxn id="29" idx="1"/>
          </p:cNvCxnSpPr>
          <p:nvPr/>
        </p:nvCxnSpPr>
        <p:spPr>
          <a:xfrm flipV="1">
            <a:off x="4772025" y="5742410"/>
            <a:ext cx="1144699" cy="779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Pentagono 44"/>
          <p:cNvSpPr>
            <a:spLocks noChangeAspect="1"/>
          </p:cNvSpPr>
          <p:nvPr/>
        </p:nvSpPr>
        <p:spPr>
          <a:xfrm>
            <a:off x="8356600" y="6237312"/>
            <a:ext cx="56673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6" name="Immagine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724" y="1997920"/>
            <a:ext cx="1985475" cy="324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1008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54846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IL MONDO CRISTIANO SI DIVIDE. RIFORMA E CONTRORIFORMA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54846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12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Pentagono 5"/>
          <p:cNvSpPr>
            <a:spLocks noChangeAspect="1"/>
          </p:cNvSpPr>
          <p:nvPr/>
        </p:nvSpPr>
        <p:spPr>
          <a:xfrm>
            <a:off x="8356600" y="6237312"/>
            <a:ext cx="56673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tangolo 6"/>
          <p:cNvSpPr>
            <a:spLocks noChangeAspect="1"/>
          </p:cNvSpPr>
          <p:nvPr/>
        </p:nvSpPr>
        <p:spPr>
          <a:xfrm>
            <a:off x="535099" y="1087938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219200" y="1070976"/>
            <a:ext cx="4889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GLI ECHI DELLA RIFORMA IN ITALIA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14"/>
          <p:cNvSpPr/>
          <p:nvPr/>
        </p:nvSpPr>
        <p:spPr>
          <a:xfrm>
            <a:off x="535099" y="1998072"/>
            <a:ext cx="1079499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1545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284524" y="1998072"/>
            <a:ext cx="2284301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niziò il Concilio di </a:t>
            </a:r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rento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5472224" y="1870920"/>
            <a:ext cx="2884376" cy="65638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 il compito di dare alla Chiesa cattolica gli strumenti per rispondere al pericolo protestante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3" name="Connettore 2 12"/>
          <p:cNvCxnSpPr>
            <a:stCxn id="9" idx="0"/>
            <a:endCxn id="10" idx="1"/>
          </p:cNvCxnSpPr>
          <p:nvPr/>
        </p:nvCxnSpPr>
        <p:spPr>
          <a:xfrm>
            <a:off x="1614598" y="2194201"/>
            <a:ext cx="6699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>
            <a:stCxn id="10" idx="3"/>
            <a:endCxn id="11" idx="1"/>
          </p:cNvCxnSpPr>
          <p:nvPr/>
        </p:nvCxnSpPr>
        <p:spPr>
          <a:xfrm>
            <a:off x="4568825" y="2194201"/>
            <a:ext cx="903399" cy="490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ttangolo 17"/>
          <p:cNvSpPr/>
          <p:nvPr/>
        </p:nvSpPr>
        <p:spPr>
          <a:xfrm>
            <a:off x="535099" y="2838358"/>
            <a:ext cx="2284301" cy="60542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Decisioni prese dal Concilio in ambito dottrinale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668824" y="2838358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primato della Chiesa di Roma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3668824" y="3356972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rimato del papa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3668824" y="4437914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eparazione tra clero e laici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2" name="Rettangolo 21"/>
          <p:cNvSpPr/>
          <p:nvPr/>
        </p:nvSpPr>
        <p:spPr>
          <a:xfrm>
            <a:off x="3668824" y="3874912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v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alidità dei sette sacramenti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3668824" y="4938843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onferma del Purgatorio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3668824" y="5432701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onferma del culto della Vergine e dei santi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5" name="Rettangolo 24"/>
          <p:cNvSpPr/>
          <p:nvPr/>
        </p:nvSpPr>
        <p:spPr>
          <a:xfrm>
            <a:off x="3668824" y="5947772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v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alidità indulgenze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3668824" y="6436471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salvezza sia attraverso le opere, sia attraverso la fede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7" name="Rettangolo 26"/>
          <p:cNvSpPr/>
          <p:nvPr/>
        </p:nvSpPr>
        <p:spPr>
          <a:xfrm>
            <a:off x="7493000" y="2838358"/>
            <a:ext cx="1430337" cy="60542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u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nica interprete delle Scritture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9" name="Connettore 2 28"/>
          <p:cNvCxnSpPr>
            <a:stCxn id="19" idx="3"/>
          </p:cNvCxnSpPr>
          <p:nvPr/>
        </p:nvCxnSpPr>
        <p:spPr>
          <a:xfrm>
            <a:off x="7010400" y="3034487"/>
            <a:ext cx="482600" cy="8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/>
          <p:nvPr/>
        </p:nvCxnSpPr>
        <p:spPr>
          <a:xfrm>
            <a:off x="2921000" y="3034487"/>
            <a:ext cx="635000" cy="8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1 35"/>
          <p:cNvCxnSpPr/>
          <p:nvPr/>
        </p:nvCxnSpPr>
        <p:spPr>
          <a:xfrm>
            <a:off x="2921000" y="3035300"/>
            <a:ext cx="0" cy="3597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>
            <a:off x="2921000" y="6632600"/>
            <a:ext cx="6350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/>
          <p:nvPr/>
        </p:nvCxnSpPr>
        <p:spPr>
          <a:xfrm>
            <a:off x="2921000" y="3593287"/>
            <a:ext cx="635000" cy="8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/>
          <p:nvPr/>
        </p:nvCxnSpPr>
        <p:spPr>
          <a:xfrm>
            <a:off x="2921000" y="4113987"/>
            <a:ext cx="635000" cy="8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/>
          <p:nvPr/>
        </p:nvCxnSpPr>
        <p:spPr>
          <a:xfrm>
            <a:off x="2921000" y="4634687"/>
            <a:ext cx="635000" cy="8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>
            <a:off x="2921000" y="5180787"/>
            <a:ext cx="635000" cy="8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/>
          <p:cNvCxnSpPr/>
          <p:nvPr/>
        </p:nvCxnSpPr>
        <p:spPr>
          <a:xfrm>
            <a:off x="2921000" y="5663387"/>
            <a:ext cx="635000" cy="8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/>
          <p:nvPr/>
        </p:nvCxnSpPr>
        <p:spPr>
          <a:xfrm>
            <a:off x="2921000" y="6145987"/>
            <a:ext cx="635000" cy="8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ttangolo 47"/>
          <p:cNvSpPr/>
          <p:nvPr/>
        </p:nvSpPr>
        <p:spPr>
          <a:xfrm>
            <a:off x="970610" y="3964456"/>
            <a:ext cx="1430337" cy="60542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onferma dell’ortodossia cattolica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0" name="Connettore 2 49"/>
          <p:cNvCxnSpPr>
            <a:stCxn id="18" idx="2"/>
            <a:endCxn id="48" idx="0"/>
          </p:cNvCxnSpPr>
          <p:nvPr/>
        </p:nvCxnSpPr>
        <p:spPr>
          <a:xfrm>
            <a:off x="1677250" y="3443786"/>
            <a:ext cx="8529" cy="5206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1602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50733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IL MONDO CRISTIANO SI DIVIDE. RIFORMA E CONTRORIFORMA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11163"/>
            <a:ext cx="1476375" cy="50098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12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535099" y="1161958"/>
            <a:ext cx="2284301" cy="60542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ecisioni prese dal Concilio in ambito organizzativo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3668824" y="1161958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ubblicazione del catechismo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3668824" y="1686186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ascita di nuovo ordini religiosi (gesuiti, cappuccini, barnabiti, </a:t>
            </a:r>
            <a:r>
              <a:rPr lang="it-IT" sz="1400" dirty="0" err="1" smtClean="0">
                <a:solidFill>
                  <a:schemeClr val="tx1"/>
                </a:solidFill>
                <a:latin typeface="Arial"/>
                <a:cs typeface="Arial"/>
              </a:rPr>
              <a:t>fatebenefratelli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)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668824" y="2152558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ascita di rappresentazioni diplomatiche della Santa Sede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668824" y="2697216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reazione di collegi per la formazione del clero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668824" y="3244758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bbligo per  i vescovi di risiedere nella propria diocesi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3668824" y="3752758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onferma del latino come lingua ufficiale della Chiesa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3668824" y="4248058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ostegno all’azione missionaria della Chiesa nel mondo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3668824" y="4794158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onferma dell’importanza dei riti e delle cerimonie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3668824" y="5352958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iorganizzazione dell’Inquisizione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1814624" y="6191158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ongregazione del Sant’Uffizio per combattere l’eresia (1542)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5459524" y="6191158"/>
            <a:ext cx="3341576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ongregazione dell’Indice dei libri proibiti (1571)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9" name="Connettore 2 18"/>
          <p:cNvCxnSpPr>
            <a:endCxn id="7" idx="1"/>
          </p:cNvCxnSpPr>
          <p:nvPr/>
        </p:nvCxnSpPr>
        <p:spPr>
          <a:xfrm>
            <a:off x="3009900" y="1358087"/>
            <a:ext cx="65892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1 24"/>
          <p:cNvCxnSpPr/>
          <p:nvPr/>
        </p:nvCxnSpPr>
        <p:spPr>
          <a:xfrm>
            <a:off x="3009900" y="1358087"/>
            <a:ext cx="0" cy="417911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endCxn id="15" idx="1"/>
          </p:cNvCxnSpPr>
          <p:nvPr/>
        </p:nvCxnSpPr>
        <p:spPr>
          <a:xfrm>
            <a:off x="3009900" y="5537200"/>
            <a:ext cx="658924" cy="118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/>
          <p:nvPr/>
        </p:nvCxnSpPr>
        <p:spPr>
          <a:xfrm>
            <a:off x="3009900" y="4978400"/>
            <a:ext cx="658924" cy="118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/>
          <p:nvPr/>
        </p:nvCxnSpPr>
        <p:spPr>
          <a:xfrm>
            <a:off x="3009900" y="4432300"/>
            <a:ext cx="658924" cy="118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/>
          <p:nvPr/>
        </p:nvCxnSpPr>
        <p:spPr>
          <a:xfrm>
            <a:off x="3009900" y="3949700"/>
            <a:ext cx="658924" cy="118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/>
          <p:nvPr/>
        </p:nvCxnSpPr>
        <p:spPr>
          <a:xfrm>
            <a:off x="3009900" y="3454400"/>
            <a:ext cx="658924" cy="118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/>
          <p:nvPr/>
        </p:nvCxnSpPr>
        <p:spPr>
          <a:xfrm>
            <a:off x="3009900" y="2921000"/>
            <a:ext cx="658924" cy="118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/>
          <p:nvPr/>
        </p:nvCxnSpPr>
        <p:spPr>
          <a:xfrm>
            <a:off x="3009900" y="2362200"/>
            <a:ext cx="658924" cy="118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/>
          <p:nvPr/>
        </p:nvCxnSpPr>
        <p:spPr>
          <a:xfrm>
            <a:off x="3009900" y="1905000"/>
            <a:ext cx="658924" cy="118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>
            <a:stCxn id="15" idx="2"/>
            <a:endCxn id="16" idx="0"/>
          </p:cNvCxnSpPr>
          <p:nvPr/>
        </p:nvCxnSpPr>
        <p:spPr>
          <a:xfrm flipH="1">
            <a:off x="3485412" y="5745216"/>
            <a:ext cx="1854200" cy="4459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>
            <a:stCxn id="15" idx="2"/>
            <a:endCxn id="17" idx="0"/>
          </p:cNvCxnSpPr>
          <p:nvPr/>
        </p:nvCxnSpPr>
        <p:spPr>
          <a:xfrm>
            <a:off x="5339612" y="5745216"/>
            <a:ext cx="1790700" cy="4459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Pentagono 43"/>
          <p:cNvSpPr>
            <a:spLocks noChangeAspect="1"/>
          </p:cNvSpPr>
          <p:nvPr/>
        </p:nvSpPr>
        <p:spPr>
          <a:xfrm>
            <a:off x="8517731" y="6385772"/>
            <a:ext cx="56673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14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44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2"/>
            <a:ext cx="7667625" cy="528047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IL MONDO CRISTIANO SI DIVIDE. RIFORMA E CONTRORIFORMA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528046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12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Pentagono 5"/>
          <p:cNvSpPr>
            <a:spLocks noChangeAspect="1"/>
          </p:cNvSpPr>
          <p:nvPr/>
        </p:nvSpPr>
        <p:spPr>
          <a:xfrm>
            <a:off x="8517731" y="6385772"/>
            <a:ext cx="56673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tangolo 6"/>
          <p:cNvSpPr>
            <a:spLocks noChangeAspect="1"/>
          </p:cNvSpPr>
          <p:nvPr/>
        </p:nvSpPr>
        <p:spPr>
          <a:xfrm>
            <a:off x="535099" y="1087938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219200" y="1070976"/>
            <a:ext cx="408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TOLLERANZA E DIRITTI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535099" y="1959820"/>
            <a:ext cx="2884376" cy="65638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L’esistenza di più religioni e dottrina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166449" y="1959820"/>
            <a:ext cx="2284301" cy="60542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ortò alla nascita del valore della tolleranza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4166449" y="2988520"/>
            <a:ext cx="2284301" cy="65638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alla tolleranza derivò il concetto di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4166449" y="4106120"/>
            <a:ext cx="2284301" cy="60542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iritto naturale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2807549" y="5236420"/>
            <a:ext cx="2284301" cy="65638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tato di natura anteriore alla società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5626949" y="5236420"/>
            <a:ext cx="2284301" cy="65638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iritti inalienabili dell’uomo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6" name="Connettore 2 15"/>
          <p:cNvCxnSpPr>
            <a:stCxn id="9" idx="3"/>
            <a:endCxn id="10" idx="1"/>
          </p:cNvCxnSpPr>
          <p:nvPr/>
        </p:nvCxnSpPr>
        <p:spPr>
          <a:xfrm flipV="1">
            <a:off x="3419475" y="2262534"/>
            <a:ext cx="746974" cy="254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10" idx="2"/>
            <a:endCxn id="11" idx="0"/>
          </p:cNvCxnSpPr>
          <p:nvPr/>
        </p:nvCxnSpPr>
        <p:spPr>
          <a:xfrm>
            <a:off x="5308600" y="2565248"/>
            <a:ext cx="0" cy="4232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11" idx="2"/>
            <a:endCxn id="12" idx="0"/>
          </p:cNvCxnSpPr>
          <p:nvPr/>
        </p:nvCxnSpPr>
        <p:spPr>
          <a:xfrm>
            <a:off x="5308600" y="3644900"/>
            <a:ext cx="0" cy="4612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12" idx="2"/>
            <a:endCxn id="13" idx="0"/>
          </p:cNvCxnSpPr>
          <p:nvPr/>
        </p:nvCxnSpPr>
        <p:spPr>
          <a:xfrm flipH="1">
            <a:off x="3949700" y="4711548"/>
            <a:ext cx="1358900" cy="5248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12" idx="2"/>
            <a:endCxn id="14" idx="0"/>
          </p:cNvCxnSpPr>
          <p:nvPr/>
        </p:nvCxnSpPr>
        <p:spPr>
          <a:xfrm>
            <a:off x="5308600" y="4711548"/>
            <a:ext cx="1460500" cy="5248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5384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2"/>
            <a:ext cx="7667625" cy="564565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IL MONDO CRISTIANO SI DIVIDE. RIFORMA E CONTRORIFORMA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564564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12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535099" y="1087938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219200" y="1070976"/>
            <a:ext cx="4889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LA CHIESA CATTOLICA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34248" y="1654133"/>
            <a:ext cx="1840651" cy="441367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Fondamenti della religione cattolica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0" name="Connettore 2 9"/>
          <p:cNvCxnSpPr>
            <a:stCxn id="8" idx="3"/>
          </p:cNvCxnSpPr>
          <p:nvPr/>
        </p:nvCxnSpPr>
        <p:spPr>
          <a:xfrm>
            <a:off x="2374899" y="1874817"/>
            <a:ext cx="6477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ttangolo 11"/>
          <p:cNvSpPr/>
          <p:nvPr/>
        </p:nvSpPr>
        <p:spPr>
          <a:xfrm>
            <a:off x="3303698" y="1656035"/>
            <a:ext cx="1395302" cy="43946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ede in Cristo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3303698" y="2197099"/>
            <a:ext cx="3528902" cy="45720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opo la morte, possibilità di andare in Paradiso, Purgatorio o Inferno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3303698" y="2777467"/>
            <a:ext cx="4595702" cy="410233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p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reghiere, messe in suffragio e indulgenze possono abbreviare la permanenza in Purgatorio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3303698" y="3310867"/>
            <a:ext cx="4595702" cy="461033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gni uomo ha il «</a:t>
            </a:r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libero arbitrio»,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cioè può scegliere come comportarsi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3303698" y="3898898"/>
            <a:ext cx="4595702" cy="40640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 Sacre Scritture possono essere lette e spiegate ai fedeli solo dal clero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3303698" y="4428467"/>
            <a:ext cx="4595702" cy="473733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Chiesa ha una struttura gerarchia, con il papa al vertice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3303698" y="5059635"/>
            <a:ext cx="1395302" cy="4521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sacramenti sono sette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303698" y="5664200"/>
            <a:ext cx="3528902" cy="4521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possono venerare anche la Madonna e i santi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3303698" y="6228035"/>
            <a:ext cx="3528902" cy="45216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lingua ufficiale della Chiesa è il latino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1" name="Pentagono 20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cxnSp>
        <p:nvCxnSpPr>
          <p:cNvPr id="23" name="Connettore 2 22"/>
          <p:cNvCxnSpPr/>
          <p:nvPr/>
        </p:nvCxnSpPr>
        <p:spPr>
          <a:xfrm>
            <a:off x="1454574" y="2387600"/>
            <a:ext cx="15680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>
            <a:off x="1454574" y="2997200"/>
            <a:ext cx="15680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/>
          <p:nvPr/>
        </p:nvCxnSpPr>
        <p:spPr>
          <a:xfrm>
            <a:off x="1454574" y="3543300"/>
            <a:ext cx="15680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/>
          <p:nvPr/>
        </p:nvCxnSpPr>
        <p:spPr>
          <a:xfrm>
            <a:off x="1454574" y="4114800"/>
            <a:ext cx="15680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/>
          <p:nvPr/>
        </p:nvCxnSpPr>
        <p:spPr>
          <a:xfrm>
            <a:off x="1454574" y="4660900"/>
            <a:ext cx="15680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>
            <a:off x="1454574" y="5283200"/>
            <a:ext cx="15680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/>
          <p:nvPr/>
        </p:nvCxnSpPr>
        <p:spPr>
          <a:xfrm>
            <a:off x="1454574" y="5918200"/>
            <a:ext cx="15680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/>
          <p:nvPr/>
        </p:nvCxnSpPr>
        <p:spPr>
          <a:xfrm>
            <a:off x="1454574" y="6464300"/>
            <a:ext cx="15680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32"/>
          <p:cNvCxnSpPr>
            <a:stCxn id="8" idx="2"/>
          </p:cNvCxnSpPr>
          <p:nvPr/>
        </p:nvCxnSpPr>
        <p:spPr>
          <a:xfrm>
            <a:off x="1454574" y="2095500"/>
            <a:ext cx="0" cy="4368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22928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2"/>
            <a:ext cx="7667625" cy="544869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IL MONDO CRISTIANO SI DIVIDE. RIFORMA E CONTRORIFORMA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544868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12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535099" y="1087938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219200" y="1070976"/>
            <a:ext cx="4889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LE INQUIETUDINI DEL MONDO CRISTIANO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464399" y="1975494"/>
            <a:ext cx="15096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Da secoli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490899" y="1975495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 Europa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345099" y="1975495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chiedeva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860801" y="2826394"/>
            <a:ext cx="2654300" cy="392259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 rinnovamento della vita religiosa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4762500" y="3403600"/>
            <a:ext cx="6893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 smtClean="0">
                <a:solidFill>
                  <a:srgbClr val="C0504D"/>
                </a:solidFill>
                <a:latin typeface="Arial"/>
                <a:cs typeface="Arial"/>
              </a:rPr>
              <a:t>perché</a:t>
            </a:r>
            <a:endParaRPr lang="it-IT" sz="1200" b="1" dirty="0">
              <a:solidFill>
                <a:srgbClr val="C0504D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3048848" y="3918594"/>
            <a:ext cx="1713652" cy="62800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Chiesa appariva corrotta e dedita al lusso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5451811" y="3918594"/>
            <a:ext cx="1713652" cy="132650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Chiesa accumulava ricchezze con decime, annate, spoglie e indulgenze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6" name="Connettore 2 15"/>
          <p:cNvCxnSpPr>
            <a:stCxn id="8" idx="0"/>
            <a:endCxn id="9" idx="1"/>
          </p:cNvCxnSpPr>
          <p:nvPr/>
        </p:nvCxnSpPr>
        <p:spPr>
          <a:xfrm>
            <a:off x="1974000" y="2171623"/>
            <a:ext cx="516899" cy="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stCxn id="9" idx="3"/>
            <a:endCxn id="10" idx="1"/>
          </p:cNvCxnSpPr>
          <p:nvPr/>
        </p:nvCxnSpPr>
        <p:spPr>
          <a:xfrm>
            <a:off x="3860801" y="2171624"/>
            <a:ext cx="4842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10" idx="2"/>
          </p:cNvCxnSpPr>
          <p:nvPr/>
        </p:nvCxnSpPr>
        <p:spPr>
          <a:xfrm flipH="1">
            <a:off x="5029200" y="2367753"/>
            <a:ext cx="850" cy="33734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12" idx="2"/>
            <a:endCxn id="13" idx="0"/>
          </p:cNvCxnSpPr>
          <p:nvPr/>
        </p:nvCxnSpPr>
        <p:spPr>
          <a:xfrm flipH="1">
            <a:off x="3905674" y="3680599"/>
            <a:ext cx="1201482" cy="2379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12" idx="2"/>
            <a:endCxn id="14" idx="0"/>
          </p:cNvCxnSpPr>
          <p:nvPr/>
        </p:nvCxnSpPr>
        <p:spPr>
          <a:xfrm>
            <a:off x="5107156" y="3680599"/>
            <a:ext cx="1201481" cy="2379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Pentagono 29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xmlns="" val="239758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2"/>
            <a:ext cx="7667625" cy="534843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IL MONDO CRISTIANO SI DIVIDE. RIFORMA E CONTRORIFORMA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53484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12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535099" y="1087938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219200" y="1070976"/>
            <a:ext cx="4889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LA RIFORMA PROTESTANTE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35099" y="1906290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Papa Leone X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706798" y="1906290"/>
            <a:ext cx="35670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veva bisogno di soldi per costruire la basilica di San Pietro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706798" y="2833390"/>
            <a:ext cx="35670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accordò con l’arcivescovo di Magonza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Alberto di </a:t>
            </a:r>
            <a:r>
              <a:rPr lang="it-IT" sz="1400" b="1" dirty="0" err="1" smtClean="0">
                <a:solidFill>
                  <a:schemeClr val="tx1"/>
                </a:solidFill>
                <a:latin typeface="Arial"/>
                <a:cs typeface="Arial"/>
              </a:rPr>
              <a:t>Hohenzollern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265598" y="3740794"/>
            <a:ext cx="2449402" cy="392259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p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er una vendita di indulgenze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6297723" y="3740794"/>
            <a:ext cx="1369902" cy="60260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soldi ottenuti sarebbero stati  divisi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7926498" y="2924345"/>
            <a:ext cx="1103202" cy="60260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m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età ad Alberto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7926498" y="4511845"/>
            <a:ext cx="1103202" cy="60260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m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età al papa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825500" y="3740794"/>
            <a:ext cx="1881298" cy="107250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emissione dei peccati delle anime in Purgatorio in cambio di denaro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7" name="Connettore 2 16"/>
          <p:cNvCxnSpPr>
            <a:stCxn id="8" idx="3"/>
            <a:endCxn id="9" idx="1"/>
          </p:cNvCxnSpPr>
          <p:nvPr/>
        </p:nvCxnSpPr>
        <p:spPr>
          <a:xfrm>
            <a:off x="1905001" y="2102419"/>
            <a:ext cx="80179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stCxn id="9" idx="2"/>
            <a:endCxn id="10" idx="0"/>
          </p:cNvCxnSpPr>
          <p:nvPr/>
        </p:nvCxnSpPr>
        <p:spPr>
          <a:xfrm>
            <a:off x="4490299" y="2298548"/>
            <a:ext cx="0" cy="5348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10" idx="2"/>
            <a:endCxn id="11" idx="0"/>
          </p:cNvCxnSpPr>
          <p:nvPr/>
        </p:nvCxnSpPr>
        <p:spPr>
          <a:xfrm>
            <a:off x="4490299" y="3225648"/>
            <a:ext cx="0" cy="51514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11" idx="1"/>
          </p:cNvCxnSpPr>
          <p:nvPr/>
        </p:nvCxnSpPr>
        <p:spPr>
          <a:xfrm flipH="1">
            <a:off x="2706798" y="3936924"/>
            <a:ext cx="558800" cy="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>
            <a:stCxn id="11" idx="3"/>
          </p:cNvCxnSpPr>
          <p:nvPr/>
        </p:nvCxnSpPr>
        <p:spPr>
          <a:xfrm>
            <a:off x="5715000" y="3936924"/>
            <a:ext cx="5588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stCxn id="12" idx="3"/>
            <a:endCxn id="13" idx="1"/>
          </p:cNvCxnSpPr>
          <p:nvPr/>
        </p:nvCxnSpPr>
        <p:spPr>
          <a:xfrm flipV="1">
            <a:off x="7667625" y="3225648"/>
            <a:ext cx="258873" cy="81644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12" idx="3"/>
            <a:endCxn id="14" idx="1"/>
          </p:cNvCxnSpPr>
          <p:nvPr/>
        </p:nvCxnSpPr>
        <p:spPr>
          <a:xfrm>
            <a:off x="7667625" y="4042097"/>
            <a:ext cx="258873" cy="77105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Pentagono 37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pic>
        <p:nvPicPr>
          <p:cNvPr id="39" name="Immagin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6809" y="4343399"/>
            <a:ext cx="2367290" cy="198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9611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2"/>
            <a:ext cx="7667625" cy="521983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IL MONDO CRISTIANO SI DIVIDE. RIFORMA E CONTRORIFORMA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52198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12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535098" y="1207790"/>
            <a:ext cx="2017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Il monaco agostiniano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Martin Lutero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3278298" y="1207790"/>
            <a:ext cx="2335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isgustato dalla vendita delle indulgenze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278298" y="2089794"/>
            <a:ext cx="2335102" cy="602606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e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laborò la dottrina della </a:t>
            </a:r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«giustificazione» 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per  sola fede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278298" y="3277890"/>
            <a:ext cx="2335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ucleo della dottrina luterana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6500074" y="1550538"/>
            <a:ext cx="2335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olo la fede può salvare l’anima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6500074" y="2692400"/>
            <a:ext cx="2335102" cy="58549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 buone azioni non servono per ottenere la salvezza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6743073" y="3747486"/>
            <a:ext cx="2017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pposto alla dottrina cattolica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5" name="Connettore 2 14"/>
          <p:cNvCxnSpPr>
            <a:stCxn id="7" idx="3"/>
            <a:endCxn id="8" idx="1"/>
          </p:cNvCxnSpPr>
          <p:nvPr/>
        </p:nvCxnSpPr>
        <p:spPr>
          <a:xfrm>
            <a:off x="2552699" y="1403919"/>
            <a:ext cx="7255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stCxn id="8" idx="2"/>
            <a:endCxn id="9" idx="0"/>
          </p:cNvCxnSpPr>
          <p:nvPr/>
        </p:nvCxnSpPr>
        <p:spPr>
          <a:xfrm>
            <a:off x="4445849" y="1600048"/>
            <a:ext cx="0" cy="48974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9" idx="2"/>
            <a:endCxn id="10" idx="0"/>
          </p:cNvCxnSpPr>
          <p:nvPr/>
        </p:nvCxnSpPr>
        <p:spPr>
          <a:xfrm>
            <a:off x="4445849" y="2692400"/>
            <a:ext cx="0" cy="5854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9" idx="3"/>
            <a:endCxn id="11" idx="1"/>
          </p:cNvCxnSpPr>
          <p:nvPr/>
        </p:nvCxnSpPr>
        <p:spPr>
          <a:xfrm flipV="1">
            <a:off x="5613400" y="1746667"/>
            <a:ext cx="886674" cy="6444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9" idx="3"/>
            <a:endCxn id="12" idx="1"/>
          </p:cNvCxnSpPr>
          <p:nvPr/>
        </p:nvCxnSpPr>
        <p:spPr>
          <a:xfrm>
            <a:off x="5613400" y="2391097"/>
            <a:ext cx="886674" cy="5940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>
            <a:stCxn id="12" idx="2"/>
          </p:cNvCxnSpPr>
          <p:nvPr/>
        </p:nvCxnSpPr>
        <p:spPr>
          <a:xfrm>
            <a:off x="7667625" y="3277890"/>
            <a:ext cx="0" cy="4695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14"/>
          <p:cNvSpPr/>
          <p:nvPr/>
        </p:nvSpPr>
        <p:spPr>
          <a:xfrm>
            <a:off x="535098" y="4731394"/>
            <a:ext cx="1509601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Il 31 ottobre 1517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3" name="Rettangolo 32"/>
          <p:cNvSpPr/>
          <p:nvPr/>
        </p:nvSpPr>
        <p:spPr>
          <a:xfrm>
            <a:off x="2552699" y="4865390"/>
            <a:ext cx="1371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Martin Lutero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4" name="Rettangolo 33"/>
          <p:cNvSpPr/>
          <p:nvPr/>
        </p:nvSpPr>
        <p:spPr>
          <a:xfrm>
            <a:off x="4598249" y="4865390"/>
            <a:ext cx="23351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ffisse alla porta della chiesa di </a:t>
            </a:r>
            <a:r>
              <a:rPr lang="it-IT" sz="1400" dirty="0" err="1" smtClean="0">
                <a:solidFill>
                  <a:schemeClr val="tx1"/>
                </a:solidFill>
                <a:latin typeface="Arial"/>
                <a:cs typeface="Arial"/>
              </a:rPr>
              <a:t>Wittemberg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5" name="Rettangolo 34"/>
          <p:cNvSpPr/>
          <p:nvPr/>
        </p:nvSpPr>
        <p:spPr>
          <a:xfrm>
            <a:off x="7463575" y="4865390"/>
            <a:ext cx="1371601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95 Tesi</a:t>
            </a:r>
            <a:endParaRPr lang="it-IT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6" name="Rettangolo 35"/>
          <p:cNvSpPr/>
          <p:nvPr/>
        </p:nvSpPr>
        <p:spPr>
          <a:xfrm>
            <a:off x="4598249" y="5734771"/>
            <a:ext cx="2335102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Iniziò la Riforma protestante</a:t>
            </a:r>
            <a:endParaRPr lang="it-IT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38" name="Connettore 2 37"/>
          <p:cNvCxnSpPr>
            <a:stCxn id="32" idx="0"/>
            <a:endCxn id="33" idx="1"/>
          </p:cNvCxnSpPr>
          <p:nvPr/>
        </p:nvCxnSpPr>
        <p:spPr>
          <a:xfrm>
            <a:off x="2044699" y="5044621"/>
            <a:ext cx="508000" cy="1689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stCxn id="33" idx="3"/>
            <a:endCxn id="34" idx="1"/>
          </p:cNvCxnSpPr>
          <p:nvPr/>
        </p:nvCxnSpPr>
        <p:spPr>
          <a:xfrm>
            <a:off x="3924300" y="5061519"/>
            <a:ext cx="6739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34" idx="3"/>
            <a:endCxn id="35" idx="1"/>
          </p:cNvCxnSpPr>
          <p:nvPr/>
        </p:nvCxnSpPr>
        <p:spPr>
          <a:xfrm>
            <a:off x="6933351" y="5061519"/>
            <a:ext cx="53022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1 46"/>
          <p:cNvCxnSpPr>
            <a:stCxn id="32" idx="1"/>
          </p:cNvCxnSpPr>
          <p:nvPr/>
        </p:nvCxnSpPr>
        <p:spPr>
          <a:xfrm>
            <a:off x="1289899" y="5357848"/>
            <a:ext cx="0" cy="5730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/>
          <p:cNvCxnSpPr/>
          <p:nvPr/>
        </p:nvCxnSpPr>
        <p:spPr>
          <a:xfrm>
            <a:off x="1289899" y="5930900"/>
            <a:ext cx="315595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2 53"/>
          <p:cNvCxnSpPr>
            <a:stCxn id="34" idx="2"/>
            <a:endCxn id="36" idx="0"/>
          </p:cNvCxnSpPr>
          <p:nvPr/>
        </p:nvCxnSpPr>
        <p:spPr>
          <a:xfrm>
            <a:off x="5765800" y="5257648"/>
            <a:ext cx="0" cy="47712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Pentagono 55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84170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543500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IL MONDO CRISTIANO SI DIVIDE. RIFORMA E CONTRORIFORMA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543500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12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534248" y="1069933"/>
            <a:ext cx="1840651" cy="441367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Idee alla base delle 95 tesi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3278298" y="1119042"/>
            <a:ext cx="33384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natura umana non sa scegliere in bene da sola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3278299" y="1663700"/>
            <a:ext cx="33384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salvezza eterna può venire solo da Dio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278299" y="2160442"/>
            <a:ext cx="33384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Purgatorio non esiste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278299" y="2705100"/>
            <a:ext cx="33384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gni uomo può leggere da solo i testi sacri, senza intermediari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278299" y="3578516"/>
            <a:ext cx="33384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gni uomo è sacerdote (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sacerdozio universale)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3278299" y="4100658"/>
            <a:ext cx="33384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papa non ha potere sulle autorità civili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3278299" y="4621358"/>
            <a:ext cx="33384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Madonna e i santi non sono oggetto di venerazione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3278299" y="5129358"/>
            <a:ext cx="33384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messa deve essere recitata in lingua locale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3278299" y="5650058"/>
            <a:ext cx="33384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 Chiese devono essere prive di ornamenti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7177198" y="1119042"/>
            <a:ext cx="16620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egazione libero arbitrio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7177198" y="3457284"/>
            <a:ext cx="1801702" cy="64337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 servono le gerarchie ecclesiastiche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2" name="Connettore 2 21"/>
          <p:cNvCxnSpPr>
            <a:stCxn id="7" idx="3"/>
            <a:endCxn id="16" idx="1"/>
          </p:cNvCxnSpPr>
          <p:nvPr/>
        </p:nvCxnSpPr>
        <p:spPr>
          <a:xfrm>
            <a:off x="6616699" y="1315171"/>
            <a:ext cx="5604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/>
          <p:nvPr/>
        </p:nvCxnSpPr>
        <p:spPr>
          <a:xfrm>
            <a:off x="1454574" y="1854200"/>
            <a:ext cx="17204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>
            <a:off x="1435100" y="2362200"/>
            <a:ext cx="17399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/>
          <p:nvPr/>
        </p:nvCxnSpPr>
        <p:spPr>
          <a:xfrm>
            <a:off x="1454574" y="2908300"/>
            <a:ext cx="17204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/>
          <p:nvPr/>
        </p:nvCxnSpPr>
        <p:spPr>
          <a:xfrm>
            <a:off x="1454574" y="3797300"/>
            <a:ext cx="17204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/>
          <p:nvPr/>
        </p:nvCxnSpPr>
        <p:spPr>
          <a:xfrm>
            <a:off x="1454574" y="4305300"/>
            <a:ext cx="17204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/>
          <p:nvPr/>
        </p:nvCxnSpPr>
        <p:spPr>
          <a:xfrm>
            <a:off x="1435100" y="4889500"/>
            <a:ext cx="17399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/>
          <p:nvPr/>
        </p:nvCxnSpPr>
        <p:spPr>
          <a:xfrm>
            <a:off x="2374899" y="1340571"/>
            <a:ext cx="8001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/>
          <p:nvPr/>
        </p:nvCxnSpPr>
        <p:spPr>
          <a:xfrm>
            <a:off x="1454574" y="5372100"/>
            <a:ext cx="17204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/>
          <p:nvPr/>
        </p:nvCxnSpPr>
        <p:spPr>
          <a:xfrm>
            <a:off x="1454574" y="5892800"/>
            <a:ext cx="172042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/>
          <p:cNvCxnSpPr>
            <a:stCxn id="10" idx="2"/>
            <a:endCxn id="11" idx="0"/>
          </p:cNvCxnSpPr>
          <p:nvPr/>
        </p:nvCxnSpPr>
        <p:spPr>
          <a:xfrm>
            <a:off x="4947499" y="3097358"/>
            <a:ext cx="0" cy="4811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>
            <a:stCxn id="11" idx="3"/>
            <a:endCxn id="17" idx="1"/>
          </p:cNvCxnSpPr>
          <p:nvPr/>
        </p:nvCxnSpPr>
        <p:spPr>
          <a:xfrm>
            <a:off x="6616699" y="3774645"/>
            <a:ext cx="560499" cy="432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Pentagono 44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cxnSp>
        <p:nvCxnSpPr>
          <p:cNvPr id="47" name="Connettore 1 46"/>
          <p:cNvCxnSpPr>
            <a:stCxn id="6" idx="2"/>
          </p:cNvCxnSpPr>
          <p:nvPr/>
        </p:nvCxnSpPr>
        <p:spPr>
          <a:xfrm flipH="1">
            <a:off x="1435100" y="1511300"/>
            <a:ext cx="19474" cy="43815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2380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580006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IL MONDO CRISTIANO SI DIVIDE. RIFORMA E CONTRORIFORMA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580006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12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420798" y="1213494"/>
            <a:ext cx="15096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1520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844799" y="1213494"/>
            <a:ext cx="15494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papa Leone X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451949" y="2218236"/>
            <a:ext cx="2335102" cy="58549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ntimò a Lutero di ritrattare le sue idee, pena la scomunica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5562599" y="2218236"/>
            <a:ext cx="1371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Lutero si rifiutò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ounded Rectangle 14"/>
          <p:cNvSpPr/>
          <p:nvPr/>
        </p:nvSpPr>
        <p:spPr>
          <a:xfrm>
            <a:off x="2706799" y="3228530"/>
            <a:ext cx="15096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1521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5266697" y="3117204"/>
            <a:ext cx="2335102" cy="585490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i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l papa dichiarò Lutero e eretico e lo scomunicò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420798" y="4093420"/>
            <a:ext cx="1371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’imperatore Carlo V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2321774" y="4033940"/>
            <a:ext cx="1894626" cy="58549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onvocò la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Dieta di Worms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5266697" y="4033940"/>
            <a:ext cx="2335102" cy="58549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Lutero si rifiutò ancora di ritrattare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5266697" y="5024540"/>
            <a:ext cx="2335102" cy="58549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Lutero fu condannato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5266697" y="6002440"/>
            <a:ext cx="2335102" cy="58549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salvato da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Federico il Saggio di Sassonia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che lo ospitò nel suo castello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Pentagono 18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20" name="Rettangolo 19"/>
          <p:cNvSpPr/>
          <p:nvPr/>
        </p:nvSpPr>
        <p:spPr>
          <a:xfrm>
            <a:off x="736600" y="6002014"/>
            <a:ext cx="3528901" cy="585490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n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el castello di Federico il Saggio Lutero tradusse il Nuovo Testamento dal greco al tedesco 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22" name="Connettore 2 21"/>
          <p:cNvCxnSpPr>
            <a:stCxn id="6" idx="0"/>
            <a:endCxn id="7" idx="1"/>
          </p:cNvCxnSpPr>
          <p:nvPr/>
        </p:nvCxnSpPr>
        <p:spPr>
          <a:xfrm>
            <a:off x="1930399" y="1409623"/>
            <a:ext cx="9144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7" idx="2"/>
          </p:cNvCxnSpPr>
          <p:nvPr/>
        </p:nvCxnSpPr>
        <p:spPr>
          <a:xfrm>
            <a:off x="3619500" y="1605752"/>
            <a:ext cx="0" cy="61248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/>
          <p:nvPr/>
        </p:nvCxnSpPr>
        <p:spPr>
          <a:xfrm>
            <a:off x="4787051" y="2438400"/>
            <a:ext cx="775548" cy="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11" idx="0"/>
            <a:endCxn id="12" idx="1"/>
          </p:cNvCxnSpPr>
          <p:nvPr/>
        </p:nvCxnSpPr>
        <p:spPr>
          <a:xfrm flipV="1">
            <a:off x="4216400" y="3409949"/>
            <a:ext cx="1050297" cy="147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>
            <a:stCxn id="13" idx="3"/>
            <a:endCxn id="14" idx="1"/>
          </p:cNvCxnSpPr>
          <p:nvPr/>
        </p:nvCxnSpPr>
        <p:spPr>
          <a:xfrm>
            <a:off x="1792399" y="4289549"/>
            <a:ext cx="529375" cy="371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>
            <a:stCxn id="14" idx="3"/>
            <a:endCxn id="15" idx="1"/>
          </p:cNvCxnSpPr>
          <p:nvPr/>
        </p:nvCxnSpPr>
        <p:spPr>
          <a:xfrm>
            <a:off x="4216400" y="4326685"/>
            <a:ext cx="105029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>
            <a:stCxn id="15" idx="2"/>
            <a:endCxn id="17" idx="0"/>
          </p:cNvCxnSpPr>
          <p:nvPr/>
        </p:nvCxnSpPr>
        <p:spPr>
          <a:xfrm>
            <a:off x="6434248" y="4619430"/>
            <a:ext cx="0" cy="4051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>
            <a:stCxn id="17" idx="2"/>
            <a:endCxn id="18" idx="0"/>
          </p:cNvCxnSpPr>
          <p:nvPr/>
        </p:nvCxnSpPr>
        <p:spPr>
          <a:xfrm>
            <a:off x="6434248" y="5610030"/>
            <a:ext cx="0" cy="3924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/>
          <p:cNvCxnSpPr>
            <a:stCxn id="18" idx="1"/>
            <a:endCxn id="20" idx="3"/>
          </p:cNvCxnSpPr>
          <p:nvPr/>
        </p:nvCxnSpPr>
        <p:spPr>
          <a:xfrm flipH="1" flipV="1">
            <a:off x="4265501" y="6294759"/>
            <a:ext cx="1001196" cy="42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2 53"/>
          <p:cNvCxnSpPr>
            <a:stCxn id="10" idx="2"/>
          </p:cNvCxnSpPr>
          <p:nvPr/>
        </p:nvCxnSpPr>
        <p:spPr>
          <a:xfrm>
            <a:off x="6248400" y="2610494"/>
            <a:ext cx="0" cy="5067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0766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616688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IL MONDO CRISTIANO SI DIVIDE. RIFORMA E CONTRORIFORMA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6"/>
          <p:cNvSpPr/>
          <p:nvPr/>
        </p:nvSpPr>
        <p:spPr>
          <a:xfrm>
            <a:off x="7667625" y="404813"/>
            <a:ext cx="1476375" cy="616688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12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978748" y="1240336"/>
            <a:ext cx="4228251" cy="33446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Riforma ebbe molta diffusione in Germania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978748" y="2022107"/>
            <a:ext cx="1371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t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ra i nobili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978748" y="2847606"/>
            <a:ext cx="1371601" cy="1063994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v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olevano impossessarsi degli immensi beni della Chiesa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747346" y="2022107"/>
            <a:ext cx="1459653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t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ra i ceti poveri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747346" y="2939312"/>
            <a:ext cx="1459653" cy="61668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v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olevano lottare contro i privilegi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ounded Rectangle 14"/>
          <p:cNvSpPr/>
          <p:nvPr/>
        </p:nvSpPr>
        <p:spPr>
          <a:xfrm>
            <a:off x="1906699" y="4447730"/>
            <a:ext cx="15096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1525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3747346" y="4223300"/>
            <a:ext cx="1459653" cy="1555200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coppiò una rivolta contadina che chiedeva l’abolizione degli obblighi feudali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6058746" y="4447730"/>
            <a:ext cx="2462954" cy="61668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Lutero esortò i nobili a reprimere la rivolta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6058746" y="5470156"/>
            <a:ext cx="2462954" cy="61668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it-IT" sz="1400" dirty="0" err="1" smtClean="0">
                <a:solidFill>
                  <a:schemeClr val="tx1"/>
                </a:solidFill>
                <a:latin typeface="Arial"/>
                <a:cs typeface="Arial"/>
              </a:rPr>
              <a:t>Frankenhausen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furono sterminati più di 100 000 contadini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Pentagono 15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cxnSp>
        <p:nvCxnSpPr>
          <p:cNvPr id="18" name="Connettore 2 17"/>
          <p:cNvCxnSpPr>
            <a:endCxn id="7" idx="0"/>
          </p:cNvCxnSpPr>
          <p:nvPr/>
        </p:nvCxnSpPr>
        <p:spPr>
          <a:xfrm>
            <a:off x="1664549" y="1574800"/>
            <a:ext cx="0" cy="44730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/>
          <p:nvPr/>
        </p:nvCxnSpPr>
        <p:spPr>
          <a:xfrm>
            <a:off x="4483100" y="1574800"/>
            <a:ext cx="0" cy="558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7" idx="2"/>
            <a:endCxn id="8" idx="0"/>
          </p:cNvCxnSpPr>
          <p:nvPr/>
        </p:nvCxnSpPr>
        <p:spPr>
          <a:xfrm>
            <a:off x="1664549" y="2414365"/>
            <a:ext cx="0" cy="4332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9" idx="2"/>
            <a:endCxn id="10" idx="0"/>
          </p:cNvCxnSpPr>
          <p:nvPr/>
        </p:nvCxnSpPr>
        <p:spPr>
          <a:xfrm>
            <a:off x="4477173" y="2414365"/>
            <a:ext cx="0" cy="52494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stCxn id="10" idx="2"/>
            <a:endCxn id="12" idx="0"/>
          </p:cNvCxnSpPr>
          <p:nvPr/>
        </p:nvCxnSpPr>
        <p:spPr>
          <a:xfrm>
            <a:off x="4477173" y="3556000"/>
            <a:ext cx="0" cy="6673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11" idx="0"/>
          </p:cNvCxnSpPr>
          <p:nvPr/>
        </p:nvCxnSpPr>
        <p:spPr>
          <a:xfrm>
            <a:off x="3416300" y="4643859"/>
            <a:ext cx="331046" cy="170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>
            <a:endCxn id="13" idx="1"/>
          </p:cNvCxnSpPr>
          <p:nvPr/>
        </p:nvCxnSpPr>
        <p:spPr>
          <a:xfrm>
            <a:off x="5206999" y="4749800"/>
            <a:ext cx="851747" cy="627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/>
          <p:cNvCxnSpPr>
            <a:stCxn id="13" idx="2"/>
            <a:endCxn id="14" idx="0"/>
          </p:cNvCxnSpPr>
          <p:nvPr/>
        </p:nvCxnSpPr>
        <p:spPr>
          <a:xfrm>
            <a:off x="7290223" y="5064418"/>
            <a:ext cx="0" cy="4057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3859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420798" y="1248620"/>
            <a:ext cx="1371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L’imperatore Carlo V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1" y="404813"/>
            <a:ext cx="7667624" cy="561356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IL MONDO CRISTIANO SI DIVIDE. RIFORMA E CONTRORIFORMA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ttangolo 6"/>
          <p:cNvSpPr/>
          <p:nvPr/>
        </p:nvSpPr>
        <p:spPr>
          <a:xfrm>
            <a:off x="7667625" y="404813"/>
            <a:ext cx="1476375" cy="561356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12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694098" y="1248620"/>
            <a:ext cx="1371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ra cattolico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694098" y="2023320"/>
            <a:ext cx="1371601" cy="74528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m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inacciò la guerra contro i luterani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4980098" y="2023320"/>
            <a:ext cx="1789002" cy="74528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luterani si unirono nella Lega di Smalcalda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5188798" y="3191720"/>
            <a:ext cx="1371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coppiò la guerra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ounded Rectangle 14"/>
          <p:cNvSpPr/>
          <p:nvPr/>
        </p:nvSpPr>
        <p:spPr>
          <a:xfrm>
            <a:off x="3124200" y="4055472"/>
            <a:ext cx="1079499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1555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5188798" y="4055472"/>
            <a:ext cx="1371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giunse alla pace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4980098" y="4918920"/>
            <a:ext cx="1789002" cy="478580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on il trattato di Augusta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4085597" y="5757120"/>
            <a:ext cx="1667503" cy="93578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hi governava uno Stato sceglieva se essere cattolico o luterano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6019799" y="5757120"/>
            <a:ext cx="1647825" cy="93578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sudditi dovevano seguire la religione del governante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Pentagono 16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cxnSp>
        <p:nvCxnSpPr>
          <p:cNvPr id="19" name="Connettore 2 18"/>
          <p:cNvCxnSpPr>
            <a:stCxn id="2" idx="3"/>
            <a:endCxn id="7" idx="1"/>
          </p:cNvCxnSpPr>
          <p:nvPr/>
        </p:nvCxnSpPr>
        <p:spPr>
          <a:xfrm>
            <a:off x="1792399" y="1444749"/>
            <a:ext cx="9016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7" idx="2"/>
            <a:endCxn id="8" idx="0"/>
          </p:cNvCxnSpPr>
          <p:nvPr/>
        </p:nvCxnSpPr>
        <p:spPr>
          <a:xfrm>
            <a:off x="3379899" y="1640878"/>
            <a:ext cx="0" cy="3824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8" idx="3"/>
            <a:endCxn id="9" idx="1"/>
          </p:cNvCxnSpPr>
          <p:nvPr/>
        </p:nvCxnSpPr>
        <p:spPr>
          <a:xfrm>
            <a:off x="4065699" y="2395960"/>
            <a:ext cx="9143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9" idx="2"/>
            <a:endCxn id="10" idx="0"/>
          </p:cNvCxnSpPr>
          <p:nvPr/>
        </p:nvCxnSpPr>
        <p:spPr>
          <a:xfrm>
            <a:off x="5874599" y="2768600"/>
            <a:ext cx="0" cy="4231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10" idx="2"/>
            <a:endCxn id="12" idx="0"/>
          </p:cNvCxnSpPr>
          <p:nvPr/>
        </p:nvCxnSpPr>
        <p:spPr>
          <a:xfrm>
            <a:off x="5874599" y="3583978"/>
            <a:ext cx="0" cy="4714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>
            <a:stCxn id="11" idx="0"/>
            <a:endCxn id="12" idx="1"/>
          </p:cNvCxnSpPr>
          <p:nvPr/>
        </p:nvCxnSpPr>
        <p:spPr>
          <a:xfrm>
            <a:off x="4203699" y="4251601"/>
            <a:ext cx="9850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>
            <a:stCxn id="12" idx="2"/>
            <a:endCxn id="13" idx="0"/>
          </p:cNvCxnSpPr>
          <p:nvPr/>
        </p:nvCxnSpPr>
        <p:spPr>
          <a:xfrm>
            <a:off x="5874599" y="4447730"/>
            <a:ext cx="0" cy="4711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>
            <a:stCxn id="13" idx="2"/>
            <a:endCxn id="14" idx="0"/>
          </p:cNvCxnSpPr>
          <p:nvPr/>
        </p:nvCxnSpPr>
        <p:spPr>
          <a:xfrm flipH="1">
            <a:off x="4919349" y="5397500"/>
            <a:ext cx="955250" cy="3596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>
            <a:stCxn id="13" idx="2"/>
            <a:endCxn id="16" idx="0"/>
          </p:cNvCxnSpPr>
          <p:nvPr/>
        </p:nvCxnSpPr>
        <p:spPr>
          <a:xfrm>
            <a:off x="5874599" y="5397500"/>
            <a:ext cx="969113" cy="3596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0" name="Immagin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" y="4153097"/>
            <a:ext cx="2655998" cy="24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7708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1103</Words>
  <Application>Microsoft Office PowerPoint</Application>
  <PresentationFormat>Presentazione su schermo (4:3)</PresentationFormat>
  <Paragraphs>225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Arianna Breda</dc:creator>
  <cp:lastModifiedBy>HOME</cp:lastModifiedBy>
  <cp:revision>53</cp:revision>
  <dcterms:created xsi:type="dcterms:W3CDTF">2018-03-21T16:01:03Z</dcterms:created>
  <dcterms:modified xsi:type="dcterms:W3CDTF">2020-05-01T13:48:42Z</dcterms:modified>
</cp:coreProperties>
</file>