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10/9/2019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46C117F-5CCF-4837-BE5F-2B92066CAFAF}" type="datetimeFigureOut">
              <a:rPr lang="en-US" dirty="0"/>
              <a:t>10/9/2019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4EB90BD-B6CE-46B7-997F-7313B992CCDC}" type="datetimeFigureOut">
              <a:rPr lang="en-US" dirty="0"/>
              <a:t>10/9/2019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B9D11F-B188-461D-B23F-39381795C052}" type="datetimeFigureOut">
              <a:rPr lang="en-US" dirty="0"/>
              <a:t>10/9/2019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2E6D8D9-55A2-4063-B0F3-121F44549695}" type="datetimeFigureOut">
              <a:rPr lang="en-US" dirty="0"/>
              <a:t>10/9/2019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D4B24536-994D-4021-A283-9F449C0DB509}" type="datetimeFigureOut">
              <a:rPr lang="en-US" dirty="0"/>
              <a:t>10/9/2019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3CBBBB78-C96F-47B7-AB17-D852CA960AC9}" type="datetimeFigureOut">
              <a:rPr lang="en-US" dirty="0"/>
              <a:t>10/9/2019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10/9/2019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10/9/2019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10/9/2019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0578ACC-22D6-47C1-A373-4FD133E34F3C}" type="datetimeFigureOut">
              <a:rPr lang="en-US" dirty="0"/>
              <a:t>10/9/2019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10/9/2019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10/9/2019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10/9/2019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10/9/2019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331444B-B92B-4E27-8C94-BB93EAF5CB18}" type="datetimeFigureOut">
              <a:rPr lang="en-US" dirty="0"/>
              <a:t>10/9/2019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EFA5E-FA76-400D-B3DC-F0BA90E6D107}" type="datetimeFigureOut">
              <a:rPr lang="en-US" dirty="0"/>
              <a:t>10/9/2019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10/9/2019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Comic Sans MS" panose="030F0702030302020204" pitchFamily="66" charset="0"/>
              </a:rPr>
              <a:t>SOSYOLOJİK DÜŞÜNMEK</a:t>
            </a:r>
            <a:endParaRPr lang="tr-TR" dirty="0">
              <a:latin typeface="Comic Sans MS" panose="030F0702030302020204" pitchFamily="66" charset="0"/>
            </a:endParaRPr>
          </a:p>
        </p:txBody>
      </p:sp>
      <p:sp>
        <p:nvSpPr>
          <p:cNvPr id="3" name="Alt Başlık 2"/>
          <p:cNvSpPr>
            <a:spLocks noGrp="1"/>
          </p:cNvSpPr>
          <p:nvPr>
            <p:ph type="subTitle" idx="1"/>
          </p:nvPr>
        </p:nvSpPr>
        <p:spPr/>
        <p:txBody>
          <a:bodyPr>
            <a:normAutofit/>
          </a:bodyPr>
          <a:lstStyle/>
          <a:p>
            <a:r>
              <a:rPr lang="tr-TR" sz="2800" dirty="0" smtClean="0">
                <a:latin typeface="Comic Sans MS" panose="030F0702030302020204" pitchFamily="66" charset="0"/>
              </a:rPr>
              <a:t>ZYGMUNT BAUMAN</a:t>
            </a:r>
            <a:endParaRPr lang="tr-TR" sz="2800" dirty="0">
              <a:latin typeface="Comic Sans MS" panose="030F0702030302020204" pitchFamily="66" charset="0"/>
            </a:endParaRPr>
          </a:p>
        </p:txBody>
      </p:sp>
    </p:spTree>
    <p:extLst>
      <p:ext uri="{BB962C8B-B14F-4D97-AF65-F5344CB8AC3E}">
        <p14:creationId xmlns:p14="http://schemas.microsoft.com/office/powerpoint/2010/main" val="37273366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Comic Sans MS" panose="030F0702030302020204" pitchFamily="66" charset="0"/>
              </a:rPr>
              <a:t>Armağan </a:t>
            </a:r>
            <a:r>
              <a:rPr lang="tr-TR" b="1" dirty="0">
                <a:latin typeface="Comic Sans MS" panose="030F0702030302020204" pitchFamily="66" charset="0"/>
              </a:rPr>
              <a:t>ve Mübadele</a:t>
            </a:r>
            <a:endParaRPr lang="tr-TR" dirty="0">
              <a:latin typeface="Comic Sans MS" panose="030F0702030302020204" pitchFamily="66" charset="0"/>
            </a:endParaRPr>
          </a:p>
        </p:txBody>
      </p:sp>
      <p:sp>
        <p:nvSpPr>
          <p:cNvPr id="3" name="İçerik Yer Tutucusu 2"/>
          <p:cNvSpPr>
            <a:spLocks noGrp="1"/>
          </p:cNvSpPr>
          <p:nvPr>
            <p:ph idx="1"/>
          </p:nvPr>
        </p:nvSpPr>
        <p:spPr/>
        <p:txBody>
          <a:bodyPr>
            <a:normAutofit fontScale="92500" lnSpcReduction="20000"/>
          </a:bodyPr>
          <a:lstStyle/>
          <a:p>
            <a:r>
              <a:rPr lang="tr-TR" dirty="0" smtClean="0">
                <a:latin typeface="Comic Sans MS" panose="030F0702030302020204" pitchFamily="66" charset="0"/>
              </a:rPr>
              <a:t>İnsani </a:t>
            </a:r>
            <a:r>
              <a:rPr lang="tr-TR" dirty="0">
                <a:latin typeface="Comic Sans MS" panose="030F0702030302020204" pitchFamily="66" charset="0"/>
              </a:rPr>
              <a:t>etkileşim çoğu kez birbiriyle çelişen iki ilkenin bakışma baskısına teslim olur; eşdeğerler mübadelesi ve armağan ilkeleri.</a:t>
            </a:r>
            <a:br>
              <a:rPr lang="tr-TR" dirty="0">
                <a:latin typeface="Comic Sans MS" panose="030F0702030302020204" pitchFamily="66" charset="0"/>
              </a:rPr>
            </a:br>
            <a:r>
              <a:rPr lang="tr-TR" dirty="0">
                <a:latin typeface="Comic Sans MS" panose="030F0702030302020204" pitchFamily="66" charset="0"/>
              </a:rPr>
              <a:t>Bu bölümde armağanın ilkeleri ele alınıyor ve armağanla mübadelenin zıtlığı karşısında ortaya çıkan çıkarcılık vurgulanıyor.</a:t>
            </a:r>
            <a:br>
              <a:rPr lang="tr-TR" dirty="0">
                <a:latin typeface="Comic Sans MS" panose="030F0702030302020204" pitchFamily="66" charset="0"/>
              </a:rPr>
            </a:br>
            <a:r>
              <a:rPr lang="tr-TR" dirty="0">
                <a:latin typeface="Comic Sans MS" panose="030F0702030302020204" pitchFamily="66" charset="0"/>
              </a:rPr>
              <a:t>Mübadele durumunda asıl olan </a:t>
            </a:r>
            <a:r>
              <a:rPr lang="tr-TR" dirty="0" smtClean="0">
                <a:latin typeface="Comic Sans MS" panose="030F0702030302020204" pitchFamily="66" charset="0"/>
              </a:rPr>
              <a:t>öz çıkardır</a:t>
            </a:r>
            <a:r>
              <a:rPr lang="tr-TR" dirty="0">
                <a:latin typeface="Comic Sans MS" panose="030F0702030302020204" pitchFamily="66" charset="0"/>
              </a:rPr>
              <a:t>. </a:t>
            </a:r>
            <a:endParaRPr lang="tr-TR" dirty="0" smtClean="0">
              <a:latin typeface="Comic Sans MS" panose="030F0702030302020204" pitchFamily="66" charset="0"/>
            </a:endParaRPr>
          </a:p>
          <a:p>
            <a:r>
              <a:rPr lang="tr-TR" dirty="0" smtClean="0">
                <a:latin typeface="Comic Sans MS" panose="030F0702030302020204" pitchFamily="66" charset="0"/>
              </a:rPr>
              <a:t>Armağanda </a:t>
            </a:r>
            <a:r>
              <a:rPr lang="tr-TR" dirty="0">
                <a:latin typeface="Comic Sans MS" panose="030F0702030302020204" pitchFamily="66" charset="0"/>
              </a:rPr>
              <a:t>ise alıcının niteliğine bakılmaksızın verilmesi durumu ön plandadır, çıkarsızdır yani. Sadece ihtiyacı olduğu için herhangi bir kişiye sunulur. Şu da bir gerçek ki eğer duyguların yargılara mübadelesine izin verilirse zararlı olabilirler. Mesela banka yetkilimiz acıdığı için ve çektiğimiz sıkıntıyı anladığı için borç vermeye karar verir ve bu nedenle bizim parasal savrukluğumuzu dikkate almazsa kolaylıkla temsil ettiği bankanın zarar görmesine neden olabilir. Duygu kişisel ilişkilerin vazgeçilmez bir parçası iken kişisel olmayan ilişkilerde böyle bir özelliği kalmamıştır.</a:t>
            </a:r>
          </a:p>
          <a:p>
            <a:endParaRPr lang="tr-TR" dirty="0">
              <a:latin typeface="Comic Sans MS" panose="030F0702030302020204" pitchFamily="66" charset="0"/>
            </a:endParaRPr>
          </a:p>
        </p:txBody>
      </p:sp>
    </p:spTree>
    <p:extLst>
      <p:ext uri="{BB962C8B-B14F-4D97-AF65-F5344CB8AC3E}">
        <p14:creationId xmlns:p14="http://schemas.microsoft.com/office/powerpoint/2010/main" val="2464906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Comic Sans MS" panose="030F0702030302020204" pitchFamily="66" charset="0"/>
              </a:rPr>
              <a:t>Güç </a:t>
            </a:r>
            <a:r>
              <a:rPr lang="tr-TR" b="1" dirty="0">
                <a:latin typeface="Comic Sans MS" panose="030F0702030302020204" pitchFamily="66" charset="0"/>
              </a:rPr>
              <a:t>ve Seçim</a:t>
            </a:r>
            <a:endParaRPr lang="tr-TR" dirty="0">
              <a:latin typeface="Comic Sans MS" panose="030F0702030302020204" pitchFamily="66" charset="0"/>
            </a:endParaRPr>
          </a:p>
        </p:txBody>
      </p:sp>
      <p:sp>
        <p:nvSpPr>
          <p:cNvPr id="3" name="İçerik Yer Tutucusu 2"/>
          <p:cNvSpPr>
            <a:spLocks noGrp="1"/>
          </p:cNvSpPr>
          <p:nvPr>
            <p:ph idx="1"/>
          </p:nvPr>
        </p:nvSpPr>
        <p:spPr/>
        <p:txBody>
          <a:bodyPr>
            <a:normAutofit/>
          </a:bodyPr>
          <a:lstStyle/>
          <a:p>
            <a:r>
              <a:rPr lang="tr-TR" dirty="0" smtClean="0">
                <a:latin typeface="Comic Sans MS" panose="030F0702030302020204" pitchFamily="66" charset="0"/>
              </a:rPr>
              <a:t>Hayatımızda </a:t>
            </a:r>
            <a:r>
              <a:rPr lang="tr-TR" dirty="0">
                <a:latin typeface="Comic Sans MS" panose="030F0702030302020204" pitchFamily="66" charset="0"/>
              </a:rPr>
              <a:t>yaptığımız her seçimin iyi veya kötü birer sonuçları vardır. Önemli olan yaptığımız seçimin arkasındaki neden ya da nedenlerdir. Bu bir güç de olabilir.</a:t>
            </a:r>
            <a:br>
              <a:rPr lang="tr-TR" dirty="0">
                <a:latin typeface="Comic Sans MS" panose="030F0702030302020204" pitchFamily="66" charset="0"/>
              </a:rPr>
            </a:br>
            <a:endParaRPr lang="tr-TR" dirty="0" smtClean="0">
              <a:latin typeface="Comic Sans MS" panose="030F0702030302020204" pitchFamily="66" charset="0"/>
            </a:endParaRPr>
          </a:p>
          <a:p>
            <a:r>
              <a:rPr lang="tr-TR" dirty="0" smtClean="0">
                <a:latin typeface="Comic Sans MS" panose="030F0702030302020204" pitchFamily="66" charset="0"/>
              </a:rPr>
              <a:t>Alışılmış </a:t>
            </a:r>
            <a:r>
              <a:rPr lang="tr-TR" dirty="0">
                <a:latin typeface="Comic Sans MS" panose="030F0702030302020204" pitchFamily="66" charset="0"/>
              </a:rPr>
              <a:t>ve hissi eylemler irrasyonel eylemler olarak tanımlanır. Hayatımızda vazgeçilmez bir yer işgal ederler ve bizi düşünmeye harcadığımız onca zamandan kurtarırlar. Hareketlerimizi daha az zahmetli kılarken görevlerimizi yerine getirmemizi kolaylaştırırlar.</a:t>
            </a:r>
            <a:br>
              <a:rPr lang="tr-TR" dirty="0">
                <a:latin typeface="Comic Sans MS" panose="030F0702030302020204" pitchFamily="66" charset="0"/>
              </a:rPr>
            </a:br>
            <a:endParaRPr lang="tr-TR" dirty="0">
              <a:latin typeface="Comic Sans MS" panose="030F0702030302020204" pitchFamily="66" charset="0"/>
            </a:endParaRPr>
          </a:p>
        </p:txBody>
      </p:sp>
    </p:spTree>
    <p:extLst>
      <p:ext uri="{BB962C8B-B14F-4D97-AF65-F5344CB8AC3E}">
        <p14:creationId xmlns:p14="http://schemas.microsoft.com/office/powerpoint/2010/main" val="2841745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Comic Sans MS" panose="030F0702030302020204" pitchFamily="66" charset="0"/>
              </a:rPr>
              <a:t>Rasyonel eylem; muhtemel birçok eylem biçimi arasından faalin bilinçli olarak eylemler vermeyi amaçladığı sonuca en uygun olduğunu düşündüğü bir eylemi seçmesine dayanır.</a:t>
            </a:r>
            <a:br>
              <a:rPr lang="tr-TR" dirty="0">
                <a:latin typeface="Comic Sans MS" panose="030F0702030302020204" pitchFamily="66" charset="0"/>
              </a:rPr>
            </a:br>
            <a:r>
              <a:rPr lang="tr-TR" dirty="0">
                <a:latin typeface="Comic Sans MS" panose="030F0702030302020204" pitchFamily="66" charset="0"/>
              </a:rPr>
              <a:t>İnsan ne kadar fazla güç sahibi olursa seçim ufku o kadar geniş, gerçekçi olarak verebileceği karar miktarı o kadar fazla, makul olarak onların istediklerini yerine getireceğinden emin olurken gerçekçi olarak gözetebileceği sonuçların alanı o kadar geniş olur.</a:t>
            </a:r>
          </a:p>
          <a:p>
            <a:endParaRPr lang="tr-TR" dirty="0">
              <a:latin typeface="Comic Sans MS" panose="030F0702030302020204" pitchFamily="66" charset="0"/>
            </a:endParaRPr>
          </a:p>
        </p:txBody>
      </p:sp>
    </p:spTree>
    <p:extLst>
      <p:ext uri="{BB962C8B-B14F-4D97-AF65-F5344CB8AC3E}">
        <p14:creationId xmlns:p14="http://schemas.microsoft.com/office/powerpoint/2010/main" val="1503686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Comic Sans MS" panose="030F0702030302020204" pitchFamily="66" charset="0"/>
              </a:rPr>
              <a:t>Kendini </a:t>
            </a:r>
            <a:r>
              <a:rPr lang="tr-TR" b="1" dirty="0">
                <a:latin typeface="Comic Sans MS" panose="030F0702030302020204" pitchFamily="66" charset="0"/>
              </a:rPr>
              <a:t>Koruma ve Ahlaki Görev</a:t>
            </a:r>
            <a:endParaRPr lang="tr-TR" dirty="0">
              <a:latin typeface="Comic Sans MS" panose="030F0702030302020204" pitchFamily="66" charset="0"/>
            </a:endParaRPr>
          </a:p>
        </p:txBody>
      </p:sp>
      <p:sp>
        <p:nvSpPr>
          <p:cNvPr id="3" name="İçerik Yer Tutucusu 2"/>
          <p:cNvSpPr>
            <a:spLocks noGrp="1"/>
          </p:cNvSpPr>
          <p:nvPr>
            <p:ph idx="1"/>
          </p:nvPr>
        </p:nvSpPr>
        <p:spPr/>
        <p:txBody>
          <a:bodyPr>
            <a:normAutofit fontScale="92500"/>
          </a:bodyPr>
          <a:lstStyle/>
          <a:p>
            <a:r>
              <a:rPr lang="tr-TR" dirty="0" smtClean="0">
                <a:latin typeface="Comic Sans MS" panose="030F0702030302020204" pitchFamily="66" charset="0"/>
              </a:rPr>
              <a:t>İnsan </a:t>
            </a:r>
            <a:r>
              <a:rPr lang="tr-TR" dirty="0">
                <a:latin typeface="Comic Sans MS" panose="030F0702030302020204" pitchFamily="66" charset="0"/>
              </a:rPr>
              <a:t>doğası gereği sahip olma güdüsüyle yaşar. Mülkiyet sahibi, ün sahibi, evlat sahibi </a:t>
            </a:r>
            <a:r>
              <a:rPr lang="tr-TR" dirty="0" err="1" smtClean="0">
                <a:latin typeface="Comic Sans MS" panose="030F0702030302020204" pitchFamily="66" charset="0"/>
              </a:rPr>
              <a:t>gibi.Bunlar</a:t>
            </a:r>
            <a:r>
              <a:rPr lang="tr-TR" dirty="0" smtClean="0">
                <a:latin typeface="Comic Sans MS" panose="030F0702030302020204" pitchFamily="66" charset="0"/>
              </a:rPr>
              <a:t> </a:t>
            </a:r>
            <a:r>
              <a:rPr lang="tr-TR" dirty="0">
                <a:latin typeface="Comic Sans MS" panose="030F0702030302020204" pitchFamily="66" charset="0"/>
              </a:rPr>
              <a:t>var olunca da rekabet ortaya çıkar. Rekabet doğrultusunda gerçekleştirilen eylemler bencilliğe ve acımasızlığa dayanır. Oysaki ahlaki göreve terstir. Bu durumda iki kavramda birbirine zıttır.</a:t>
            </a:r>
            <a:br>
              <a:rPr lang="tr-TR" dirty="0">
                <a:latin typeface="Comic Sans MS" panose="030F0702030302020204" pitchFamily="66" charset="0"/>
              </a:rPr>
            </a:br>
            <a:endParaRPr lang="tr-TR" dirty="0" smtClean="0">
              <a:latin typeface="Comic Sans MS" panose="030F0702030302020204" pitchFamily="66" charset="0"/>
            </a:endParaRPr>
          </a:p>
          <a:p>
            <a:r>
              <a:rPr lang="tr-TR" dirty="0" smtClean="0">
                <a:latin typeface="Comic Sans MS" panose="030F0702030302020204" pitchFamily="66" charset="0"/>
              </a:rPr>
              <a:t>Kendini </a:t>
            </a:r>
            <a:r>
              <a:rPr lang="tr-TR" dirty="0">
                <a:latin typeface="Comic Sans MS" panose="030F0702030302020204" pitchFamily="66" charset="0"/>
              </a:rPr>
              <a:t>koruma, bir şeye sahip olmak ihtiyacının getirdiği bir tür zorunluluk ya da baskıdır. O şeyi ele geçirmek kendimizi korumamızın ve hata hayatta kalmamızın bir koşuludur. Bir şey ihtiyaç duyulduğundan iyidir, bir şey biz ona ihtiyaç duyuyorsak iyidir.</a:t>
            </a:r>
            <a:br>
              <a:rPr lang="tr-TR" dirty="0">
                <a:latin typeface="Comic Sans MS" panose="030F0702030302020204" pitchFamily="66" charset="0"/>
              </a:rPr>
            </a:br>
            <a:endParaRPr lang="tr-TR" dirty="0">
              <a:latin typeface="Comic Sans MS" panose="030F0702030302020204" pitchFamily="66" charset="0"/>
            </a:endParaRPr>
          </a:p>
        </p:txBody>
      </p:sp>
    </p:spTree>
    <p:extLst>
      <p:ext uri="{BB962C8B-B14F-4D97-AF65-F5344CB8AC3E}">
        <p14:creationId xmlns:p14="http://schemas.microsoft.com/office/powerpoint/2010/main" val="3245909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Comic Sans MS" panose="030F0702030302020204" pitchFamily="66" charset="0"/>
              </a:rPr>
              <a:t>Bir şeye sahip olmak ötekilere ona ulaşma imkânı vermemek anlamına gelir. Bu nedenle sahip olma, her şeyden önce bir dışlama ilişkisidir. Sahip olan ile sahip olmayan arasında asimetrik bir ilişki kurulur; çünkü sahip olmayanı ihtiyaç halinde sahibe bağımlı kılar. Neticede bu tür bir ilişkide bağımlı kılan güç sahibidir. Burada özgürlük ve bağımlılığa gönderme yaparak güç sahibinin bağımlı olana göre daha özgür olduğunu hatırlatır.</a:t>
            </a:r>
          </a:p>
          <a:p>
            <a:endParaRPr lang="tr-TR" dirty="0">
              <a:latin typeface="Comic Sans MS" panose="030F0702030302020204" pitchFamily="66" charset="0"/>
            </a:endParaRPr>
          </a:p>
        </p:txBody>
      </p:sp>
    </p:spTree>
    <p:extLst>
      <p:ext uri="{BB962C8B-B14F-4D97-AF65-F5344CB8AC3E}">
        <p14:creationId xmlns:p14="http://schemas.microsoft.com/office/powerpoint/2010/main" val="1966434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latin typeface="Comic Sans MS" panose="030F0702030302020204" pitchFamily="66" charset="0"/>
              </a:rPr>
              <a:t/>
            </a:r>
            <a:br>
              <a:rPr lang="tr-TR" dirty="0" smtClean="0">
                <a:latin typeface="Comic Sans MS" panose="030F0702030302020204" pitchFamily="66" charset="0"/>
              </a:rPr>
            </a:br>
            <a:r>
              <a:rPr lang="tr-TR" dirty="0" smtClean="0">
                <a:latin typeface="Comic Sans MS" panose="030F0702030302020204" pitchFamily="66" charset="0"/>
              </a:rPr>
              <a:t>Doğa </a:t>
            </a:r>
            <a:r>
              <a:rPr lang="tr-TR" dirty="0">
                <a:latin typeface="Comic Sans MS" panose="030F0702030302020204" pitchFamily="66" charset="0"/>
              </a:rPr>
              <a:t>ve Kültür</a:t>
            </a:r>
            <a:br>
              <a:rPr lang="tr-TR" dirty="0">
                <a:latin typeface="Comic Sans MS" panose="030F0702030302020204" pitchFamily="66" charset="0"/>
              </a:rPr>
            </a:br>
            <a:endParaRPr lang="tr-TR" dirty="0">
              <a:latin typeface="Comic Sans MS" panose="030F0702030302020204" pitchFamily="66" charset="0"/>
            </a:endParaRPr>
          </a:p>
        </p:txBody>
      </p:sp>
      <p:sp>
        <p:nvSpPr>
          <p:cNvPr id="3" name="İçerik Yer Tutucusu 2"/>
          <p:cNvSpPr>
            <a:spLocks noGrp="1"/>
          </p:cNvSpPr>
          <p:nvPr>
            <p:ph idx="1"/>
          </p:nvPr>
        </p:nvSpPr>
        <p:spPr/>
        <p:txBody>
          <a:bodyPr>
            <a:normAutofit lnSpcReduction="10000"/>
          </a:bodyPr>
          <a:lstStyle/>
          <a:p>
            <a:r>
              <a:rPr lang="tr-TR" dirty="0" smtClean="0">
                <a:latin typeface="Comic Sans MS" panose="030F0702030302020204" pitchFamily="66" charset="0"/>
              </a:rPr>
              <a:t>Doğa </a:t>
            </a:r>
            <a:r>
              <a:rPr lang="tr-TR" dirty="0">
                <a:latin typeface="Comic Sans MS" panose="030F0702030302020204" pitchFamily="66" charset="0"/>
              </a:rPr>
              <a:t>ile kültürün ayrım çizgisinin tam olarak nerede çizildiği, elbette hangi becerilerin ve bilgilerin edinilmiş olduğuna ve onları daha nice denenmemiş amaçlar için kullanma tutkusunun olup olmadığına bağlıdır.</a:t>
            </a:r>
          </a:p>
          <a:p>
            <a:r>
              <a:rPr lang="tr-TR" dirty="0">
                <a:latin typeface="Comic Sans MS" panose="030F0702030302020204" pitchFamily="66" charset="0"/>
              </a:rPr>
              <a:t>Kültür eylemler arasında ayrımlar yapmak, farklılaştırmak, bölmek, parçalamak suretiyle başarılır. Bir çölde, insan etkinliğinin girmediği ve insani amaçlara uzak bir yerde, birinin toprak parçasını diğerininkinden farklı kılan ne işaretler ne de çitler vardır; bir hayvan gübresi tamamen ötekine benzer, kendi başına bir anlamdan yoksundur, onu bir diğerinden ayıracak hiçbir şey yoktur. Meskun olmayan çöl âdeta biçimsizdir.</a:t>
            </a:r>
          </a:p>
          <a:p>
            <a:endParaRPr lang="tr-TR" dirty="0">
              <a:latin typeface="Comic Sans MS" panose="030F0702030302020204" pitchFamily="66" charset="0"/>
            </a:endParaRPr>
          </a:p>
        </p:txBody>
      </p:sp>
    </p:spTree>
    <p:extLst>
      <p:ext uri="{BB962C8B-B14F-4D97-AF65-F5344CB8AC3E}">
        <p14:creationId xmlns:p14="http://schemas.microsoft.com/office/powerpoint/2010/main" val="345724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latin typeface="Comic Sans MS" panose="030F0702030302020204" pitchFamily="66" charset="0"/>
            </a:endParaRPr>
          </a:p>
          <a:p>
            <a:r>
              <a:rPr lang="tr-TR" dirty="0" err="1" smtClean="0">
                <a:latin typeface="Comic Sans MS" panose="030F0702030302020204" pitchFamily="66" charset="0"/>
              </a:rPr>
              <a:t>Bauman’a</a:t>
            </a:r>
            <a:r>
              <a:rPr lang="tr-TR" dirty="0" smtClean="0">
                <a:latin typeface="Comic Sans MS" panose="030F0702030302020204" pitchFamily="66" charset="0"/>
              </a:rPr>
              <a:t> </a:t>
            </a:r>
            <a:r>
              <a:rPr lang="tr-TR" dirty="0">
                <a:latin typeface="Comic Sans MS" panose="030F0702030302020204" pitchFamily="66" charset="0"/>
              </a:rPr>
              <a:t>göre insan tarafından değiştirilebilir ya da belirlenebilir şeyler kültürü, insanın gücünü aşan şeyler de doğayı referans verir. Bir şeyin doğal değil, kültürel olduğunu söylemek o şeyin manipüle edilebilir olduğunu söylemektir. Kültür en çok doğa kılığına büründüğünde etkilidir.</a:t>
            </a:r>
          </a:p>
          <a:p>
            <a:endParaRPr lang="tr-TR" dirty="0">
              <a:latin typeface="Comic Sans MS" panose="030F0702030302020204" pitchFamily="66" charset="0"/>
            </a:endParaRPr>
          </a:p>
        </p:txBody>
      </p:sp>
    </p:spTree>
    <p:extLst>
      <p:ext uri="{BB962C8B-B14F-4D97-AF65-F5344CB8AC3E}">
        <p14:creationId xmlns:p14="http://schemas.microsoft.com/office/powerpoint/2010/main" val="2835812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Comic Sans MS" panose="030F0702030302020204" pitchFamily="66" charset="0"/>
              </a:rPr>
              <a:t>Devlet ve Millet</a:t>
            </a:r>
          </a:p>
        </p:txBody>
      </p:sp>
      <p:sp>
        <p:nvSpPr>
          <p:cNvPr id="3" name="İçerik Yer Tutucusu 2"/>
          <p:cNvSpPr>
            <a:spLocks noGrp="1"/>
          </p:cNvSpPr>
          <p:nvPr>
            <p:ph idx="1"/>
          </p:nvPr>
        </p:nvSpPr>
        <p:spPr/>
        <p:txBody>
          <a:bodyPr/>
          <a:lstStyle/>
          <a:p>
            <a:pPr marL="0" indent="0">
              <a:buNone/>
            </a:pPr>
            <a:r>
              <a:rPr lang="tr-TR" dirty="0">
                <a:latin typeface="Comic Sans MS" panose="030F0702030302020204" pitchFamily="66" charset="0"/>
              </a:rPr>
              <a:t> </a:t>
            </a:r>
            <a:r>
              <a:rPr lang="tr-TR" dirty="0" err="1" smtClean="0">
                <a:latin typeface="Comic Sans MS" panose="030F0702030302020204" pitchFamily="66" charset="0"/>
              </a:rPr>
              <a:t>Bauman’a</a:t>
            </a:r>
            <a:r>
              <a:rPr lang="tr-TR" dirty="0" smtClean="0">
                <a:latin typeface="Comic Sans MS" panose="030F0702030302020204" pitchFamily="66" charset="0"/>
              </a:rPr>
              <a:t> göre, </a:t>
            </a:r>
            <a:r>
              <a:rPr lang="tr-TR" dirty="0">
                <a:latin typeface="Comic Sans MS" panose="030F0702030302020204" pitchFamily="66" charset="0"/>
              </a:rPr>
              <a:t>devletin temel nitelikleri şunlardır;</a:t>
            </a:r>
            <a:br>
              <a:rPr lang="tr-TR" dirty="0">
                <a:latin typeface="Comic Sans MS" panose="030F0702030302020204" pitchFamily="66" charset="0"/>
              </a:rPr>
            </a:br>
            <a:r>
              <a:rPr lang="tr-TR" dirty="0">
                <a:latin typeface="Comic Sans MS" panose="030F0702030302020204" pitchFamily="66" charset="0"/>
              </a:rPr>
              <a:t>– Belli bir güç odağı tarafından bir arada tutulan belli bir toprak parçası üzerinde kurulur.</a:t>
            </a:r>
            <a:br>
              <a:rPr lang="tr-TR" dirty="0">
                <a:latin typeface="Comic Sans MS" panose="030F0702030302020204" pitchFamily="66" charset="0"/>
              </a:rPr>
            </a:br>
            <a:r>
              <a:rPr lang="tr-TR" dirty="0">
                <a:latin typeface="Comic Sans MS" panose="030F0702030302020204" pitchFamily="66" charset="0"/>
              </a:rPr>
              <a:t>– Egemenlik sürdüğü topraklarda şiddet tekelidir.</a:t>
            </a:r>
            <a:br>
              <a:rPr lang="tr-TR" dirty="0">
                <a:latin typeface="Comic Sans MS" panose="030F0702030302020204" pitchFamily="66" charset="0"/>
              </a:rPr>
            </a:br>
            <a:r>
              <a:rPr lang="tr-TR" dirty="0">
                <a:latin typeface="Comic Sans MS" panose="030F0702030302020204" pitchFamily="66" charset="0"/>
              </a:rPr>
              <a:t>– Hem korunduğumuzu, hem de ezildiğimizi ve sömürüldüğümüzü hissettirir.</a:t>
            </a:r>
            <a:br>
              <a:rPr lang="tr-TR" dirty="0">
                <a:latin typeface="Comic Sans MS" panose="030F0702030302020204" pitchFamily="66" charset="0"/>
              </a:rPr>
            </a:br>
            <a:r>
              <a:rPr lang="tr-TR" dirty="0">
                <a:latin typeface="Comic Sans MS" panose="030F0702030302020204" pitchFamily="66" charset="0"/>
              </a:rPr>
              <a:t>– Yasalara dayanarak cezalandırır.</a:t>
            </a:r>
            <a:br>
              <a:rPr lang="tr-TR" dirty="0">
                <a:latin typeface="Comic Sans MS" panose="030F0702030302020204" pitchFamily="66" charset="0"/>
              </a:rPr>
            </a:br>
            <a:r>
              <a:rPr lang="tr-TR" dirty="0">
                <a:latin typeface="Comic Sans MS" panose="030F0702030302020204" pitchFamily="66" charset="0"/>
              </a:rPr>
              <a:t>– İçkin olarak çelişkilidir.</a:t>
            </a:r>
            <a:endParaRPr lang="tr-TR" dirty="0">
              <a:latin typeface="Comic Sans MS" panose="030F0702030302020204" pitchFamily="66" charset="0"/>
            </a:endParaRPr>
          </a:p>
        </p:txBody>
      </p:sp>
    </p:spTree>
    <p:extLst>
      <p:ext uri="{BB962C8B-B14F-4D97-AF65-F5344CB8AC3E}">
        <p14:creationId xmlns:p14="http://schemas.microsoft.com/office/powerpoint/2010/main" val="958835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latin typeface="Comic Sans MS" panose="030F0702030302020204" pitchFamily="66" charset="0"/>
              </a:rPr>
              <a:t>Bauman’a</a:t>
            </a:r>
            <a:r>
              <a:rPr lang="tr-TR" dirty="0" smtClean="0">
                <a:latin typeface="Comic Sans MS" panose="030F0702030302020204" pitchFamily="66" charset="0"/>
              </a:rPr>
              <a:t> göre, </a:t>
            </a:r>
            <a:r>
              <a:rPr lang="tr-TR" dirty="0">
                <a:latin typeface="Comic Sans MS" panose="030F0702030302020204" pitchFamily="66" charset="0"/>
              </a:rPr>
              <a:t>milletin temel nitelikleri de şunlardır;</a:t>
            </a:r>
            <a:br>
              <a:rPr lang="tr-TR" dirty="0">
                <a:latin typeface="Comic Sans MS" panose="030F0702030302020204" pitchFamily="66" charset="0"/>
              </a:rPr>
            </a:br>
            <a:r>
              <a:rPr lang="tr-TR" dirty="0">
                <a:latin typeface="Comic Sans MS" panose="030F0702030302020204" pitchFamily="66" charset="0"/>
              </a:rPr>
              <a:t>– Millet, hayali cemaatlerdendir.</a:t>
            </a:r>
            <a:br>
              <a:rPr lang="tr-TR" dirty="0">
                <a:latin typeface="Comic Sans MS" panose="030F0702030302020204" pitchFamily="66" charset="0"/>
              </a:rPr>
            </a:br>
            <a:r>
              <a:rPr lang="tr-TR" dirty="0">
                <a:latin typeface="Comic Sans MS" panose="030F0702030302020204" pitchFamily="66" charset="0"/>
              </a:rPr>
              <a:t>– Takipçileri hiçbir zaman yüz yüze gelemeyecekleri kolektif bir bünye ile özdeşleştikleri müddetçe var olabilir.</a:t>
            </a:r>
            <a:br>
              <a:rPr lang="tr-TR" dirty="0">
                <a:latin typeface="Comic Sans MS" panose="030F0702030302020204" pitchFamily="66" charset="0"/>
              </a:rPr>
            </a:br>
            <a:r>
              <a:rPr lang="tr-TR" dirty="0">
                <a:latin typeface="Comic Sans MS" panose="030F0702030302020204" pitchFamily="66" charset="0"/>
              </a:rPr>
              <a:t>– Ortak bir dil, kültür ve geçmiş söz konusudur, en azından öyle iddia edilir.</a:t>
            </a:r>
            <a:br>
              <a:rPr lang="tr-TR" dirty="0">
                <a:latin typeface="Comic Sans MS" panose="030F0702030302020204" pitchFamily="66" charset="0"/>
              </a:rPr>
            </a:br>
            <a:r>
              <a:rPr lang="tr-TR" dirty="0">
                <a:latin typeface="Comic Sans MS" panose="030F0702030302020204" pitchFamily="66" charset="0"/>
              </a:rPr>
              <a:t>– Seçim olmaktan çok kader olduğunu vurgulayacak bir köken miti vardır, milletin tamamen doğal olduğunu kanıtlamaya çalışır.</a:t>
            </a:r>
          </a:p>
          <a:p>
            <a:endParaRPr lang="tr-TR" dirty="0">
              <a:latin typeface="Comic Sans MS" panose="030F0702030302020204" pitchFamily="66" charset="0"/>
            </a:endParaRPr>
          </a:p>
        </p:txBody>
      </p:sp>
    </p:spTree>
    <p:extLst>
      <p:ext uri="{BB962C8B-B14F-4D97-AF65-F5344CB8AC3E}">
        <p14:creationId xmlns:p14="http://schemas.microsoft.com/office/powerpoint/2010/main" val="24604747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Comic Sans MS" panose="030F0702030302020204" pitchFamily="66" charset="0"/>
              </a:rPr>
              <a:t>Bütün bu bileşenlerin bir araya gelmesiyle yaratılan milli ruh, aidiyet duygusu yaratır.</a:t>
            </a:r>
            <a:br>
              <a:rPr lang="tr-TR" dirty="0">
                <a:latin typeface="Comic Sans MS" panose="030F0702030302020204" pitchFamily="66" charset="0"/>
              </a:rPr>
            </a:br>
            <a:r>
              <a:rPr lang="tr-TR" dirty="0" smtClean="0">
                <a:latin typeface="Comic Sans MS" panose="030F0702030302020204" pitchFamily="66" charset="0"/>
              </a:rPr>
              <a:t>Devlet </a:t>
            </a:r>
            <a:r>
              <a:rPr lang="tr-TR" dirty="0">
                <a:latin typeface="Comic Sans MS" panose="030F0702030302020204" pitchFamily="66" charset="0"/>
              </a:rPr>
              <a:t>hem korunduğumuzu hem ezildiğimizi hissettir. Cezalar verir. Millet ise hayali bir cemaattir. Millet, devlet gibi çıkarları kollamaz aksine çıkarlara anlam verir.</a:t>
            </a:r>
            <a:br>
              <a:rPr lang="tr-TR" dirty="0">
                <a:latin typeface="Comic Sans MS" panose="030F0702030302020204" pitchFamily="66" charset="0"/>
              </a:rPr>
            </a:br>
            <a:endParaRPr lang="tr-TR" dirty="0" smtClean="0">
              <a:latin typeface="Comic Sans MS" panose="030F0702030302020204" pitchFamily="66" charset="0"/>
            </a:endParaRPr>
          </a:p>
          <a:p>
            <a:r>
              <a:rPr lang="tr-TR" dirty="0" smtClean="0">
                <a:latin typeface="Comic Sans MS" panose="030F0702030302020204" pitchFamily="66" charset="0"/>
              </a:rPr>
              <a:t>Özgürlüğümüzü </a:t>
            </a:r>
            <a:r>
              <a:rPr lang="tr-TR" dirty="0">
                <a:latin typeface="Comic Sans MS" panose="030F0702030302020204" pitchFamily="66" charset="0"/>
              </a:rPr>
              <a:t>alabildiğimiz oranda, devletin baskısına boyun eğeriz. “Millete ve refahına koşulsuz sadakat isteyen milliyetçilik akla ya da hesaba gerek duymaz</a:t>
            </a:r>
            <a:r>
              <a:rPr lang="tr-TR" dirty="0" smtClean="0">
                <a:latin typeface="Comic Sans MS" panose="030F0702030302020204" pitchFamily="66" charset="0"/>
              </a:rPr>
              <a:t>.</a:t>
            </a:r>
            <a:endParaRPr lang="tr-TR" dirty="0">
              <a:latin typeface="Comic Sans MS" panose="030F0702030302020204" pitchFamily="66" charset="0"/>
            </a:endParaRPr>
          </a:p>
        </p:txBody>
      </p:sp>
    </p:spTree>
    <p:extLst>
      <p:ext uri="{BB962C8B-B14F-4D97-AF65-F5344CB8AC3E}">
        <p14:creationId xmlns:p14="http://schemas.microsoft.com/office/powerpoint/2010/main" val="1536302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Comic Sans MS" panose="030F0702030302020204" pitchFamily="66" charset="0"/>
              </a:rPr>
              <a:t>Özgürlük ve Bağımlılık</a:t>
            </a:r>
            <a:endParaRPr lang="tr-TR" dirty="0">
              <a:latin typeface="Comic Sans MS" panose="030F0702030302020204" pitchFamily="66" charset="0"/>
            </a:endParaRPr>
          </a:p>
        </p:txBody>
      </p:sp>
      <p:sp>
        <p:nvSpPr>
          <p:cNvPr id="3" name="İçerik Yer Tutucusu 2"/>
          <p:cNvSpPr>
            <a:spLocks noGrp="1"/>
          </p:cNvSpPr>
          <p:nvPr>
            <p:ph idx="1"/>
          </p:nvPr>
        </p:nvSpPr>
        <p:spPr/>
        <p:txBody>
          <a:bodyPr/>
          <a:lstStyle/>
          <a:p>
            <a:r>
              <a:rPr lang="tr-TR" dirty="0">
                <a:latin typeface="Comic Sans MS" panose="030F0702030302020204" pitchFamily="66" charset="0"/>
              </a:rPr>
              <a:t>Kişinin seçme özgürlüğüne sahip olması, seçimlerini hayata geçirme özgürlüğünü garanti etmez, hatta istenen sonuçlara erişme özgürlüğünü hiç temin </a:t>
            </a:r>
            <a:r>
              <a:rPr lang="tr-TR" dirty="0" smtClean="0">
                <a:latin typeface="Comic Sans MS" panose="030F0702030302020204" pitchFamily="66" charset="0"/>
              </a:rPr>
              <a:t>etmez</a:t>
            </a:r>
            <a:r>
              <a:rPr lang="tr-TR" dirty="0">
                <a:latin typeface="Comic Sans MS" panose="030F0702030302020204" pitchFamily="66" charset="0"/>
              </a:rPr>
              <a:t>. </a:t>
            </a:r>
            <a:endParaRPr lang="tr-TR" dirty="0" smtClean="0">
              <a:latin typeface="Comic Sans MS" panose="030F0702030302020204" pitchFamily="66" charset="0"/>
            </a:endParaRPr>
          </a:p>
          <a:p>
            <a:r>
              <a:rPr lang="tr-TR" dirty="0">
                <a:latin typeface="Comic Sans MS" panose="030F0702030302020204" pitchFamily="66" charset="0"/>
              </a:rPr>
              <a:t>Bunlara ulaşmada kısıtlamalar vardır. Buna örnek olarak  aynı amaçlar için mücadele eden insanların hepsinin amaçlarına erişememesi, çünkü mevcut ödül miktarının sınırlı </a:t>
            </a:r>
            <a:r>
              <a:rPr lang="tr-TR" dirty="0" smtClean="0">
                <a:latin typeface="Comic Sans MS" panose="030F0702030302020204" pitchFamily="66" charset="0"/>
              </a:rPr>
              <a:t>olması, </a:t>
            </a:r>
            <a:r>
              <a:rPr lang="tr-TR" dirty="0">
                <a:latin typeface="Comic Sans MS" panose="030F0702030302020204" pitchFamily="66" charset="0"/>
              </a:rPr>
              <a:t>yani ödül sayısının, peşindeki insanların sayısından az olması verilebilir. </a:t>
            </a:r>
            <a:endParaRPr lang="tr-TR" dirty="0">
              <a:latin typeface="Comic Sans MS" panose="030F0702030302020204" pitchFamily="66" charset="0"/>
            </a:endParaRPr>
          </a:p>
        </p:txBody>
      </p:sp>
    </p:spTree>
    <p:extLst>
      <p:ext uri="{BB962C8B-B14F-4D97-AF65-F5344CB8AC3E}">
        <p14:creationId xmlns:p14="http://schemas.microsoft.com/office/powerpoint/2010/main" val="6117695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latin typeface="Comic Sans MS" panose="030F0702030302020204" pitchFamily="66" charset="0"/>
              </a:rPr>
              <a:t/>
            </a:r>
            <a:br>
              <a:rPr lang="tr-TR" dirty="0" smtClean="0">
                <a:latin typeface="Comic Sans MS" panose="030F0702030302020204" pitchFamily="66" charset="0"/>
              </a:rPr>
            </a:br>
            <a:r>
              <a:rPr lang="tr-TR" dirty="0" smtClean="0">
                <a:latin typeface="Comic Sans MS" panose="030F0702030302020204" pitchFamily="66" charset="0"/>
              </a:rPr>
              <a:t>Düzen </a:t>
            </a:r>
            <a:r>
              <a:rPr lang="tr-TR" dirty="0">
                <a:latin typeface="Comic Sans MS" panose="030F0702030302020204" pitchFamily="66" charset="0"/>
              </a:rPr>
              <a:t>ve Kaos</a:t>
            </a:r>
            <a:br>
              <a:rPr lang="tr-TR" dirty="0">
                <a:latin typeface="Comic Sans MS" panose="030F0702030302020204" pitchFamily="66" charset="0"/>
              </a:rPr>
            </a:br>
            <a:endParaRPr lang="tr-TR" dirty="0">
              <a:latin typeface="Comic Sans MS" panose="030F0702030302020204" pitchFamily="66" charset="0"/>
            </a:endParaRPr>
          </a:p>
        </p:txBody>
      </p:sp>
      <p:sp>
        <p:nvSpPr>
          <p:cNvPr id="3" name="İçerik Yer Tutucusu 2"/>
          <p:cNvSpPr>
            <a:spLocks noGrp="1"/>
          </p:cNvSpPr>
          <p:nvPr>
            <p:ph idx="1"/>
          </p:nvPr>
        </p:nvSpPr>
        <p:spPr/>
        <p:txBody>
          <a:bodyPr/>
          <a:lstStyle/>
          <a:p>
            <a:r>
              <a:rPr lang="tr-TR" dirty="0" smtClean="0">
                <a:latin typeface="Comic Sans MS" panose="030F0702030302020204" pitchFamily="66" charset="0"/>
              </a:rPr>
              <a:t>Kaos </a:t>
            </a:r>
            <a:r>
              <a:rPr lang="tr-TR" dirty="0">
                <a:latin typeface="Comic Sans MS" panose="030F0702030302020204" pitchFamily="66" charset="0"/>
              </a:rPr>
              <a:t>düzensiz olgular olarak tanımlanır. Düzen için ise kaos gereklidir. Olayların birbiri ardından akışının bozulacağı, kaosa meydan vereceği fikri toplumun korkularından biridir. Ancak kaos üzerinde düzenin zaferi hiçbir zaman mutlak değildir.</a:t>
            </a:r>
          </a:p>
          <a:p>
            <a:r>
              <a:rPr lang="tr-TR" dirty="0">
                <a:latin typeface="Comic Sans MS" panose="030F0702030302020204" pitchFamily="66" charset="0"/>
              </a:rPr>
              <a:t>Kaosa karşı mücadele görünür bir sonuca ulaşmadan sürüp gidecektir. Kaos, düzensiz olguların çoğu özellikle dar bir alana odaklanmış, hedefli, görev yönsemeli, tek sorun çözücü eylemlerden doğar. Düzen kaosu gerektirir; kaos da düzeni.</a:t>
            </a:r>
          </a:p>
          <a:p>
            <a:endParaRPr lang="tr-TR" dirty="0">
              <a:latin typeface="Comic Sans MS" panose="030F0702030302020204" pitchFamily="66" charset="0"/>
            </a:endParaRPr>
          </a:p>
        </p:txBody>
      </p:sp>
    </p:spTree>
    <p:extLst>
      <p:ext uri="{BB962C8B-B14F-4D97-AF65-F5344CB8AC3E}">
        <p14:creationId xmlns:p14="http://schemas.microsoft.com/office/powerpoint/2010/main" val="3704077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latin typeface="Comic Sans MS" panose="030F0702030302020204" pitchFamily="66" charset="0"/>
              </a:rPr>
              <a:t/>
            </a:r>
            <a:br>
              <a:rPr lang="tr-TR" dirty="0" smtClean="0">
                <a:latin typeface="Comic Sans MS" panose="030F0702030302020204" pitchFamily="66" charset="0"/>
              </a:rPr>
            </a:br>
            <a:r>
              <a:rPr lang="tr-TR" dirty="0" smtClean="0">
                <a:latin typeface="Comic Sans MS" panose="030F0702030302020204" pitchFamily="66" charset="0"/>
              </a:rPr>
              <a:t>Hayat </a:t>
            </a:r>
            <a:r>
              <a:rPr lang="tr-TR" dirty="0">
                <a:latin typeface="Comic Sans MS" panose="030F0702030302020204" pitchFamily="66" charset="0"/>
              </a:rPr>
              <a:t>Uğraşına Dalmak</a:t>
            </a:r>
            <a:br>
              <a:rPr lang="tr-TR" dirty="0">
                <a:latin typeface="Comic Sans MS" panose="030F0702030302020204" pitchFamily="66" charset="0"/>
              </a:rPr>
            </a:br>
            <a:endParaRPr lang="tr-TR" dirty="0">
              <a:latin typeface="Comic Sans MS" panose="030F0702030302020204" pitchFamily="66" charset="0"/>
            </a:endParaRPr>
          </a:p>
        </p:txBody>
      </p:sp>
      <p:sp>
        <p:nvSpPr>
          <p:cNvPr id="3" name="İçerik Yer Tutucusu 2"/>
          <p:cNvSpPr>
            <a:spLocks noGrp="1"/>
          </p:cNvSpPr>
          <p:nvPr>
            <p:ph idx="1"/>
          </p:nvPr>
        </p:nvSpPr>
        <p:spPr/>
        <p:txBody>
          <a:bodyPr/>
          <a:lstStyle/>
          <a:p>
            <a:r>
              <a:rPr lang="tr-TR" dirty="0" smtClean="0">
                <a:latin typeface="Comic Sans MS" panose="030F0702030302020204" pitchFamily="66" charset="0"/>
              </a:rPr>
              <a:t>Giderek </a:t>
            </a:r>
            <a:r>
              <a:rPr lang="tr-TR" dirty="0">
                <a:latin typeface="Comic Sans MS" panose="030F0702030302020204" pitchFamily="66" charset="0"/>
              </a:rPr>
              <a:t>teknolojik ile bütünleşen hayat içerisinde her daim tüketiciyizdir ve reklamlar tüketmemiz gereken ürün hakkında ikna amacıyla karşımıza </a:t>
            </a:r>
            <a:r>
              <a:rPr lang="tr-TR" dirty="0" smtClean="0">
                <a:latin typeface="Comic Sans MS" panose="030F0702030302020204" pitchFamily="66" charset="0"/>
              </a:rPr>
              <a:t>çıkarlar. Rutin </a:t>
            </a:r>
            <a:r>
              <a:rPr lang="tr-TR" dirty="0">
                <a:latin typeface="Comic Sans MS" panose="030F0702030302020204" pitchFamily="66" charset="0"/>
              </a:rPr>
              <a:t>olarak yorumladığımız hayatımıza bir göz atarsak içinden sosyolojik olarak birçok olgunun var olduğunu görürüz. </a:t>
            </a:r>
          </a:p>
          <a:p>
            <a:r>
              <a:rPr lang="tr-TR" dirty="0">
                <a:latin typeface="Comic Sans MS" panose="030F0702030302020204" pitchFamily="66" charset="0"/>
              </a:rPr>
              <a:t>Rutin hayatımızdan çıkarılacak ufak sonuç hepimizin birer tüketici olduğudur. Tüketici davranışı bir sorundan diğerine götürerek adım adım hayatın akışına bağlar ve bizi bir uzmanlık arayışı içine sokar.</a:t>
            </a:r>
          </a:p>
          <a:p>
            <a:endParaRPr lang="tr-TR" dirty="0">
              <a:latin typeface="Comic Sans MS" panose="030F0702030302020204" pitchFamily="66" charset="0"/>
            </a:endParaRPr>
          </a:p>
        </p:txBody>
      </p:sp>
    </p:spTree>
    <p:extLst>
      <p:ext uri="{BB962C8B-B14F-4D97-AF65-F5344CB8AC3E}">
        <p14:creationId xmlns:p14="http://schemas.microsoft.com/office/powerpoint/2010/main" val="40754460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latin typeface="Comic Sans MS" panose="030F0702030302020204" pitchFamily="66" charset="0"/>
              </a:rPr>
              <a:t/>
            </a:r>
            <a:br>
              <a:rPr lang="tr-TR" dirty="0" smtClean="0">
                <a:latin typeface="Comic Sans MS" panose="030F0702030302020204" pitchFamily="66" charset="0"/>
              </a:rPr>
            </a:br>
            <a:r>
              <a:rPr lang="tr-TR" dirty="0" smtClean="0">
                <a:latin typeface="Comic Sans MS" panose="030F0702030302020204" pitchFamily="66" charset="0"/>
              </a:rPr>
              <a:t>Sosyolojide </a:t>
            </a:r>
            <a:r>
              <a:rPr lang="tr-TR" dirty="0">
                <a:latin typeface="Comic Sans MS" panose="030F0702030302020204" pitchFamily="66" charset="0"/>
              </a:rPr>
              <a:t>Tarzlar ve Araçlar</a:t>
            </a:r>
            <a:br>
              <a:rPr lang="tr-TR" dirty="0">
                <a:latin typeface="Comic Sans MS" panose="030F0702030302020204" pitchFamily="66" charset="0"/>
              </a:rPr>
            </a:br>
            <a:endParaRPr lang="tr-TR" dirty="0">
              <a:latin typeface="Comic Sans MS" panose="030F0702030302020204" pitchFamily="66" charset="0"/>
            </a:endParaRPr>
          </a:p>
        </p:txBody>
      </p:sp>
      <p:sp>
        <p:nvSpPr>
          <p:cNvPr id="3" name="İçerik Yer Tutucusu 2"/>
          <p:cNvSpPr>
            <a:spLocks noGrp="1"/>
          </p:cNvSpPr>
          <p:nvPr>
            <p:ph idx="1"/>
          </p:nvPr>
        </p:nvSpPr>
        <p:spPr/>
        <p:txBody>
          <a:bodyPr>
            <a:normAutofit lnSpcReduction="10000"/>
          </a:bodyPr>
          <a:lstStyle/>
          <a:p>
            <a:r>
              <a:rPr lang="tr-TR" dirty="0" smtClean="0">
                <a:latin typeface="Comic Sans MS" panose="030F0702030302020204" pitchFamily="66" charset="0"/>
              </a:rPr>
              <a:t>Sosyoloji </a:t>
            </a:r>
            <a:r>
              <a:rPr lang="tr-TR" dirty="0">
                <a:latin typeface="Comic Sans MS" panose="030F0702030302020204" pitchFamily="66" charset="0"/>
              </a:rPr>
              <a:t>çıplak gözün tespit edemeyeceği bağlantıları açığa çıkarır. </a:t>
            </a:r>
          </a:p>
          <a:p>
            <a:r>
              <a:rPr lang="tr-TR" dirty="0">
                <a:latin typeface="Comic Sans MS" panose="030F0702030302020204" pitchFamily="66" charset="0"/>
              </a:rPr>
              <a:t>Emile </a:t>
            </a:r>
            <a:r>
              <a:rPr lang="tr-TR" dirty="0" err="1">
                <a:latin typeface="Comic Sans MS" panose="030F0702030302020204" pitchFamily="66" charset="0"/>
              </a:rPr>
              <a:t>Durkheim</a:t>
            </a:r>
            <a:r>
              <a:rPr lang="tr-TR" dirty="0">
                <a:latin typeface="Comic Sans MS" panose="030F0702030302020204" pitchFamily="66" charset="0"/>
              </a:rPr>
              <a:t>, sosyal olguların sadece sosyal olgularla açıklanabileceğini söyler. Sosyal fenomenler birey olarak insanın içinde değil dışındadır. </a:t>
            </a:r>
          </a:p>
          <a:p>
            <a:r>
              <a:rPr lang="tr-TR" dirty="0" err="1">
                <a:latin typeface="Comic Sans MS" panose="030F0702030302020204" pitchFamily="66" charset="0"/>
              </a:rPr>
              <a:t>Max</a:t>
            </a:r>
            <a:r>
              <a:rPr lang="tr-TR" dirty="0">
                <a:latin typeface="Comic Sans MS" panose="030F0702030302020204" pitchFamily="66" charset="0"/>
              </a:rPr>
              <a:t> </a:t>
            </a:r>
            <a:r>
              <a:rPr lang="tr-TR" dirty="0" err="1">
                <a:latin typeface="Comic Sans MS" panose="030F0702030302020204" pitchFamily="66" charset="0"/>
              </a:rPr>
              <a:t>Weber</a:t>
            </a:r>
            <a:r>
              <a:rPr lang="tr-TR" dirty="0">
                <a:latin typeface="Comic Sans MS" panose="030F0702030302020204" pitchFamily="66" charset="0"/>
              </a:rPr>
              <a:t>, sosyolojinin bir bilim olabilmesi için doğa bilimlerini taklit etmesi gerektiği savına şiddetle karşı çıkmaktadır. İnsan eylemini açıklamak için onu anlamak, kavramak gerekmektedir. Onları anlamayı amaçlayan sosyolojinin nesnel bilgi olarak açıklanması gerektiğini düşünür.</a:t>
            </a:r>
          </a:p>
          <a:p>
            <a:endParaRPr lang="tr-TR" dirty="0">
              <a:latin typeface="Comic Sans MS" panose="030F0702030302020204" pitchFamily="66" charset="0"/>
            </a:endParaRPr>
          </a:p>
        </p:txBody>
      </p:sp>
    </p:spTree>
    <p:extLst>
      <p:ext uri="{BB962C8B-B14F-4D97-AF65-F5344CB8AC3E}">
        <p14:creationId xmlns:p14="http://schemas.microsoft.com/office/powerpoint/2010/main" val="589482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latin typeface="Comic Sans MS" panose="030F0702030302020204" pitchFamily="66" charset="0"/>
            </a:endParaRPr>
          </a:p>
          <a:p>
            <a:r>
              <a:rPr lang="tr-TR" dirty="0" smtClean="0">
                <a:latin typeface="Comic Sans MS" panose="030F0702030302020204" pitchFamily="66" charset="0"/>
              </a:rPr>
              <a:t>Sosyoloji </a:t>
            </a:r>
            <a:r>
              <a:rPr lang="tr-TR" dirty="0">
                <a:latin typeface="Comic Sans MS" panose="030F0702030302020204" pitchFamily="66" charset="0"/>
              </a:rPr>
              <a:t>bilimden öteye gider, o üzerinde çalıştığı gerçekliğin anlamını yakalar. Sosyolojinin diğer bir stratejisi de pratik uygulamalara elverişli olmasıdır. Sosyoloji dünyanın “karmaşıklığının” bir parçası, bir çözüm olmak yerine bir sorundur. Sosyolojik düşünmek, özgürlük davasına hizmet eder.</a:t>
            </a:r>
          </a:p>
          <a:p>
            <a:endParaRPr lang="tr-TR" dirty="0">
              <a:latin typeface="Comic Sans MS" panose="030F0702030302020204" pitchFamily="66" charset="0"/>
            </a:endParaRPr>
          </a:p>
        </p:txBody>
      </p:sp>
    </p:spTree>
    <p:extLst>
      <p:ext uri="{BB962C8B-B14F-4D97-AF65-F5344CB8AC3E}">
        <p14:creationId xmlns:p14="http://schemas.microsoft.com/office/powerpoint/2010/main" val="3135243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Comic Sans MS" panose="030F0702030302020204" pitchFamily="66" charset="0"/>
              </a:rPr>
              <a:t>Bugünkü özgürlüğümüz dünkü özgürlüğümüz tarafından sınırlanmıştır. Bulunduğumuz ırk, ülke, aile bunların başlıca olanlarıdır. Özgürlüğü tam olarak bu “</a:t>
            </a:r>
            <a:r>
              <a:rPr lang="tr-TR" dirty="0" err="1">
                <a:latin typeface="Comic Sans MS" panose="030F0702030302020204" pitchFamily="66" charset="0"/>
              </a:rPr>
              <a:t>belirlenmişlik</a:t>
            </a:r>
            <a:r>
              <a:rPr lang="tr-TR" dirty="0">
                <a:latin typeface="Comic Sans MS" panose="030F0702030302020204" pitchFamily="66" charset="0"/>
              </a:rPr>
              <a:t>” içinde yaşayabiliriz. Ancak bu gruba dâhil olmak benim özgür seçimimin ürünü değil; aksine bağımlılığımı gösterir o gruba olan. Özgürlük, yaptığın işin sorumluluğunu üstlenmektir. Özgür davranabilmek için özgür iradeden başka kaynaklara da ihtiyacımız vardır. Bu kaynaklardan en çok bilineni paradır.</a:t>
            </a:r>
            <a:endParaRPr lang="tr-TR" dirty="0">
              <a:latin typeface="Comic Sans MS" panose="030F0702030302020204" pitchFamily="66" charset="0"/>
            </a:endParaRPr>
          </a:p>
        </p:txBody>
      </p:sp>
    </p:spTree>
    <p:extLst>
      <p:ext uri="{BB962C8B-B14F-4D97-AF65-F5344CB8AC3E}">
        <p14:creationId xmlns:p14="http://schemas.microsoft.com/office/powerpoint/2010/main" val="34424258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latin typeface="Comic Sans MS" panose="030F0702030302020204" pitchFamily="66" charset="0"/>
              </a:rPr>
              <a:t>Günümüzde tanımlanan özgürlük ise kaynaklarla ve hayat projeleri ile ilişkilidir ve bu anlamda da bir eşitsizlik vardır; yani herkes özgür değildir</a:t>
            </a:r>
            <a:r>
              <a:rPr lang="tr-TR" dirty="0" smtClean="0">
                <a:latin typeface="Comic Sans MS" panose="030F0702030302020204" pitchFamily="66" charset="0"/>
              </a:rPr>
              <a:t>.</a:t>
            </a:r>
          </a:p>
          <a:p>
            <a:r>
              <a:rPr lang="tr-TR" dirty="0" smtClean="0">
                <a:latin typeface="Comic Sans MS" panose="030F0702030302020204" pitchFamily="66" charset="0"/>
              </a:rPr>
              <a:t>Bu </a:t>
            </a:r>
            <a:r>
              <a:rPr lang="tr-TR" dirty="0">
                <a:latin typeface="Comic Sans MS" panose="030F0702030302020204" pitchFamily="66" charset="0"/>
              </a:rPr>
              <a:t>bölümde özgürlük kavramının aslında ne olduğundan, bu yetiyle kararlara varıyor oluşumuzdan bahsedilmiştir. Hiç kimsenin sonsuz özgürlüğe sahip olamayacağı konusu üzerinde durulmuştur. Bunun sebebi ise mensup olduğumuz gruplardır. Aile, ırk, vatan gibi… içinde yer alınan grup, özgür </a:t>
            </a:r>
            <a:r>
              <a:rPr lang="tr-TR" dirty="0" smtClean="0">
                <a:latin typeface="Comic Sans MS" panose="030F0702030302020204" pitchFamily="66" charset="0"/>
              </a:rPr>
              <a:t>olunduğu </a:t>
            </a:r>
            <a:r>
              <a:rPr lang="tr-TR" dirty="0">
                <a:latin typeface="Comic Sans MS" panose="030F0702030302020204" pitchFamily="66" charset="0"/>
              </a:rPr>
              <a:t>müddetçe insan hayatında müphem bir rol oynar. Bir yandan özgür olunmasını </a:t>
            </a:r>
            <a:r>
              <a:rPr lang="tr-TR" i="1" dirty="0">
                <a:latin typeface="Comic Sans MS" panose="030F0702030302020204" pitchFamily="66" charset="0"/>
              </a:rPr>
              <a:t>sağlarken </a:t>
            </a:r>
            <a:r>
              <a:rPr lang="tr-TR" dirty="0">
                <a:latin typeface="Comic Sans MS" panose="030F0702030302020204" pitchFamily="66" charset="0"/>
              </a:rPr>
              <a:t>öte </a:t>
            </a:r>
            <a:r>
              <a:rPr lang="tr-TR" dirty="0" smtClean="0">
                <a:latin typeface="Comic Sans MS" panose="030F0702030302020204" pitchFamily="66" charset="0"/>
              </a:rPr>
              <a:t>yandan özgürlüğün </a:t>
            </a:r>
            <a:r>
              <a:rPr lang="tr-TR" dirty="0">
                <a:latin typeface="Comic Sans MS" panose="030F0702030302020204" pitchFamily="66" charset="0"/>
              </a:rPr>
              <a:t>sınırlarını çizerek insanları </a:t>
            </a:r>
            <a:r>
              <a:rPr lang="tr-TR" i="1" dirty="0">
                <a:latin typeface="Comic Sans MS" panose="030F0702030302020204" pitchFamily="66" charset="0"/>
              </a:rPr>
              <a:t>kısıtlar.</a:t>
            </a:r>
            <a:endParaRPr lang="tr-TR" dirty="0">
              <a:latin typeface="Comic Sans MS" panose="030F0702030302020204" pitchFamily="66" charset="0"/>
            </a:endParaRPr>
          </a:p>
          <a:p>
            <a:endParaRPr lang="tr-TR" dirty="0">
              <a:latin typeface="Comic Sans MS" panose="030F0702030302020204" pitchFamily="66" charset="0"/>
            </a:endParaRPr>
          </a:p>
        </p:txBody>
      </p:sp>
    </p:spTree>
    <p:extLst>
      <p:ext uri="{BB962C8B-B14F-4D97-AF65-F5344CB8AC3E}">
        <p14:creationId xmlns:p14="http://schemas.microsoft.com/office/powerpoint/2010/main" val="13961727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Comic Sans MS" panose="030F0702030302020204" pitchFamily="66" charset="0"/>
              </a:rPr>
              <a:t> </a:t>
            </a:r>
            <a:r>
              <a:rPr lang="tr-TR" b="1" dirty="0">
                <a:latin typeface="Comic Sans MS" panose="030F0702030302020204" pitchFamily="66" charset="0"/>
              </a:rPr>
              <a:t>Biz ve Onlar</a:t>
            </a:r>
            <a:endParaRPr lang="tr-TR" dirty="0">
              <a:latin typeface="Comic Sans MS" panose="030F0702030302020204" pitchFamily="66" charset="0"/>
            </a:endParaRPr>
          </a:p>
        </p:txBody>
      </p:sp>
      <p:sp>
        <p:nvSpPr>
          <p:cNvPr id="3" name="İçerik Yer Tutucusu 2"/>
          <p:cNvSpPr>
            <a:spLocks noGrp="1"/>
          </p:cNvSpPr>
          <p:nvPr>
            <p:ph idx="1"/>
          </p:nvPr>
        </p:nvSpPr>
        <p:spPr/>
        <p:txBody>
          <a:bodyPr>
            <a:normAutofit fontScale="92500" lnSpcReduction="20000"/>
          </a:bodyPr>
          <a:lstStyle/>
          <a:p>
            <a:r>
              <a:rPr lang="tr-TR" dirty="0" smtClean="0">
                <a:latin typeface="Comic Sans MS" panose="030F0702030302020204" pitchFamily="66" charset="0"/>
              </a:rPr>
              <a:t>Bu </a:t>
            </a:r>
            <a:r>
              <a:rPr lang="tr-TR" dirty="0">
                <a:latin typeface="Comic Sans MS" panose="030F0702030302020204" pitchFamily="66" charset="0"/>
              </a:rPr>
              <a:t>bölüm  iç ve dış grupların analizi üzerinden ilerlemiştir. Buna göre iç grup ait olduğumuz, dış grup ise ait olmadığımız ve olmak istemediğimiz gruptur.</a:t>
            </a:r>
            <a:br>
              <a:rPr lang="tr-TR" dirty="0">
                <a:latin typeface="Comic Sans MS" panose="030F0702030302020204" pitchFamily="66" charset="0"/>
              </a:rPr>
            </a:br>
            <a:endParaRPr lang="tr-TR" dirty="0">
              <a:latin typeface="Comic Sans MS" panose="030F0702030302020204" pitchFamily="66" charset="0"/>
            </a:endParaRPr>
          </a:p>
          <a:p>
            <a:r>
              <a:rPr lang="tr-TR" dirty="0" smtClean="0">
                <a:latin typeface="Comic Sans MS" panose="030F0702030302020204" pitchFamily="66" charset="0"/>
              </a:rPr>
              <a:t>“Biz</a:t>
            </a:r>
            <a:r>
              <a:rPr lang="tr-TR" dirty="0">
                <a:latin typeface="Comic Sans MS" panose="030F0702030302020204" pitchFamily="66" charset="0"/>
              </a:rPr>
              <a:t>” ait olduğumuz grup anlamına gelir. Bu grup içindekileri gayet iyi anlarız ve anladığımız için nasıl sürdüreceğimizi iyi biliriz, kendimizi güvende hissederiz, içinde olmaktan hoşlanırız. “onlar” grubunun işleyişine dair ise pek bir bilgimiz yoktur. Bu yüzden bu grubun yaptığı her ne ise bizim için genelde kestirilemez ve korkutucu şeylerdir. “biz” ve “onlar” ancak birlikte karşılıklı çatışma içinde anlaşabilirler. İç grup bizdendir fakat dış gruba her zaman önyargıyla yaklaşılır. Irkçılık yaklaşımı </a:t>
            </a:r>
            <a:r>
              <a:rPr lang="tr-TR" dirty="0" smtClean="0">
                <a:latin typeface="Comic Sans MS" panose="030F0702030302020204" pitchFamily="66" charset="0"/>
              </a:rPr>
              <a:t>gibi.</a:t>
            </a:r>
            <a:r>
              <a:rPr lang="tr-TR" dirty="0">
                <a:latin typeface="Comic Sans MS" panose="030F0702030302020204" pitchFamily="66" charset="0"/>
              </a:rPr>
              <a:t/>
            </a:r>
            <a:br>
              <a:rPr lang="tr-TR" dirty="0">
                <a:latin typeface="Comic Sans MS" panose="030F0702030302020204" pitchFamily="66" charset="0"/>
              </a:rPr>
            </a:br>
            <a:endParaRPr lang="tr-TR" dirty="0">
              <a:latin typeface="Comic Sans MS" panose="030F0702030302020204" pitchFamily="66" charset="0"/>
            </a:endParaRPr>
          </a:p>
        </p:txBody>
      </p:sp>
    </p:spTree>
    <p:extLst>
      <p:ext uri="{BB962C8B-B14F-4D97-AF65-F5344CB8AC3E}">
        <p14:creationId xmlns:p14="http://schemas.microsoft.com/office/powerpoint/2010/main" val="25022055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latin typeface="Comic Sans MS" panose="030F0702030302020204" pitchFamily="66" charset="0"/>
              </a:rPr>
              <a:t>İç grup duygusu olmadan dış grup, dış grup duygusu olmadan da iç grup olamayacağını vurgulanır. Birlikte sorunsuzca yaşamak ve bu gruplar </a:t>
            </a:r>
            <a:r>
              <a:rPr lang="tr-TR" dirty="0" err="1">
                <a:latin typeface="Comic Sans MS" panose="030F0702030302020204" pitchFamily="66" charset="0"/>
              </a:rPr>
              <a:t>arasıda</a:t>
            </a:r>
            <a:r>
              <a:rPr lang="tr-TR" dirty="0">
                <a:latin typeface="Comic Sans MS" panose="030F0702030302020204" pitchFamily="66" charset="0"/>
              </a:rPr>
              <a:t> çatışma çıkmaması için emsal duygusunu güçlendirip bu sanata hakim olmak gerekir. Emsal duygusu öteki kişileri bizim gibi özneler olarak kavrama, onların da kendi hedefleri ve bu hedefleri gözetmeye hakları olduğunu, bizimkine benzer duygular yaşadığını, benzer zevk alma ve acı duyma özellikleri taşıdıklarını kabul etme yetimizden ibarettir</a:t>
            </a:r>
            <a:r>
              <a:rPr lang="tr-TR" dirty="0" smtClean="0">
                <a:latin typeface="Comic Sans MS" panose="030F0702030302020204" pitchFamily="66" charset="0"/>
              </a:rPr>
              <a:t>.</a:t>
            </a:r>
          </a:p>
          <a:p>
            <a:r>
              <a:rPr lang="tr-TR" dirty="0">
                <a:latin typeface="Comic Sans MS" panose="030F0702030302020204" pitchFamily="66" charset="0"/>
              </a:rPr>
              <a:t>Dış grup, iç grubun hayali olarak zıddıdır ve iç grubun dış gruba ihtiyacı vardır. İçerinin değerini verebilmek için bir dışarısı olmalıdır. İdeal iç grup örneği ailedir.</a:t>
            </a:r>
          </a:p>
          <a:p>
            <a:endParaRPr lang="tr-TR" dirty="0">
              <a:latin typeface="Comic Sans MS" panose="030F0702030302020204" pitchFamily="66" charset="0"/>
            </a:endParaRPr>
          </a:p>
        </p:txBody>
      </p:sp>
    </p:spTree>
    <p:extLst>
      <p:ext uri="{BB962C8B-B14F-4D97-AF65-F5344CB8AC3E}">
        <p14:creationId xmlns:p14="http://schemas.microsoft.com/office/powerpoint/2010/main" val="20760665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Comic Sans MS" panose="030F0702030302020204" pitchFamily="66" charset="0"/>
              </a:rPr>
              <a:t> </a:t>
            </a:r>
            <a:r>
              <a:rPr lang="tr-TR" b="1" dirty="0">
                <a:latin typeface="Comic Sans MS" panose="030F0702030302020204" pitchFamily="66" charset="0"/>
              </a:rPr>
              <a:t>Yabancılar</a:t>
            </a:r>
            <a:endParaRPr lang="tr-TR" dirty="0">
              <a:latin typeface="Comic Sans MS" panose="030F0702030302020204" pitchFamily="66" charset="0"/>
            </a:endParaRPr>
          </a:p>
        </p:txBody>
      </p:sp>
      <p:sp>
        <p:nvSpPr>
          <p:cNvPr id="3" name="İçerik Yer Tutucusu 2"/>
          <p:cNvSpPr>
            <a:spLocks noGrp="1"/>
          </p:cNvSpPr>
          <p:nvPr>
            <p:ph idx="1"/>
          </p:nvPr>
        </p:nvSpPr>
        <p:spPr/>
        <p:txBody>
          <a:bodyPr/>
          <a:lstStyle/>
          <a:p>
            <a:r>
              <a:rPr lang="tr-TR" dirty="0" smtClean="0">
                <a:latin typeface="Comic Sans MS" panose="030F0702030302020204" pitchFamily="66" charset="0"/>
              </a:rPr>
              <a:t>Yabancılar </a:t>
            </a:r>
            <a:r>
              <a:rPr lang="tr-TR" dirty="0">
                <a:latin typeface="Comic Sans MS" panose="030F0702030302020204" pitchFamily="66" charset="0"/>
              </a:rPr>
              <a:t>ne “</a:t>
            </a:r>
            <a:r>
              <a:rPr lang="tr-TR" dirty="0" err="1">
                <a:latin typeface="Comic Sans MS" panose="030F0702030302020204" pitchFamily="66" charset="0"/>
              </a:rPr>
              <a:t>biz”im</a:t>
            </a:r>
            <a:r>
              <a:rPr lang="tr-TR" dirty="0">
                <a:latin typeface="Comic Sans MS" panose="030F0702030302020204" pitchFamily="66" charset="0"/>
              </a:rPr>
              <a:t> ne de “</a:t>
            </a:r>
            <a:r>
              <a:rPr lang="tr-TR" dirty="0" err="1">
                <a:latin typeface="Comic Sans MS" panose="030F0702030302020204" pitchFamily="66" charset="0"/>
              </a:rPr>
              <a:t>onlar”ın</a:t>
            </a:r>
            <a:r>
              <a:rPr lang="tr-TR" dirty="0">
                <a:latin typeface="Comic Sans MS" panose="030F0702030302020204" pitchFamily="66" charset="0"/>
              </a:rPr>
              <a:t> parçasıdır. Ne düşman ne dosttur. Yabancılarla ne yapacağımızı, neler bekleyeceğimizi, nasıl davranacağımızı bilemeyiz. </a:t>
            </a:r>
            <a:endParaRPr lang="tr-TR" dirty="0" smtClean="0">
              <a:latin typeface="Comic Sans MS" panose="030F0702030302020204" pitchFamily="66" charset="0"/>
            </a:endParaRPr>
          </a:p>
          <a:p>
            <a:r>
              <a:rPr lang="tr-TR" dirty="0" smtClean="0">
                <a:latin typeface="Comic Sans MS" panose="030F0702030302020204" pitchFamily="66" charset="0"/>
              </a:rPr>
              <a:t>“</a:t>
            </a:r>
            <a:r>
              <a:rPr lang="tr-TR" dirty="0">
                <a:latin typeface="Comic Sans MS" panose="030F0702030302020204" pitchFamily="66" charset="0"/>
              </a:rPr>
              <a:t>Biz” ve “Onlar” diye bir bölünme olmaksızın, kendimizi "onlar" karşısına koyma ihtimali olmaksızın, kendi kimliğimizi anlamlandırmada zorluk çekeriz. “Onlar”  güvensizlik yaratırlar. Haliyle göze batar, huzursuz ederler. Yabancılardan kurtulmak için bir sürü yol deneriz. </a:t>
            </a:r>
            <a:r>
              <a:rPr lang="tr-TR" dirty="0" smtClean="0">
                <a:latin typeface="Comic Sans MS" panose="030F0702030302020204" pitchFamily="66" charset="0"/>
              </a:rPr>
              <a:t>Örneğin: soykırım. </a:t>
            </a:r>
            <a:r>
              <a:rPr lang="tr-TR" dirty="0">
                <a:latin typeface="Comic Sans MS" panose="030F0702030302020204" pitchFamily="66" charset="0"/>
              </a:rPr>
              <a:t>Sivil dikkatsizlikte bu yollardan biridir. Görmezden gelmektir.</a:t>
            </a:r>
          </a:p>
          <a:p>
            <a:endParaRPr lang="tr-TR" dirty="0">
              <a:latin typeface="Comic Sans MS" panose="030F0702030302020204" pitchFamily="66" charset="0"/>
            </a:endParaRPr>
          </a:p>
        </p:txBody>
      </p:sp>
    </p:spTree>
    <p:extLst>
      <p:ext uri="{BB962C8B-B14F-4D97-AF65-F5344CB8AC3E}">
        <p14:creationId xmlns:p14="http://schemas.microsoft.com/office/powerpoint/2010/main" val="622182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Comic Sans MS" panose="030F0702030302020204" pitchFamily="66" charset="0"/>
              </a:rPr>
              <a:t>Birlikte </a:t>
            </a:r>
            <a:r>
              <a:rPr lang="tr-TR" b="1" dirty="0">
                <a:latin typeface="Comic Sans MS" panose="030F0702030302020204" pitchFamily="66" charset="0"/>
              </a:rPr>
              <a:t>ve Ayrı</a:t>
            </a:r>
            <a:endParaRPr lang="tr-TR" dirty="0">
              <a:latin typeface="Comic Sans MS" panose="030F0702030302020204" pitchFamily="66" charset="0"/>
            </a:endParaRPr>
          </a:p>
        </p:txBody>
      </p:sp>
      <p:sp>
        <p:nvSpPr>
          <p:cNvPr id="3" name="İçerik Yer Tutucusu 2"/>
          <p:cNvSpPr>
            <a:spLocks noGrp="1"/>
          </p:cNvSpPr>
          <p:nvPr>
            <p:ph idx="1"/>
          </p:nvPr>
        </p:nvSpPr>
        <p:spPr/>
        <p:txBody>
          <a:bodyPr>
            <a:normAutofit fontScale="92500"/>
          </a:bodyPr>
          <a:lstStyle/>
          <a:p>
            <a:r>
              <a:rPr lang="tr-TR" dirty="0" smtClean="0">
                <a:latin typeface="Comic Sans MS" panose="030F0702030302020204" pitchFamily="66" charset="0"/>
              </a:rPr>
              <a:t>Bu </a:t>
            </a:r>
            <a:r>
              <a:rPr lang="tr-TR" dirty="0">
                <a:latin typeface="Comic Sans MS" panose="030F0702030302020204" pitchFamily="66" charset="0"/>
              </a:rPr>
              <a:t>bölümde cemaat ve örgüt kavramları üzerinde durulmuştur.</a:t>
            </a:r>
            <a:br>
              <a:rPr lang="tr-TR" dirty="0">
                <a:latin typeface="Comic Sans MS" panose="030F0702030302020204" pitchFamily="66" charset="0"/>
              </a:rPr>
            </a:br>
            <a:r>
              <a:rPr lang="tr-TR" dirty="0">
                <a:latin typeface="Comic Sans MS" panose="030F0702030302020204" pitchFamily="66" charset="0"/>
              </a:rPr>
              <a:t>Cemaat yoktur; eğer manevi birlik yoksa. Cemaatin en güçlü girişimleri ortak din, ırk, inanç olmaktadır. Herkesin sebebini nedenini sormadığı sadece inanç iradesi ile içinde bulunduğu gruptur bunlar. </a:t>
            </a:r>
            <a:endParaRPr lang="tr-TR" dirty="0" smtClean="0">
              <a:latin typeface="Comic Sans MS" panose="030F0702030302020204" pitchFamily="66" charset="0"/>
            </a:endParaRPr>
          </a:p>
          <a:p>
            <a:r>
              <a:rPr lang="tr-TR" dirty="0" smtClean="0">
                <a:latin typeface="Comic Sans MS" panose="030F0702030302020204" pitchFamily="66" charset="0"/>
              </a:rPr>
              <a:t>Her </a:t>
            </a:r>
            <a:r>
              <a:rPr lang="tr-TR" dirty="0">
                <a:latin typeface="Comic Sans MS" panose="030F0702030302020204" pitchFamily="66" charset="0"/>
              </a:rPr>
              <a:t>bir bireyin görüşleri farklı olsa bile cemaat olgusu ile fikir birliğinin oluşturulabileceği anlatılmıştır. Örgütte ise belli uyulması gereken kurallar vardır. Hatta bunlar yazılı olarak herkesin onayına sunulup, uyulmayanın dışarıda kalacağı bir durumdur. Belirli rollerden ibarettir. Kişi ne kadar yukarılara çıkarsa görüş alanı o kadar genişler: tepeden kontrole tabandan disiplinle karşılık verilmesi gerekir.</a:t>
            </a:r>
          </a:p>
          <a:p>
            <a:endParaRPr lang="tr-TR" dirty="0">
              <a:latin typeface="Comic Sans MS" panose="030F0702030302020204" pitchFamily="66" charset="0"/>
            </a:endParaRPr>
          </a:p>
        </p:txBody>
      </p:sp>
    </p:spTree>
    <p:extLst>
      <p:ext uri="{BB962C8B-B14F-4D97-AF65-F5344CB8AC3E}">
        <p14:creationId xmlns:p14="http://schemas.microsoft.com/office/powerpoint/2010/main" val="3153971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latin typeface="Comic Sans MS" panose="030F0702030302020204" pitchFamily="66" charset="0"/>
              </a:rPr>
              <a:t>Okulda öğrencisindir ve okul yönetmeliğinin kurallarına uyman beklenir yalnızca. Başka bir yerdeki ironinin burasını ilgilendirmez. Cemaate örnek olarak aileyi verirsek, cemaat içinde tümüyle kişisel bağlantının söz konusu olduğunu görebiliriz. </a:t>
            </a:r>
            <a:endParaRPr lang="tr-TR" dirty="0" smtClean="0">
              <a:latin typeface="Comic Sans MS" panose="030F0702030302020204" pitchFamily="66" charset="0"/>
            </a:endParaRPr>
          </a:p>
          <a:p>
            <a:r>
              <a:rPr lang="tr-TR" dirty="0" smtClean="0">
                <a:latin typeface="Comic Sans MS" panose="030F0702030302020204" pitchFamily="66" charset="0"/>
              </a:rPr>
              <a:t>Örgütte </a:t>
            </a:r>
            <a:r>
              <a:rPr lang="tr-TR" dirty="0">
                <a:latin typeface="Comic Sans MS" panose="030F0702030302020204" pitchFamily="66" charset="0"/>
              </a:rPr>
              <a:t>ise belirli roller ilerledikçe kişilerin birbirleriyle bağlantı kurması söz konusu olabilir. Örgütlerde kuralları koyanlarla kurallara uyanlar arasında keskin bir bölünme söz konusudur. Cemaatte ise kuralları koyan genelde bilinmediğinden böyle bir kesinlik yoktur. Ancak bir hiyerarşi orada da mevcuttur. Her iki grup tipinde de rutin bir ilerleyişe sevk vardır. Hiyerarşi belli baskıcı bir yöntemle Cemaat ise içten gelen inanç ile bu sağlanır.</a:t>
            </a:r>
          </a:p>
          <a:p>
            <a:endParaRPr lang="tr-TR" dirty="0">
              <a:latin typeface="Comic Sans MS" panose="030F0702030302020204" pitchFamily="66" charset="0"/>
            </a:endParaRPr>
          </a:p>
        </p:txBody>
      </p:sp>
    </p:spTree>
    <p:extLst>
      <p:ext uri="{BB962C8B-B14F-4D97-AF65-F5344CB8AC3E}">
        <p14:creationId xmlns:p14="http://schemas.microsoft.com/office/powerpoint/2010/main" val="396151847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28</TotalTime>
  <Words>1138</Words>
  <Application>Microsoft Office PowerPoint</Application>
  <PresentationFormat>Geniş ekran</PresentationFormat>
  <Paragraphs>54</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Comic Sans MS</vt:lpstr>
      <vt:lpstr>Trebuchet MS</vt:lpstr>
      <vt:lpstr>Berlin</vt:lpstr>
      <vt:lpstr>SOSYOLOJİK DÜŞÜNMEK</vt:lpstr>
      <vt:lpstr>Özgürlük ve Bağımlılık</vt:lpstr>
      <vt:lpstr>PowerPoint Sunusu</vt:lpstr>
      <vt:lpstr>PowerPoint Sunusu</vt:lpstr>
      <vt:lpstr> Biz ve Onlar</vt:lpstr>
      <vt:lpstr>PowerPoint Sunusu</vt:lpstr>
      <vt:lpstr> Yabancılar</vt:lpstr>
      <vt:lpstr>Birlikte ve Ayrı</vt:lpstr>
      <vt:lpstr>PowerPoint Sunusu</vt:lpstr>
      <vt:lpstr>Armağan ve Mübadele</vt:lpstr>
      <vt:lpstr>Güç ve Seçim</vt:lpstr>
      <vt:lpstr>PowerPoint Sunusu</vt:lpstr>
      <vt:lpstr>Kendini Koruma ve Ahlaki Görev</vt:lpstr>
      <vt:lpstr>PowerPoint Sunusu</vt:lpstr>
      <vt:lpstr> Doğa ve Kültür </vt:lpstr>
      <vt:lpstr>PowerPoint Sunusu</vt:lpstr>
      <vt:lpstr>Devlet ve Millet</vt:lpstr>
      <vt:lpstr>PowerPoint Sunusu</vt:lpstr>
      <vt:lpstr>PowerPoint Sunusu</vt:lpstr>
      <vt:lpstr> Düzen ve Kaos </vt:lpstr>
      <vt:lpstr> Hayat Uğraşına Dalmak </vt:lpstr>
      <vt:lpstr> Sosyolojide Tarzlar ve Araçlar </vt:lpstr>
      <vt:lpstr>PowerPoint Sunusu</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SOSYOLOJİK DÜŞÜNMEK</dc:title>
  <dc:creator>Gizem Yılmaz</dc:creator>
  <cp:lastModifiedBy>Gizem Yılmaz</cp:lastModifiedBy>
  <cp:revision>11</cp:revision>
  <dcterms:created xsi:type="dcterms:W3CDTF">2019-10-09T19:44:39Z</dcterms:created>
  <dcterms:modified xsi:type="dcterms:W3CDTF">2019-10-09T20:13:04Z</dcterms:modified>
</cp:coreProperties>
</file>