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handoutMasterIdLst>
    <p:handoutMasterId r:id="rId14"/>
  </p:handoutMasterIdLst>
  <p:sldIdLst>
    <p:sldId id="455" r:id="rId2"/>
    <p:sldId id="454" r:id="rId3"/>
    <p:sldId id="471" r:id="rId4"/>
    <p:sldId id="466" r:id="rId5"/>
    <p:sldId id="472" r:id="rId6"/>
    <p:sldId id="473" r:id="rId7"/>
    <p:sldId id="469" r:id="rId8"/>
    <p:sldId id="468" r:id="rId9"/>
    <p:sldId id="474" r:id="rId10"/>
    <p:sldId id="475" r:id="rId11"/>
    <p:sldId id="470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18.08.2021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18.08.2021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8/18/2021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</a:t>
            </a:r>
            <a:r>
              <a:rPr lang="tr-TR" sz="3000" b="1" smtClean="0">
                <a:effectLst/>
              </a:rPr>
              <a:t>Sınıf</a:t>
            </a:r>
            <a:br>
              <a:rPr lang="tr-TR" sz="3000" b="1" smtClean="0">
                <a:effectLst/>
              </a:rPr>
            </a:br>
            <a:r>
              <a:rPr lang="tr-TR" sz="3600" b="1">
                <a:effectLst/>
              </a:rPr>
              <a:t>Güz dönemi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16181"/>
            <a:ext cx="8728363" cy="4779818"/>
          </a:xfrm>
        </p:spPr>
        <p:txBody>
          <a:bodyPr/>
          <a:lstStyle/>
          <a:p>
            <a:pPr marL="0" indent="0" algn="r">
              <a:buNone/>
            </a:pPr>
            <a:r>
              <a:rPr lang="tr-TR" dirty="0" smtClean="0"/>
              <a:t> : </a:t>
            </a:r>
            <a:r>
              <a:rPr lang="ar-SA" b="1" dirty="0">
                <a:solidFill>
                  <a:srgbClr val="00B0F0"/>
                </a:solidFill>
              </a:rPr>
              <a:t>الحقيقة</a:t>
            </a:r>
            <a:r>
              <a:rPr lang="tr-TR" b="1" dirty="0">
                <a:solidFill>
                  <a:srgbClr val="00B0F0"/>
                </a:solidFill>
              </a:rPr>
              <a:t> </a:t>
            </a:r>
            <a:endParaRPr lang="tr-TR" b="1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ar-SA" dirty="0" smtClean="0"/>
              <a:t>وهي الألفاظ المستعملة في معاني كلام العرب 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مثلاً: رأيت أسد يفترس, فكلمة (أسد) حقيقة أنه يفترس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>
                <a:solidFill>
                  <a:srgbClr val="00B0F0"/>
                </a:solidFill>
              </a:rPr>
              <a:t>المجاز لغة </a:t>
            </a:r>
            <a:r>
              <a:rPr lang="ar-SA" dirty="0" smtClean="0"/>
              <a:t>: </a:t>
            </a:r>
            <a:r>
              <a:rPr lang="ar-SA" dirty="0"/>
              <a:t>مصدراً ميمي لـ (جاز) على وزن (مَفعَل), بمعنى حدث التعدي والانتقال </a:t>
            </a:r>
            <a:endParaRPr lang="tr-TR" dirty="0" smtClean="0"/>
          </a:p>
          <a:p>
            <a:pPr marL="0" indent="0" algn="r">
              <a:buNone/>
            </a:pPr>
            <a:r>
              <a:rPr lang="ar-SA" b="1" dirty="0" smtClean="0">
                <a:solidFill>
                  <a:srgbClr val="00B0F0"/>
                </a:solidFill>
              </a:rPr>
              <a:t>المجاز</a:t>
            </a:r>
            <a:r>
              <a:rPr lang="ar-SA" b="1" dirty="0"/>
              <a:t>: هو اللفظ المستعمل في غير ما وضع له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لقد </a:t>
            </a:r>
            <a:r>
              <a:rPr lang="ar-SA" dirty="0"/>
              <a:t>اشتمل القرآن الكريم على الحقيقة </a:t>
            </a:r>
            <a:r>
              <a:rPr lang="ar-SA" dirty="0" smtClean="0"/>
              <a:t>والمجاز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فأنه نزل بلسان عربي </a:t>
            </a:r>
            <a:r>
              <a:rPr lang="ar-SA" dirty="0" smtClean="0"/>
              <a:t>مبين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يستعمل اكثر الكلمات في القران في معانيها </a:t>
            </a:r>
            <a:r>
              <a:rPr lang="ar-SA" dirty="0" smtClean="0"/>
              <a:t>الحقيقية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وفي بعض الايات يستعمل الكلمات في معني مجاز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20836" y="0"/>
            <a:ext cx="5223164" cy="734291"/>
          </a:xfrm>
        </p:spPr>
        <p:txBody>
          <a:bodyPr/>
          <a:lstStyle/>
          <a:p>
            <a:pPr algn="r"/>
            <a:r>
              <a:rPr lang="ar-SA" dirty="0"/>
              <a:t>الحقيقة و المجاز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50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4" y="1911927"/>
            <a:ext cx="8728363" cy="477981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(</a:t>
            </a:r>
            <a:r>
              <a:rPr lang="tr-TR" dirty="0" err="1"/>
              <a:t>Âl</a:t>
            </a:r>
            <a:r>
              <a:rPr lang="tr-TR" dirty="0"/>
              <a:t>-i </a:t>
            </a:r>
            <a:r>
              <a:rPr lang="tr-TR" dirty="0" err="1"/>
              <a:t>İmrân</a:t>
            </a:r>
            <a:r>
              <a:rPr lang="tr-TR" dirty="0"/>
              <a:t> 27) </a:t>
            </a:r>
            <a:r>
              <a:rPr lang="ar-SA" dirty="0" smtClean="0"/>
              <a:t>وَتُخْرِجُ </a:t>
            </a:r>
            <a:r>
              <a:rPr lang="ar-SA" dirty="0"/>
              <a:t>الْحَيَّ مِنَ الْمَيِّتِ وَتُخْرِجُ الْمَيِّتَ مِنَ </a:t>
            </a:r>
            <a:r>
              <a:rPr lang="ar-SA" dirty="0" smtClean="0"/>
              <a:t>الْحَيّ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</a:t>
            </a:r>
            <a:r>
              <a:rPr lang="tr-TR" smtClean="0"/>
              <a:t>Hakiki </a:t>
            </a:r>
            <a:r>
              <a:rPr lang="tr-TR" dirty="0" smtClean="0"/>
              <a:t>mana: Diriltmek</a:t>
            </a:r>
          </a:p>
          <a:p>
            <a:pPr marL="0" indent="0">
              <a:buNone/>
            </a:pPr>
            <a:r>
              <a:rPr lang="tr-TR" dirty="0" smtClean="0"/>
              <a:t>2. Mecazi mana: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a. </a:t>
            </a:r>
            <a:r>
              <a:rPr lang="tr-TR" dirty="0" err="1" smtClean="0"/>
              <a:t>pisden</a:t>
            </a:r>
            <a:r>
              <a:rPr lang="tr-TR" dirty="0" smtClean="0"/>
              <a:t> temiz çıkarmak</a:t>
            </a:r>
          </a:p>
          <a:p>
            <a:pPr marL="0" indent="0">
              <a:buNone/>
            </a:pPr>
            <a:r>
              <a:rPr lang="tr-TR" dirty="0" smtClean="0"/>
              <a:t>	b. </a:t>
            </a:r>
            <a:r>
              <a:rPr lang="tr-TR" dirty="0" err="1" smtClean="0"/>
              <a:t>Kafirdan</a:t>
            </a:r>
            <a:r>
              <a:rPr lang="tr-TR" dirty="0" smtClean="0"/>
              <a:t> </a:t>
            </a:r>
            <a:r>
              <a:rPr lang="tr-TR" dirty="0" err="1" smtClean="0"/>
              <a:t>müslüman</a:t>
            </a:r>
            <a:r>
              <a:rPr lang="tr-TR" dirty="0" smtClean="0"/>
              <a:t> çıkarmak </a:t>
            </a:r>
            <a:r>
              <a:rPr lang="tr-TR" sz="1500" dirty="0" smtClean="0"/>
              <a:t>(</a:t>
            </a:r>
            <a:r>
              <a:rPr lang="tr-TR" sz="1500" dirty="0" err="1" smtClean="0"/>
              <a:t>Ebû</a:t>
            </a:r>
            <a:r>
              <a:rPr lang="tr-TR" sz="1500" dirty="0" smtClean="0"/>
              <a:t> </a:t>
            </a:r>
            <a:r>
              <a:rPr lang="tr-TR" sz="1500" dirty="0" err="1" smtClean="0"/>
              <a:t>Ubeyde</a:t>
            </a:r>
            <a:r>
              <a:rPr lang="tr-TR" sz="1500" dirty="0" smtClean="0"/>
              <a:t>, </a:t>
            </a:r>
            <a:r>
              <a:rPr lang="tr-TR" sz="1500" dirty="0" err="1" smtClean="0"/>
              <a:t>Mecâzu’l-Kur’ân</a:t>
            </a:r>
            <a:r>
              <a:rPr lang="tr-TR" sz="1500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	c. Kalbi ölü birisinin kalbine hayat vermek vs.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722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331526"/>
            <a:ext cx="8648700" cy="3148654"/>
          </a:xfrm>
        </p:spPr>
        <p:txBody>
          <a:bodyPr/>
          <a:lstStyle/>
          <a:p>
            <a:pPr lvl="0"/>
            <a:r>
              <a:rPr lang="tr-TR" sz="2400" u="sng" dirty="0" smtClean="0"/>
              <a:t>12. </a:t>
            </a:r>
            <a:r>
              <a:rPr lang="tr-TR" sz="2400" u="sng" dirty="0"/>
              <a:t>Hafta</a:t>
            </a:r>
            <a:r>
              <a:rPr lang="tr-TR" sz="2400" u="sng" dirty="0" smtClean="0"/>
              <a:t>: </a:t>
            </a:r>
            <a:r>
              <a:rPr lang="ar-SA" sz="2400" u="sng" dirty="0"/>
              <a:t>الاسبوع </a:t>
            </a:r>
            <a:r>
              <a:rPr lang="ar-SA" sz="2400" dirty="0"/>
              <a:t>الثاني</a:t>
            </a:r>
            <a:r>
              <a:rPr lang="ar-SA" sz="2400" u="sng" dirty="0" smtClean="0"/>
              <a:t> عشر</a:t>
            </a:r>
            <a:r>
              <a:rPr lang="tr-TR" sz="2400" u="sng" dirty="0"/>
              <a:t/>
            </a:r>
            <a:br>
              <a:rPr lang="tr-TR" sz="2400" u="sng" dirty="0"/>
            </a:br>
            <a:r>
              <a:rPr lang="ar-SA" sz="3800" dirty="0">
                <a:solidFill>
                  <a:srgbClr val="0070C0"/>
                </a:solidFill>
              </a:rPr>
              <a:t>غريب القرأن </a:t>
            </a:r>
            <a:r>
              <a:rPr lang="tr-TR" sz="3800" dirty="0" smtClean="0">
                <a:solidFill>
                  <a:srgbClr val="0070C0"/>
                </a:solidFill>
              </a:rPr>
              <a:t/>
            </a:r>
            <a:br>
              <a:rPr lang="tr-TR" sz="3800" dirty="0" smtClean="0">
                <a:solidFill>
                  <a:srgbClr val="0070C0"/>
                </a:solidFill>
              </a:rPr>
            </a:br>
            <a:r>
              <a:rPr lang="ar-SA" sz="3800" dirty="0" smtClean="0">
                <a:solidFill>
                  <a:srgbClr val="0070C0"/>
                </a:solidFill>
              </a:rPr>
              <a:t>مشكل القرأن</a:t>
            </a:r>
            <a:r>
              <a:rPr lang="tr-TR" sz="3800" dirty="0" smtClean="0">
                <a:solidFill>
                  <a:srgbClr val="0070C0"/>
                </a:solidFill>
              </a:rPr>
              <a:t/>
            </a:r>
            <a:br>
              <a:rPr lang="tr-TR" sz="3800" dirty="0" smtClean="0">
                <a:solidFill>
                  <a:srgbClr val="0070C0"/>
                </a:solidFill>
              </a:rPr>
            </a:br>
            <a:r>
              <a:rPr lang="ar-SA" sz="3800" dirty="0">
                <a:solidFill>
                  <a:srgbClr val="0070C0"/>
                </a:solidFill>
              </a:rPr>
              <a:t>الوجوه </a:t>
            </a:r>
            <a:r>
              <a:rPr lang="ar-SA" sz="3800" dirty="0" smtClean="0">
                <a:solidFill>
                  <a:srgbClr val="0070C0"/>
                </a:solidFill>
              </a:rPr>
              <a:t>والنظائر</a:t>
            </a:r>
            <a:r>
              <a:rPr lang="tr-TR" sz="3800" dirty="0" smtClean="0">
                <a:solidFill>
                  <a:srgbClr val="0070C0"/>
                </a:solidFill>
              </a:rPr>
              <a:t/>
            </a:r>
            <a:br>
              <a:rPr lang="tr-TR" sz="3800" dirty="0" smtClean="0">
                <a:solidFill>
                  <a:srgbClr val="0070C0"/>
                </a:solidFill>
              </a:rPr>
            </a:br>
            <a:r>
              <a:rPr lang="ar-SA" sz="3800" dirty="0" smtClean="0">
                <a:solidFill>
                  <a:srgbClr val="0070C0"/>
                </a:solidFill>
              </a:rPr>
              <a:t>الحقيقة </a:t>
            </a:r>
            <a:r>
              <a:rPr lang="ar-SA" sz="3800" dirty="0">
                <a:solidFill>
                  <a:srgbClr val="0070C0"/>
                </a:solidFill>
              </a:rPr>
              <a:t>و المجاز</a:t>
            </a:r>
            <a:endParaRPr lang="tr-TR" sz="3800" b="1" dirty="0">
              <a:solidFill>
                <a:srgbClr val="0070C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0" y="1265708"/>
            <a:ext cx="9144000" cy="5489934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tr-TR" sz="2200" dirty="0" smtClean="0"/>
              <a:t>(Yusuf 2)</a:t>
            </a:r>
            <a:r>
              <a:rPr lang="tr-TR" sz="3200" dirty="0" smtClean="0"/>
              <a:t> </a:t>
            </a:r>
            <a:r>
              <a:rPr lang="ar-SA" sz="3200" dirty="0" smtClean="0"/>
              <a:t>اِنَّٓا </a:t>
            </a:r>
            <a:r>
              <a:rPr lang="ar-SA" sz="3200" dirty="0"/>
              <a:t>اَنْزَلْنَاهُ قُرْءٰنًا عَرَبِيًّا لَعَلَّكُمْ </a:t>
            </a:r>
            <a:r>
              <a:rPr lang="ar-SA" sz="3200" dirty="0" smtClean="0"/>
              <a:t>تَعْقِلُونَ</a:t>
            </a:r>
            <a:endParaRPr lang="tr-TR" sz="3200" dirty="0" smtClean="0"/>
          </a:p>
          <a:p>
            <a:pPr marL="0" indent="0" algn="r">
              <a:buNone/>
            </a:pPr>
            <a:r>
              <a:rPr lang="ar-SA" sz="3200" dirty="0" smtClean="0">
                <a:solidFill>
                  <a:srgbClr val="00B0F0"/>
                </a:solidFill>
              </a:rPr>
              <a:t>علمَ </a:t>
            </a:r>
            <a:r>
              <a:rPr lang="ar-SA" sz="3200" dirty="0">
                <a:solidFill>
                  <a:srgbClr val="00B0F0"/>
                </a:solidFill>
              </a:rPr>
              <a:t>معاني القرآنِ</a:t>
            </a:r>
            <a:r>
              <a:rPr lang="ar-SA" sz="3200" dirty="0"/>
              <a:t> يقومُ على بيانِ المفرداتِ أوَّلاً، ثُمَّ يُبيِّنُ المعنى المرادَ بالآيةِ، مع الاعتناءِ بأسلوبِ العربِ الذي نزلَ به القرآنُ .</a:t>
            </a:r>
          </a:p>
          <a:p>
            <a:pPr marL="0" indent="0" algn="r">
              <a:buNone/>
            </a:pPr>
            <a:r>
              <a:rPr lang="ar-SA" sz="3200" dirty="0"/>
              <a:t>و</a:t>
            </a:r>
            <a:r>
              <a:rPr lang="ar-SA" sz="3200" dirty="0">
                <a:solidFill>
                  <a:srgbClr val="0070C0"/>
                </a:solidFill>
              </a:rPr>
              <a:t> غريب القرأن</a:t>
            </a:r>
            <a:r>
              <a:rPr lang="ar-SA" sz="3200" dirty="0"/>
              <a:t> جزءٌ من علمِ معاني القرآنِ؛</a:t>
            </a:r>
            <a:endParaRPr lang="tr-TR" sz="3200" dirty="0"/>
          </a:p>
          <a:p>
            <a:pPr marL="0" indent="0" algn="r">
              <a:buNone/>
            </a:pPr>
            <a:r>
              <a:rPr lang="ar-SA" sz="3200" dirty="0" smtClean="0"/>
              <a:t>الغريب </a:t>
            </a:r>
            <a:r>
              <a:rPr lang="ar-SA" sz="3200" dirty="0"/>
              <a:t>في اللغة البعيد عن وطنه، جمعه </a:t>
            </a:r>
            <a:r>
              <a:rPr lang="ar-SA" sz="3200" dirty="0" smtClean="0"/>
              <a:t>غرباء</a:t>
            </a:r>
            <a:endParaRPr lang="tr-TR" sz="3200" dirty="0" smtClean="0"/>
          </a:p>
          <a:p>
            <a:pPr marL="0" indent="0" algn="r">
              <a:buNone/>
            </a:pPr>
            <a:r>
              <a:rPr lang="ar-SA" sz="3000" dirty="0" smtClean="0"/>
              <a:t>المراد </a:t>
            </a:r>
            <a:r>
              <a:rPr lang="ar-SA" sz="3000" dirty="0"/>
              <a:t>بالغريب: تفسيرُ مفرداتِ القرآنِ  </a:t>
            </a:r>
            <a:r>
              <a:rPr lang="ar-SA" sz="3000" dirty="0">
                <a:solidFill>
                  <a:srgbClr val="FF0000"/>
                </a:solidFill>
              </a:rPr>
              <a:t>يعني كلمات او الفاظ القرآنِ</a:t>
            </a:r>
            <a:r>
              <a:rPr lang="ar-SA" sz="3000" dirty="0"/>
              <a:t> </a:t>
            </a:r>
            <a:r>
              <a:rPr lang="ar-SA" sz="3000" dirty="0" smtClean="0"/>
              <a:t>عمومًا،</a:t>
            </a:r>
            <a:r>
              <a:rPr lang="tr-TR" sz="3200" dirty="0" smtClean="0"/>
              <a:t> </a:t>
            </a:r>
          </a:p>
          <a:p>
            <a:pPr marL="0" indent="0" algn="r">
              <a:buNone/>
            </a:pPr>
            <a:r>
              <a:rPr lang="ar-SA" sz="3200" dirty="0" smtClean="0"/>
              <a:t>وشرح معاني بعض الكلمات التي لا تستعمل كثيرا او لا تعرف معانيها بعض الناس خاصة</a:t>
            </a:r>
            <a:endParaRPr lang="tr-TR" sz="3200" dirty="0" smtClean="0"/>
          </a:p>
          <a:p>
            <a:pPr marL="0" indent="0" algn="r">
              <a:buNone/>
            </a:pPr>
            <a:r>
              <a:rPr lang="tr-TR" dirty="0" smtClean="0"/>
              <a:t>(Fatiha)</a:t>
            </a:r>
            <a:r>
              <a:rPr lang="ar-SA" dirty="0" smtClean="0"/>
              <a:t>الصِّرَاطَ 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(Fil) </a:t>
            </a:r>
            <a:r>
              <a:rPr lang="ar-SA" dirty="0" smtClean="0"/>
              <a:t>سِجّ۪يل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Müddessir</a:t>
            </a:r>
            <a:r>
              <a:rPr lang="tr-TR" dirty="0" smtClean="0"/>
              <a:t> 51) </a:t>
            </a:r>
            <a:r>
              <a:rPr lang="ar-SA" dirty="0" smtClean="0"/>
              <a:t>قَسْوَرَةٍ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Mutaffifin</a:t>
            </a:r>
            <a:r>
              <a:rPr lang="tr-TR" dirty="0" smtClean="0"/>
              <a:t> 7-8) </a:t>
            </a:r>
            <a:r>
              <a:rPr lang="ar-SA" dirty="0" smtClean="0"/>
              <a:t>سِجّ۪ينٍ</a:t>
            </a:r>
            <a:r>
              <a:rPr lang="tr-TR" dirty="0" smtClean="0"/>
              <a:t>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89" y="43031"/>
            <a:ext cx="7756263" cy="803130"/>
          </a:xfrm>
        </p:spPr>
        <p:txBody>
          <a:bodyPr/>
          <a:lstStyle/>
          <a:p>
            <a:pPr lvl="0"/>
            <a:r>
              <a:rPr lang="ar-SA" sz="3600" dirty="0">
                <a:solidFill>
                  <a:srgbClr val="0070C0"/>
                </a:solidFill>
              </a:rPr>
              <a:t>غريب </a:t>
            </a:r>
            <a:r>
              <a:rPr lang="ar-SA" sz="3600" dirty="0" smtClean="0">
                <a:solidFill>
                  <a:srgbClr val="0070C0"/>
                </a:solidFill>
              </a:rPr>
              <a:t>القرأن</a:t>
            </a:r>
            <a:r>
              <a:rPr lang="tr-TR" sz="3600" dirty="0" smtClean="0">
                <a:solidFill>
                  <a:srgbClr val="0070C0"/>
                </a:solidFill>
              </a:rPr>
              <a:t/>
            </a:r>
            <a:br>
              <a:rPr lang="tr-TR" sz="3600" dirty="0" smtClean="0">
                <a:solidFill>
                  <a:srgbClr val="0070C0"/>
                </a:solidFill>
              </a:rPr>
            </a:br>
            <a:r>
              <a:rPr lang="tr-TR" sz="1200" dirty="0" smtClean="0">
                <a:solidFill>
                  <a:srgbClr val="0070C0"/>
                </a:solidFill>
              </a:rPr>
              <a:t>s.40-43</a:t>
            </a:r>
            <a:endParaRPr lang="tr-TR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08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22077" y="2125518"/>
            <a:ext cx="7745505" cy="4575533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SA" dirty="0"/>
              <a:t>فكتبُ غريبِ القرآنِ تُعْنَى بدلالةِ ألفاظِه</a:t>
            </a:r>
            <a:endParaRPr lang="tr-TR" dirty="0" smtClean="0"/>
          </a:p>
          <a:p>
            <a:pPr marL="0" indent="0" algn="r">
              <a:buNone/>
            </a:pPr>
            <a:endParaRPr lang="tr-TR" sz="900" dirty="0"/>
          </a:p>
          <a:p>
            <a:pPr marL="0" indent="0" algn="r">
              <a:buNone/>
            </a:pPr>
            <a:r>
              <a:rPr lang="ar-SA" sz="2900" dirty="0" smtClean="0"/>
              <a:t>1- غريب القرآن</a:t>
            </a:r>
            <a:r>
              <a:rPr lang="ar-SA" sz="2900" dirty="0"/>
              <a:t> - </a:t>
            </a:r>
            <a:r>
              <a:rPr lang="ar-SA" sz="2900" dirty="0" smtClean="0"/>
              <a:t>ابن قتيبة</a:t>
            </a:r>
            <a:endParaRPr lang="tr-TR" sz="2900" dirty="0" smtClean="0"/>
          </a:p>
          <a:p>
            <a:pPr marL="0" indent="0" algn="r">
              <a:buNone/>
            </a:pPr>
            <a:r>
              <a:rPr lang="ar-SA" sz="2900" dirty="0"/>
              <a:t>2- غريب القرآن </a:t>
            </a:r>
            <a:r>
              <a:rPr lang="ar-SA" sz="2900" dirty="0" smtClean="0"/>
              <a:t>(نزهة </a:t>
            </a:r>
            <a:r>
              <a:rPr lang="ar-SA" sz="2900" dirty="0"/>
              <a:t>القلوب</a:t>
            </a:r>
            <a:r>
              <a:rPr lang="ar-SA" sz="2900" dirty="0" smtClean="0"/>
              <a:t>)</a:t>
            </a:r>
            <a:r>
              <a:rPr lang="ar-SA" sz="2900" dirty="0"/>
              <a:t> -</a:t>
            </a:r>
            <a:r>
              <a:rPr lang="ar-SA" sz="2900" dirty="0" smtClean="0"/>
              <a:t> أب</a:t>
            </a:r>
            <a:r>
              <a:rPr lang="ar-SA" sz="2900" dirty="0"/>
              <a:t>و</a:t>
            </a:r>
            <a:r>
              <a:rPr lang="ar-SA" sz="2900" dirty="0" smtClean="0"/>
              <a:t> </a:t>
            </a:r>
            <a:r>
              <a:rPr lang="ar-SA" sz="2900" dirty="0"/>
              <a:t>بكر </a:t>
            </a:r>
            <a:r>
              <a:rPr lang="ar-SA" sz="2900" dirty="0" smtClean="0"/>
              <a:t>السجستاني</a:t>
            </a:r>
            <a:endParaRPr lang="tr-TR" sz="2900" dirty="0" smtClean="0"/>
          </a:p>
          <a:p>
            <a:pPr marL="0" indent="0" algn="r">
              <a:buNone/>
            </a:pPr>
            <a:r>
              <a:rPr lang="ar-SA" sz="2900" dirty="0"/>
              <a:t>3- </a:t>
            </a:r>
            <a:r>
              <a:rPr lang="ar-SA" sz="2900" dirty="0" smtClean="0"/>
              <a:t>التبيان </a:t>
            </a:r>
            <a:r>
              <a:rPr lang="ar-SA" sz="2900" dirty="0"/>
              <a:t>في غريب </a:t>
            </a:r>
            <a:r>
              <a:rPr lang="ar-SA" sz="2900" dirty="0" smtClean="0"/>
              <a:t>القرآن</a:t>
            </a:r>
            <a:r>
              <a:rPr lang="ar-SA" sz="2900" dirty="0"/>
              <a:t> -</a:t>
            </a:r>
            <a:r>
              <a:rPr lang="ar-SA" sz="2900" dirty="0" smtClean="0"/>
              <a:t> ابن الهائم</a:t>
            </a:r>
            <a:endParaRPr lang="tr-TR" sz="2900" dirty="0" smtClean="0"/>
          </a:p>
          <a:p>
            <a:pPr marL="0" indent="0" algn="r">
              <a:buNone/>
            </a:pPr>
            <a:r>
              <a:rPr lang="ar-SA" sz="2900" dirty="0"/>
              <a:t>المفردات - الراغب الأصفهاني</a:t>
            </a:r>
            <a:r>
              <a:rPr lang="tr-TR" sz="2900" dirty="0" smtClean="0"/>
              <a:t> -4</a:t>
            </a:r>
          </a:p>
          <a:p>
            <a:pPr marL="0" indent="0" algn="r">
              <a:buNone/>
            </a:pPr>
            <a:r>
              <a:rPr lang="ar-SA" sz="2900" dirty="0"/>
              <a:t>عمدة الحفاظ - ا</a:t>
            </a:r>
            <a:r>
              <a:rPr lang="ar-SA" sz="2900" dirty="0" smtClean="0"/>
              <a:t>لسمين </a:t>
            </a:r>
            <a:r>
              <a:rPr lang="ar-SA" sz="2900" dirty="0"/>
              <a:t>الحلبي</a:t>
            </a:r>
            <a:r>
              <a:rPr lang="tr-TR" sz="2900" dirty="0" smtClean="0"/>
              <a:t> -5</a:t>
            </a:r>
          </a:p>
          <a:p>
            <a:pPr marL="0" indent="0" algn="r">
              <a:buNone/>
            </a:pPr>
            <a:r>
              <a:rPr lang="tr-TR" sz="2900" dirty="0"/>
              <a:t>-6</a:t>
            </a:r>
          </a:p>
          <a:p>
            <a:pPr marL="0" indent="0" algn="r">
              <a:buNone/>
            </a:pPr>
            <a:r>
              <a:rPr lang="ar-SA" sz="2900" dirty="0" smtClean="0"/>
              <a:t>المعجم </a:t>
            </a:r>
            <a:r>
              <a:rPr lang="ar-SA" sz="2900" dirty="0"/>
              <a:t>الاشتقاقي المؤصل لألفاظ القرآن </a:t>
            </a:r>
            <a:r>
              <a:rPr lang="ar-SA" sz="2900" dirty="0" smtClean="0"/>
              <a:t>الكريم</a:t>
            </a:r>
            <a:r>
              <a:rPr lang="ar-SA" sz="2900" dirty="0"/>
              <a:t> - </a:t>
            </a:r>
            <a:r>
              <a:rPr lang="ar-SA" sz="2900" dirty="0" smtClean="0"/>
              <a:t>لمحمد </a:t>
            </a:r>
            <a:r>
              <a:rPr lang="ar-SA" sz="2900" dirty="0"/>
              <a:t>حسن </a:t>
            </a:r>
            <a:r>
              <a:rPr lang="ar-SA" sz="2900" dirty="0" smtClean="0"/>
              <a:t>كلمات </a:t>
            </a:r>
            <a:r>
              <a:rPr lang="ar-SA" sz="2900" dirty="0"/>
              <a:t>القرآن </a:t>
            </a:r>
            <a:r>
              <a:rPr lang="ar-SA" sz="2900" dirty="0" smtClean="0"/>
              <a:t>- </a:t>
            </a:r>
            <a:r>
              <a:rPr lang="ar-SA" sz="2900" dirty="0"/>
              <a:t>الشيخ حسنين مخلوف</a:t>
            </a:r>
            <a:r>
              <a:rPr lang="tr-TR" sz="2900" dirty="0" smtClean="0"/>
              <a:t> -7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ar-SA" sz="3600" dirty="0">
                <a:solidFill>
                  <a:srgbClr val="0070C0"/>
                </a:solidFill>
              </a:rPr>
              <a:t>كتب غريب القرأن</a:t>
            </a:r>
            <a:endParaRPr lang="tr-TR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0"/>
            <a:ext cx="2647665" cy="693948"/>
          </a:xfrm>
        </p:spPr>
        <p:txBody>
          <a:bodyPr/>
          <a:lstStyle/>
          <a:p>
            <a:r>
              <a:rPr lang="ar-SA" sz="3200" dirty="0" smtClean="0">
                <a:solidFill>
                  <a:srgbClr val="0070C0"/>
                </a:solidFill>
              </a:rPr>
              <a:t>مشكل القرأن</a:t>
            </a:r>
            <a:r>
              <a:rPr lang="tr-TR" sz="3200" dirty="0" smtClean="0">
                <a:solidFill>
                  <a:srgbClr val="0070C0"/>
                </a:solidFill>
              </a:rPr>
              <a:t/>
            </a:r>
            <a:br>
              <a:rPr lang="tr-TR" sz="3200" dirty="0" smtClean="0">
                <a:solidFill>
                  <a:srgbClr val="0070C0"/>
                </a:solidFill>
              </a:rPr>
            </a:br>
            <a:r>
              <a:rPr lang="tr-TR" sz="1100" dirty="0" smtClean="0">
                <a:solidFill>
                  <a:srgbClr val="0070C0"/>
                </a:solidFill>
              </a:rPr>
              <a:t>s. 79-80</a:t>
            </a:r>
            <a:endParaRPr lang="tr-TR" sz="1100" dirty="0"/>
          </a:p>
        </p:txBody>
      </p:sp>
      <p:pic>
        <p:nvPicPr>
          <p:cNvPr id="1028" name="Picture 4" descr="C:\Users\tdv\Downloads\image_123923953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27543" y="693948"/>
            <a:ext cx="8407023" cy="6305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76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tdv\Downloads\image_12392395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4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101756"/>
            <a:ext cx="9144000" cy="475624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3400" dirty="0"/>
              <a:t>اَيْنَ مَا تَكُونُوا يُدْرِكْكُمُ الْمَوْتُ وَلَوْ كُنْتُمْ ف۪ي بُرُوجٍ </a:t>
            </a:r>
            <a:r>
              <a:rPr lang="ar-SA" sz="3400" dirty="0" smtClean="0"/>
              <a:t>مُشَيَّدَةٍ </a:t>
            </a:r>
            <a:r>
              <a:rPr lang="ar-SA" sz="3400" u="sng" dirty="0">
                <a:solidFill>
                  <a:srgbClr val="002060"/>
                </a:solidFill>
              </a:rPr>
              <a:t>وَاِنْ تُصِبْهُمْ حَسَنَةٌ يَقُولُوا هٰذِه۪ مِنْ عِنْدِ </a:t>
            </a:r>
            <a:r>
              <a:rPr lang="ar-SA" sz="3400" u="sng" dirty="0" smtClean="0">
                <a:solidFill>
                  <a:srgbClr val="002060"/>
                </a:solidFill>
              </a:rPr>
              <a:t>اللّٰهِ </a:t>
            </a:r>
            <a:r>
              <a:rPr lang="ar-SA" sz="3400" u="sng" dirty="0">
                <a:solidFill>
                  <a:srgbClr val="002060"/>
                </a:solidFill>
              </a:rPr>
              <a:t>وَاِنْ تُصِبْهُمْ سَيِّئَةٌ يَقُولُوا هٰذِه۪ مِنْ </a:t>
            </a:r>
            <a:r>
              <a:rPr lang="ar-SA" sz="3400" u="sng" dirty="0" smtClean="0">
                <a:solidFill>
                  <a:srgbClr val="002060"/>
                </a:solidFill>
              </a:rPr>
              <a:t>عِنْدِكَ </a:t>
            </a:r>
            <a:r>
              <a:rPr lang="ar-SA" sz="3400" u="sng" dirty="0">
                <a:solidFill>
                  <a:srgbClr val="002060"/>
                </a:solidFill>
              </a:rPr>
              <a:t>قُلْ كُلٌّ مِنْ عِنْدِ </a:t>
            </a:r>
            <a:r>
              <a:rPr lang="ar-SA" sz="3400" u="sng" dirty="0" smtClean="0">
                <a:solidFill>
                  <a:srgbClr val="002060"/>
                </a:solidFill>
              </a:rPr>
              <a:t>ال</a:t>
            </a:r>
            <a:r>
              <a:rPr lang="ar-SA" sz="3400" dirty="0" smtClean="0"/>
              <a:t>لّٰهِ </a:t>
            </a:r>
            <a:r>
              <a:rPr lang="ar-SA" sz="3400" dirty="0"/>
              <a:t>فَمَا </a:t>
            </a:r>
            <a:r>
              <a:rPr lang="ar-SA" sz="3400" dirty="0" smtClean="0"/>
              <a:t>لِ‌هٰٓؤُ۬لَاءِ </a:t>
            </a:r>
            <a:r>
              <a:rPr lang="ar-SA" sz="3400" dirty="0"/>
              <a:t>الْقَوْمِ لَا يَكَادُونَ يَفْقَهُونَ حَد۪يثًا ﴿78﴾ </a:t>
            </a:r>
            <a:r>
              <a:rPr lang="ar-SA" sz="3400" u="sng" dirty="0" smtClean="0"/>
              <a:t>م</a:t>
            </a:r>
            <a:r>
              <a:rPr lang="ar-SA" sz="3400" u="sng" dirty="0" smtClean="0">
                <a:solidFill>
                  <a:srgbClr val="C00000"/>
                </a:solidFill>
              </a:rPr>
              <a:t>َا </a:t>
            </a:r>
            <a:r>
              <a:rPr lang="ar-SA" sz="3400" u="sng" dirty="0">
                <a:solidFill>
                  <a:srgbClr val="C00000"/>
                </a:solidFill>
              </a:rPr>
              <a:t>اَصَابَكَ مِنْ حَسَنَةٍ فَمِنَ اللّٰهِۘ </a:t>
            </a:r>
            <a:r>
              <a:rPr lang="ar-SA" sz="3400" u="sng" dirty="0" smtClean="0">
                <a:solidFill>
                  <a:srgbClr val="C00000"/>
                </a:solidFill>
              </a:rPr>
              <a:t>وَمَا </a:t>
            </a:r>
            <a:r>
              <a:rPr lang="ar-SA" sz="3400" u="sng" dirty="0">
                <a:solidFill>
                  <a:srgbClr val="C00000"/>
                </a:solidFill>
              </a:rPr>
              <a:t>اَصَابَكَ مِنْ سَيِّئَةٍ فَمِنْ </a:t>
            </a:r>
            <a:r>
              <a:rPr lang="ar-SA" sz="3400" u="sng" dirty="0" smtClean="0">
                <a:solidFill>
                  <a:srgbClr val="C00000"/>
                </a:solidFill>
              </a:rPr>
              <a:t>نَفْسِكَ </a:t>
            </a:r>
            <a:r>
              <a:rPr lang="ar-SA" sz="3400" dirty="0"/>
              <a:t>وَاَرْسَلْنَاكَ لِلنَّاسِ </a:t>
            </a:r>
            <a:r>
              <a:rPr lang="ar-SA" sz="3400" dirty="0" smtClean="0"/>
              <a:t>رَسُولًا </a:t>
            </a:r>
            <a:r>
              <a:rPr lang="ar-SA" sz="3400" dirty="0"/>
              <a:t>وَكَفٰى بِاللّٰهِ شَه۪يدًا ﴿79﴾ </a:t>
            </a:r>
            <a:endParaRPr lang="tr-TR" sz="34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361062" y="83974"/>
            <a:ext cx="5090615" cy="1212563"/>
          </a:xfrm>
        </p:spPr>
        <p:txBody>
          <a:bodyPr/>
          <a:lstStyle/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72884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928914"/>
          </a:xfrm>
        </p:spPr>
        <p:txBody>
          <a:bodyPr/>
          <a:lstStyle/>
          <a:p>
            <a:r>
              <a:rPr lang="ar-SA" sz="3600" dirty="0"/>
              <a:t>الوجوه والنظائر</a:t>
            </a:r>
            <a:r>
              <a:rPr lang="tr-TR" sz="3600" dirty="0" smtClean="0">
                <a:solidFill>
                  <a:srgbClr val="0070C0"/>
                </a:solidFill>
              </a:rPr>
              <a:t/>
            </a:r>
            <a:br>
              <a:rPr lang="tr-TR" sz="3600" dirty="0" smtClean="0">
                <a:solidFill>
                  <a:srgbClr val="0070C0"/>
                </a:solidFill>
              </a:rPr>
            </a:br>
            <a:r>
              <a:rPr lang="tr-TR" sz="1200" dirty="0" smtClean="0">
                <a:solidFill>
                  <a:srgbClr val="0070C0"/>
                </a:solidFill>
              </a:rPr>
              <a:t>s.40-47, 79, 80</a:t>
            </a:r>
            <a:endParaRPr lang="tr-TR" sz="1200" dirty="0">
              <a:solidFill>
                <a:srgbClr val="00B0F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4294967295"/>
          </p:nvPr>
        </p:nvSpPr>
        <p:spPr>
          <a:xfrm>
            <a:off x="0" y="2176333"/>
            <a:ext cx="9144000" cy="468166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dirty="0"/>
              <a:t>الوجوه جمعه وجه </a:t>
            </a:r>
            <a:r>
              <a:rPr lang="ar-SA" dirty="0">
                <a:solidFill>
                  <a:prstClr val="black">
                    <a:lumMod val="85000"/>
                    <a:lumOff val="15000"/>
                  </a:prstClr>
                </a:solidFill>
              </a:rPr>
              <a:t>فيا</a:t>
            </a:r>
            <a:r>
              <a:rPr lang="ar-SA" dirty="0" smtClean="0"/>
              <a:t>للغة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وفيالاصطلاح فهو استعمال كلمة من كلمات القران في اكثر من معنى 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فكل </a:t>
            </a:r>
            <a:r>
              <a:rPr lang="ar-SA" dirty="0"/>
              <a:t>من هذه المعاني يسمى </a:t>
            </a:r>
            <a:r>
              <a:rPr lang="ar-SA" dirty="0" smtClean="0"/>
              <a:t>وجها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ومثاله كلمة </a:t>
            </a:r>
            <a:r>
              <a:rPr lang="ar-SA" dirty="0" smtClean="0"/>
              <a:t>ايمان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اِنَّ الَّذ۪ينَ اٰمَنُوا وَالَّذ۪ينَ هَادُوا وَالنَّصَارٰى وَالصَّابِـ۪ٔينَ مَنْ اٰمَنَ بِاللّٰهِ وَالْيَوْمِ </a:t>
            </a:r>
            <a:r>
              <a:rPr lang="ar-SA" dirty="0" smtClean="0"/>
              <a:t>الْاٰخِرِ</a:t>
            </a:r>
            <a:r>
              <a:rPr lang="tr-TR" dirty="0" smtClean="0"/>
              <a:t> : </a:t>
            </a:r>
            <a:r>
              <a:rPr lang="ar-SA" dirty="0" smtClean="0"/>
              <a:t>التصديق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/>
              <a:t>(Bakara 62</a:t>
            </a:r>
            <a:r>
              <a:rPr lang="tr-TR" dirty="0" smtClean="0"/>
              <a:t>)...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Nahl</a:t>
            </a:r>
            <a:r>
              <a:rPr lang="tr-TR" dirty="0" smtClean="0"/>
              <a:t> 106) … </a:t>
            </a:r>
            <a:r>
              <a:rPr lang="ar-SA" dirty="0" smtClean="0"/>
              <a:t>مَنْ كَفَرَ بِاللّٰهِ مِنْ بَعْدِ ا۪يمَانِه۪ٓ</a:t>
            </a:r>
            <a:r>
              <a:rPr lang="tr-TR" dirty="0" smtClean="0"/>
              <a:t> : </a:t>
            </a:r>
            <a:r>
              <a:rPr lang="ar-SA" dirty="0" smtClean="0"/>
              <a:t>التوحيد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(Bakara 143) </a:t>
            </a:r>
            <a:r>
              <a:rPr lang="ar-SA" dirty="0"/>
              <a:t>وَمَا كَانَ اللّٰهُ لِيُض۪يعَ ا۪يمَانَكُمْۜ اِنَّ اللّٰهَ بِالنَّاسِ لَرَؤُ۫فٌ رَح۪يمٌ</a:t>
            </a:r>
            <a:r>
              <a:rPr lang="tr-TR" dirty="0" smtClean="0"/>
              <a:t> … : </a:t>
            </a:r>
            <a:r>
              <a:rPr lang="ar-SA" dirty="0"/>
              <a:t>الصلاة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37872" y="3144982"/>
            <a:ext cx="7756263" cy="2746624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3074" name="Picture 2" descr="C:\Users\tdv\Downloads\image_12392395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249"/>
            <a:ext cx="9144000" cy="260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8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10614</TotalTime>
  <Words>497</Words>
  <Application>Microsoft Office PowerPoint</Application>
  <PresentationFormat>Ekran Gösterisi (4:3)</PresentationFormat>
  <Paragraphs>54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Book Antiqua</vt:lpstr>
      <vt:lpstr>Calibri</vt:lpstr>
      <vt:lpstr>Times New Roman</vt:lpstr>
      <vt:lpstr>Wingdings</vt:lpstr>
      <vt:lpstr>2_Hardcover</vt:lpstr>
      <vt:lpstr>A.Ü. İlahiyat Fakültesi 1. Sınıf Güz dönemi  Tefsir Tarihi ve Usulü  تاريخ التفسير وأصوله</vt:lpstr>
      <vt:lpstr>12. Hafta: الاسبوع الثاني عشر غريب القرأن  مشكل القرأن الوجوه والنظائر الحقيقة و المجاز</vt:lpstr>
      <vt:lpstr>غريب القرأن s.40-43</vt:lpstr>
      <vt:lpstr>كتب غريب القرأن</vt:lpstr>
      <vt:lpstr>مشكل القرأن s. 79-80</vt:lpstr>
      <vt:lpstr>PowerPoint Sunusu</vt:lpstr>
      <vt:lpstr>PowerPoint Sunusu</vt:lpstr>
      <vt:lpstr>الوجوه والنظائر s.40-47, 79, 80</vt:lpstr>
      <vt:lpstr>PowerPoint Sunusu</vt:lpstr>
      <vt:lpstr>الحقيقة و المجاز</vt:lpstr>
      <vt:lpstr>PowerPoint Sunusu</vt:lpstr>
    </vt:vector>
  </TitlesOfParts>
  <Company>istanbul ünivesitesi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user</cp:lastModifiedBy>
  <cp:revision>554</cp:revision>
  <cp:lastPrinted>2016-03-08T11:30:58Z</cp:lastPrinted>
  <dcterms:created xsi:type="dcterms:W3CDTF">2014-10-29T07:48:48Z</dcterms:created>
  <dcterms:modified xsi:type="dcterms:W3CDTF">2021-08-18T16:34:03Z</dcterms:modified>
</cp:coreProperties>
</file>