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CF4E-8E1B-4735-AF87-75E1EDE6DF15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F69-527B-4D2E-8DCC-5C8DB1ADE2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816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94" l="20563" r="79975">
                        <a14:foregroundMark x1="33306" y1="10918" x2="33306" y2="10918"/>
                        <a14:foregroundMark x1="33306" y1="10918" x2="33306" y2="10918"/>
                        <a14:foregroundMark x1="38726" y1="13666" x2="38726" y2="13666"/>
                        <a14:foregroundMark x1="38726" y1="13666" x2="38726" y2="13666"/>
                        <a14:foregroundMark x1="38726" y1="13666" x2="38726" y2="13666"/>
                        <a14:foregroundMark x1="38726" y1="5423" x2="38726" y2="5423"/>
                        <a14:foregroundMark x1="67646" y1="9544" x2="67646" y2="9544"/>
                        <a14:foregroundMark x1="66570" y1="13160" x2="66570" y2="13160"/>
                        <a14:foregroundMark x1="73066" y1="28633" x2="73066" y2="28633"/>
                        <a14:foregroundMark x1="74514" y1="45481" x2="74514" y2="45481"/>
                        <a14:foregroundMark x1="69466" y1="73174" x2="69466" y2="73174"/>
                        <a14:foregroundMark x1="68018" y1="80477" x2="68018" y2="80477"/>
                        <a14:foregroundMark x1="51014" y1="90022" x2="51014" y2="90022"/>
                        <a14:foregroundMark x1="30037" y1="74548" x2="30037" y2="74548"/>
                        <a14:foregroundMark x1="32189" y1="23210" x2="32189" y2="23210"/>
                        <a14:foregroundMark x1="29293" y1="33189" x2="29293" y2="33189"/>
                        <a14:foregroundMark x1="27141" y1="42733" x2="27141" y2="42733"/>
                        <a14:foregroundMark x1="26769" y1="44541" x2="26769" y2="44541"/>
                        <a14:foregroundMark x1="25693" y1="39118" x2="25693" y2="39118"/>
                        <a14:foregroundMark x1="26769" y1="50036" x2="26769" y2="50036"/>
                        <a14:foregroundMark x1="24948" y1="50036" x2="24948" y2="50036"/>
                        <a14:foregroundMark x1="27844" y1="53651" x2="27844" y2="53651"/>
                        <a14:foregroundMark x1="27844" y1="60014" x2="27844" y2="60014"/>
                        <a14:foregroundMark x1="29293" y1="64064" x2="29293" y2="64064"/>
                        <a14:foregroundMark x1="29665" y1="66811" x2="29665" y2="66811"/>
                        <a14:foregroundMark x1="32189" y1="77296" x2="32189" y2="77296"/>
                        <a14:foregroundMark x1="39801" y1="83225" x2="39801" y2="83225"/>
                        <a14:foregroundMark x1="42325" y1="89588" x2="42325" y2="89588"/>
                        <a14:foregroundMark x1="42325" y1="89588" x2="42325" y2="89588"/>
                        <a14:foregroundMark x1="48118" y1="90022" x2="48118" y2="90022"/>
                        <a14:foregroundMark x1="54986" y1="90889" x2="54986" y2="90889"/>
                        <a14:foregroundMark x1="61523" y1="87274" x2="61523" y2="87274"/>
                        <a14:foregroundMark x1="72362" y1="60882" x2="72362" y2="60882"/>
                        <a14:foregroundMark x1="75631" y1="61822" x2="75631" y2="61822"/>
                        <a14:foregroundMark x1="74514" y1="53218" x2="74514" y2="53218"/>
                        <a14:foregroundMark x1="72735" y1="36804" x2="72735" y2="36804"/>
                        <a14:foregroundMark x1="71618" y1="29573" x2="71618" y2="29573"/>
                        <a14:foregroundMark x1="55358" y1="9978" x2="55358" y2="9978"/>
                        <a14:foregroundMark x1="52462" y1="6797" x2="52462" y2="6797"/>
                        <a14:foregroundMark x1="48118" y1="8171" x2="48118" y2="8171"/>
                        <a14:foregroundMark x1="43070" y1="10484" x2="43070" y2="10484"/>
                        <a14:foregroundMark x1="37609" y1="17715" x2="37609" y2="17715"/>
                        <a14:foregroundMark x1="36161" y1="18655" x2="36161" y2="18655"/>
                        <a14:foregroundMark x1="60778" y1="13160" x2="60778" y2="13160"/>
                        <a14:foregroundMark x1="64750" y1="19089" x2="64750" y2="19089"/>
                        <a14:foregroundMark x1="68763" y1="24078" x2="68763" y2="24078"/>
                        <a14:foregroundMark x1="41249" y1="13160" x2="41249" y2="13160"/>
                        <a14:foregroundMark x1="41249" y1="5929" x2="41249" y2="5929"/>
                        <a14:foregroundMark x1="73438" y1="66377" x2="73438" y2="66377"/>
                        <a14:foregroundMark x1="69839" y1="70427" x2="69839" y2="70427"/>
                        <a14:foregroundMark x1="36533" y1="82285" x2="36533" y2="82285"/>
                        <a14:foregroundMark x1="31485" y1="18655" x2="31485" y2="18655"/>
                        <a14:foregroundMark x1="47042" y1="3181" x2="47042" y2="3181"/>
                        <a14:foregroundMark x1="47042" y1="3615" x2="47042" y2="3615"/>
                        <a14:foregroundMark x1="47042" y1="3615" x2="47042" y2="3615"/>
                        <a14:foregroundMark x1="55358" y1="7737" x2="55358" y2="7737"/>
                        <a14:foregroundMark x1="70542" y1="64570" x2="70542" y2="64570"/>
                        <a14:foregroundMark x1="65867" y1="78670" x2="65867" y2="78670"/>
                        <a14:foregroundMark x1="65867" y1="78670" x2="65867" y2="78670"/>
                        <a14:foregroundMark x1="64750" y1="80911" x2="64750" y2="80911"/>
                        <a14:foregroundMark x1="64046" y1="84093" x2="64046" y2="84093"/>
                        <a14:foregroundMark x1="62598" y1="92263" x2="62598" y2="92263"/>
                        <a14:foregroundMark x1="61150" y1="94577" x2="61150" y2="94577"/>
                        <a14:foregroundMark x1="52089" y1="96819" x2="52089" y2="96819"/>
                        <a14:foregroundMark x1="43070" y1="92769" x2="43070" y2="92769"/>
                        <a14:foregroundMark x1="58254" y1="13160" x2="58254" y2="13160"/>
                        <a14:foregroundMark x1="56434" y1="23210" x2="56434" y2="23210"/>
                        <a14:foregroundMark x1="49566" y1="40926" x2="49566" y2="40926"/>
                        <a14:foregroundMark x1="42325" y1="80477" x2="42325" y2="80477"/>
                        <a14:foregroundMark x1="32933" y1="74114" x2="32933" y2="74114"/>
                        <a14:foregroundMark x1="73811" y1="38178" x2="73811" y2="38178"/>
                        <a14:foregroundMark x1="73811" y1="44107" x2="73811" y2="44107"/>
                        <a14:foregroundMark x1="73811" y1="39118" x2="73811" y2="39118"/>
                        <a14:foregroundMark x1="69839" y1="19089" x2="69839" y2="19089"/>
                        <a14:foregroundMark x1="60074" y1="7303" x2="60074" y2="7303"/>
                        <a14:foregroundMark x1="26396" y1="27260" x2="26396" y2="27260"/>
                        <a14:foregroundMark x1="44849" y1="14100" x2="44849" y2="14100"/>
                        <a14:foregroundMark x1="48862" y1="11352" x2="48862" y2="11352"/>
                        <a14:foregroundMark x1="46669" y1="11786" x2="46669" y2="11786"/>
                        <a14:foregroundMark x1="46669" y1="11786" x2="46669" y2="11786"/>
                        <a14:foregroundMark x1="64750" y1="87274" x2="64750" y2="87274"/>
                        <a14:foregroundMark x1="66570" y1="82285" x2="66570" y2="82285"/>
                        <a14:foregroundMark x1="71990" y1="72307" x2="71990" y2="72307"/>
                        <a14:foregroundMark x1="59702" y1="84093" x2="59702" y2="84093"/>
                        <a14:foregroundMark x1="59702" y1="84093" x2="59702" y2="84093"/>
                        <a14:foregroundMark x1="35085" y1="79103" x2="35085" y2="79103"/>
                        <a14:foregroundMark x1="32933" y1="82719" x2="32933" y2="82719"/>
                        <a14:foregroundMark x1="26769" y1="66377" x2="26769" y2="66377"/>
                        <a14:foregroundMark x1="24948" y1="57701" x2="24948" y2="57701"/>
                        <a14:foregroundMark x1="26065" y1="39552" x2="26065" y2="39552"/>
                        <a14:foregroundMark x1="30037" y1="29573" x2="30037" y2="29573"/>
                        <a14:foregroundMark x1="36533" y1="13666" x2="36533" y2="13666"/>
                        <a14:foregroundMark x1="29293" y1="73608" x2="29293" y2="73608"/>
                        <a14:foregroundMark x1="26769" y1="69125" x2="26769" y2="69125"/>
                        <a14:foregroundMark x1="27513" y1="74982" x2="27513" y2="74982"/>
                        <a14:foregroundMark x1="36905" y1="87274" x2="36905" y2="87274"/>
                        <a14:foregroundMark x1="45594" y1="86406" x2="45594" y2="86406"/>
                        <a14:foregroundMark x1="49938" y1="94071" x2="49938" y2="94071"/>
                        <a14:foregroundMark x1="59330" y1="87274" x2="59330" y2="87274"/>
                        <a14:foregroundMark x1="54613" y1="4989" x2="54613" y2="4989"/>
                        <a14:foregroundMark x1="53537" y1="13160" x2="53537" y2="13160"/>
                        <a14:foregroundMark x1="30741" y1="22704" x2="30741" y2="22704"/>
                        <a14:foregroundMark x1="27141" y1="33189" x2="27141" y2="33189"/>
                        <a14:foregroundMark x1="27844" y1="37744" x2="27844" y2="37744"/>
                        <a14:foregroundMark x1="23873" y1="48662" x2="23873" y2="48662"/>
                        <a14:foregroundMark x1="24948" y1="58641" x2="24948" y2="58641"/>
                        <a14:foregroundMark x1="24948" y1="58641" x2="24948" y2="58641"/>
                        <a14:foregroundMark x1="27513" y1="47289" x2="27513" y2="47289"/>
                        <a14:foregroundMark x1="27513" y1="47289" x2="27513" y2="47289"/>
                        <a14:foregroundMark x1="28217" y1="24512" x2="28217" y2="24512"/>
                        <a14:foregroundMark x1="63674" y1="14100" x2="63674" y2="14100"/>
                        <a14:foregroundMark x1="68391" y1="21837" x2="68391" y2="21837"/>
                        <a14:foregroundMark x1="70914" y1="25018" x2="70914" y2="25018"/>
                        <a14:foregroundMark x1="73811" y1="32249" x2="73811" y2="32249"/>
                        <a14:foregroundMark x1="73811" y1="51844" x2="73811" y2="51844"/>
                        <a14:foregroundMark x1="76334" y1="59074" x2="76334" y2="59074"/>
                        <a14:foregroundMark x1="75962" y1="50470" x2="75962" y2="50470"/>
                        <a14:foregroundMark x1="67646" y1="30947" x2="67646" y2="30947"/>
                        <a14:foregroundMark x1="71287" y1="35430" x2="71287" y2="35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8790" y="994410"/>
            <a:ext cx="2401784" cy="130695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52" b="94972" l="1897" r="948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655" y="857251"/>
            <a:ext cx="1526345" cy="1445456"/>
          </a:xfrm>
          <a:prstGeom prst="rect">
            <a:avLst/>
          </a:prstGeom>
        </p:spPr>
      </p:pic>
      <p:sp>
        <p:nvSpPr>
          <p:cNvPr id="6" name="Akış Çizelgesi: Delikli Teyp 5"/>
          <p:cNvSpPr/>
          <p:nvPr/>
        </p:nvSpPr>
        <p:spPr>
          <a:xfrm>
            <a:off x="1740877" y="1297613"/>
            <a:ext cx="5465300" cy="1382315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b="1" dirty="0">
                <a:solidFill>
                  <a:schemeClr val="tx1"/>
                </a:solidFill>
                <a:latin typeface="Arial Rounded MT Bold" pitchFamily="34" charset="0"/>
              </a:rPr>
              <a:t>ZİHİNSEL ENGELLİ ÇOCUKLAR</a:t>
            </a:r>
          </a:p>
        </p:txBody>
      </p:sp>
      <p:sp>
        <p:nvSpPr>
          <p:cNvPr id="17" name="Dikdörtgen 16"/>
          <p:cNvSpPr/>
          <p:nvPr/>
        </p:nvSpPr>
        <p:spPr>
          <a:xfrm>
            <a:off x="2103651" y="2990893"/>
            <a:ext cx="4858702" cy="117724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3600" b="1" dirty="0"/>
              <a:t>Sağlık Bilimleri Fakültesi </a:t>
            </a:r>
          </a:p>
          <a:p>
            <a:pPr algn="ctr"/>
            <a:r>
              <a:rPr lang="tr-TR" sz="3600" b="1" dirty="0"/>
              <a:t>Çocuk Gelişimi Bölümü</a:t>
            </a:r>
          </a:p>
        </p:txBody>
      </p:sp>
    </p:spTree>
    <p:extLst>
      <p:ext uri="{BB962C8B-B14F-4D97-AF65-F5344CB8AC3E}">
        <p14:creationId xmlns:p14="http://schemas.microsoft.com/office/powerpoint/2010/main" val="600978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7992888" cy="295232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Etkili bir program oluşturmak için programın iyi planlanmış olması gerekir.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Çocukla ilişkisi olan tüm bireylerin gereksinimleri ve program için hangi hedefleri düşündükleri kararlaştırılmalıdır.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Her şeyden önce aile dinlenmelidir.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Aile,uzmanlar kaynakların kullanımını görüşmelidir.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611560" y="548680"/>
            <a:ext cx="7920880" cy="72008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chemeClr val="tx1"/>
                </a:solidFill>
                <a:latin typeface="Arial Rounded MT Bold" pitchFamily="34" charset="0"/>
              </a:rPr>
              <a:t>Özel Gereksinimli Çocuğa Sahip Aileler İçin Eğitim Programı Hazırlanırken Dikkat Edilmesi Gereken Noktalar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4873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Programda gözlenebilir değerlendirme ölçütlerinin yer alması sağlanmalıdır.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Program etkinliklerinin her birinin kim tarafından, </a:t>
            </a:r>
            <a:r>
              <a:rPr lang="tr-TR" sz="2400">
                <a:latin typeface="Arial Rounded MT Bold" pitchFamily="34" charset="0"/>
              </a:rPr>
              <a:t>nerede, nasıl </a:t>
            </a:r>
            <a:r>
              <a:rPr lang="tr-TR" sz="2400" dirty="0">
                <a:latin typeface="Arial Rounded MT Bold" pitchFamily="34" charset="0"/>
              </a:rPr>
              <a:t>yapılacağı, ne kadar süreceği mevcut kaynaklar dikkate alınarak belirlenmelidir.</a:t>
            </a:r>
          </a:p>
          <a:p>
            <a:pPr>
              <a:buFont typeface="Wingdings" pitchFamily="2" charset="2"/>
              <a:buChar char="Ø"/>
            </a:pPr>
            <a:endParaRPr lang="tr-TR" sz="2400" dirty="0"/>
          </a:p>
          <a:p>
            <a:pPr>
              <a:buFont typeface="Wingdings" pitchFamily="2" charset="2"/>
              <a:buChar char="Ø"/>
            </a:pPr>
            <a:endParaRPr lang="tr-T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D7B7D9-CFA5-0B46-80CF-41ACD194D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2C762CB0-387E-0540-BC6E-0DC73BFC1D71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3138131"/>
          <a:ext cx="7886700" cy="149352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854030760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Anonim. 2003. Farklı gelişen çocuklar. (Edt. Adnan Kulaksızoğlu). Epsilon Yayıncılık, İstanbul.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151314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Özsoy, Yahya. Özyürek, M. ve Eripek, S. 2001.Özel Eğitime Giriş. Karatepe Yayınları,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0687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Anonim. 2003. Özel eğitime giriş. (Edt. Ayşegül Ataman). Gündüz Eğitim ve Yayıncılık,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59212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Ceylan, R. ve N. Aral, “Entegre Eğitim”. Erken Çocukluk Gelişimi ve Eğitim, ed.Y.Fazlıoğlu, 437-462, Kriter Yayınları, İstanbul, 2009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68416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Eripek.2010. Zihinsel Yetersizliği Olan Çocuklar.Maya Akademi Yayıncılık, Ankara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83198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Yörükoğlu, A. 1997. Çocuk ruh sağlığı. Özgür Yayınları, İstanbul.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600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95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1691680" y="1556792"/>
            <a:ext cx="5760640" cy="345638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Rounded MT Bold" pitchFamily="34" charset="0"/>
              </a:rPr>
              <a:t>ZİHİNSEL ENGELLİ ÇOCUKLARIN AİLELERİNE REHBERLİK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620688"/>
            <a:ext cx="8244408" cy="39604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b="1" dirty="0">
                <a:latin typeface="Arial Rounded MT Bold" pitchFamily="34" charset="0"/>
              </a:rPr>
              <a:t>Özel gereksinimli çocuğa sahip aileleri desteklemek amacıyla planlanan hizmetler dört konu üzerinde toplanır: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>
                <a:latin typeface="Arial Rounded MT Bold" pitchFamily="34" charset="0"/>
              </a:rPr>
              <a:t>Çocuğun problemini tespit etme ve açıklama,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>
                <a:latin typeface="Arial Rounded MT Bold" pitchFamily="34" charset="0"/>
              </a:rPr>
              <a:t>Çocuğun kendisi, ailesi ve ailenin içinde bulunduğu sistemdeki kişiler arasındaki ilişkilere saygılı olmayı sağlama,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>
                <a:latin typeface="Arial Rounded MT Bold" pitchFamily="34" charset="0"/>
              </a:rPr>
              <a:t>Terapi,eğitim gibi yardımcı hizmetler önerme,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>
                <a:latin typeface="Arial Rounded MT Bold" pitchFamily="34" charset="0"/>
              </a:rPr>
              <a:t>Anne babaların duygularına destek olmadır.</a:t>
            </a:r>
          </a:p>
          <a:p>
            <a:pPr marL="457200" indent="-457200" algn="just">
              <a:buNone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147248" cy="570924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b="1" dirty="0">
                <a:latin typeface="Arial Rounded MT Bold" pitchFamily="34" charset="0"/>
              </a:rPr>
              <a:t>Anne babaları belirtilen bu konularda desteklemek amacıyla ise çeşitli programlar geliştirilmiştir ve her program anne babaları farklı ölçüde kapsamına almaktadır. Bunlar: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>
                <a:latin typeface="Arial Rounded MT Bold" pitchFamily="34" charset="0"/>
              </a:rPr>
              <a:t>Anne-baba ve ailedeki diğer bireyleri destekleme programları,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>
                <a:latin typeface="Arial Rounded MT Bold" pitchFamily="34" charset="0"/>
              </a:rPr>
              <a:t>Anne-baba katılımı programları,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>
                <a:latin typeface="Arial Rounded MT Bold" pitchFamily="34" charset="0"/>
              </a:rPr>
              <a:t>Anne-baba eğitimi programları,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>
                <a:latin typeface="Arial Rounded MT Bold" pitchFamily="34" charset="0"/>
              </a:rPr>
              <a:t>Anne,baba ve eğitimcilerin iletişimini destekleme programlarıdır.</a:t>
            </a:r>
          </a:p>
          <a:p>
            <a:pPr marL="457200" indent="-457200" algn="just">
              <a:buFont typeface="+mj-lt"/>
              <a:buAutoNum type="arabicPeriod"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628800"/>
            <a:ext cx="8280920" cy="29089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Topluma dayalı programlardır ve ana amaçları anne-babaları sosyalleştirmek ve bakım konularında eğitmek ve desteklemektir.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Anne baba eğitim ve destek grupları ile kitaplar aracılığıyla bilgilendirmeyle,sağlık/bakım ve çocuk bakımı servisleriyle, ev ziyaretleriyle güçlendirilir ve bağımsızlıkları arttırılır.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/>
          </a:p>
        </p:txBody>
      </p:sp>
      <p:sp>
        <p:nvSpPr>
          <p:cNvPr id="5" name="4 Yuvarlatılmış Dikdörtgen"/>
          <p:cNvSpPr/>
          <p:nvPr/>
        </p:nvSpPr>
        <p:spPr>
          <a:xfrm>
            <a:off x="1547664" y="692696"/>
            <a:ext cx="6264696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AİLE  DESTEK  PROGRAMLARI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3600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Okuldaki programın başarıya ulaşmasında aile katılımı oldukça önemli rol oynar.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Aileler çocukların eğitimine katkıda bulundukları ölçüde, hem onların gereksinimlerine yanıt verir,hem de kendilerini psikolojik olarak rahatlamış hissederler.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Okul ve evdeki eğitim tutarlı ve paralel olduğunda çocuklarda çeşitli becerilerin gelişimi çok daha hızlı ve kalıcı olur.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1691680" y="764704"/>
            <a:ext cx="5904656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AİLE KATILIMI PROGRAMLARI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908720"/>
            <a:ext cx="7992888" cy="410445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Aile katılımı programı oluşturulurken eğitimci,anne babaların çocuklarının eğitimi ile ilgili endişelerini tahmin eder ve toplum yargıları konusunda dikkatli olur.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Aile katılımı, planlı bir program çerçevesinde gerçekleştirilir ve bir eğitim programında var olan tüm süreçler programda yer alır.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Aile katılımı,anne babalara göre farklılık gösterse de bazı aktiviteler özellikle anne babaların tamamı için düzenlenir.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331236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Eğitimciler öncelikle anne babaların özel gereksinimli çocukları ve onlarla nasıl çalışılacağı konusunda neler bildiklerini anlamak zorundadırlar.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Eğitim programları sınırlı olmalı ve kısa sürmelidir.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Ailelerin gereksinimleri doğrultusunda genel hedef ve ilgileri belirlenmelidir.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Programın içeriğinde ailelere ne yapacakları gösterilir ve öğrendiklerini uygulama fırsatı sunulur.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1259632" y="692696"/>
            <a:ext cx="6768752" cy="50405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ANNE BABA EĞİTİM PROGRAMLARI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1412776"/>
            <a:ext cx="7488832" cy="3672408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Çocuğunun diğer çocuklardan farklı olduğunu hisseden anne baba dışlanmış duygusuna kapılır.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Başkalarının da aynı deneyimi paylaştığını bilmek bu duyguyu azaltabilmektedir.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Eğitimciler ve uzmanlar anne babaları bir araya getirecek toplantılar ve tartışma grupları düzenleyerek cesaretlendirir.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 İçeriğe aileler karar verir, uzmanlar teknik yardım sağlar.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1115616" y="548680"/>
            <a:ext cx="6984776" cy="64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chemeClr val="tx1"/>
                </a:solidFill>
                <a:latin typeface="Arial Rounded MT Bold" pitchFamily="34" charset="0"/>
              </a:rPr>
              <a:t>ANNE,BABA VE EĞİTİMCİLERİN İLETİŞİMİNİ DESTEKLEYEN PROGRAMLAR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584</Words>
  <Application>Microsoft Macintosh PowerPoint</Application>
  <PresentationFormat>Ekran Gösterisi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Arial Rounded MT Bold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</dc:creator>
  <cp:lastModifiedBy>Taşkın TAŞTEPE</cp:lastModifiedBy>
  <cp:revision>13</cp:revision>
  <dcterms:created xsi:type="dcterms:W3CDTF">2017-12-12T20:57:46Z</dcterms:created>
  <dcterms:modified xsi:type="dcterms:W3CDTF">2020-05-04T20:54:41Z</dcterms:modified>
</cp:coreProperties>
</file>