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422" r:id="rId3"/>
    <p:sldId id="423" r:id="rId4"/>
    <p:sldId id="424" r:id="rId5"/>
    <p:sldId id="425" r:id="rId6"/>
    <p:sldId id="276" r:id="rId7"/>
    <p:sldId id="278" r:id="rId8"/>
    <p:sldId id="279" r:id="rId9"/>
    <p:sldId id="257" r:id="rId10"/>
    <p:sldId id="258" r:id="rId11"/>
    <p:sldId id="259" r:id="rId12"/>
    <p:sldId id="260" r:id="rId13"/>
    <p:sldId id="363" r:id="rId14"/>
    <p:sldId id="261" r:id="rId15"/>
    <p:sldId id="281" r:id="rId16"/>
    <p:sldId id="282" r:id="rId17"/>
    <p:sldId id="283" r:id="rId18"/>
    <p:sldId id="284" r:id="rId19"/>
    <p:sldId id="343" r:id="rId20"/>
    <p:sldId id="286" r:id="rId21"/>
    <p:sldId id="288" r:id="rId22"/>
    <p:sldId id="289" r:id="rId23"/>
    <p:sldId id="291" r:id="rId24"/>
    <p:sldId id="436" r:id="rId25"/>
    <p:sldId id="437" r:id="rId26"/>
    <p:sldId id="293" r:id="rId27"/>
    <p:sldId id="295" r:id="rId28"/>
    <p:sldId id="298" r:id="rId29"/>
    <p:sldId id="365" r:id="rId30"/>
    <p:sldId id="427" r:id="rId31"/>
    <p:sldId id="372" r:id="rId32"/>
    <p:sldId id="421" r:id="rId33"/>
    <p:sldId id="347" r:id="rId34"/>
    <p:sldId id="349" r:id="rId35"/>
    <p:sldId id="429" r:id="rId36"/>
    <p:sldId id="431" r:id="rId37"/>
    <p:sldId id="432" r:id="rId38"/>
    <p:sldId id="433" r:id="rId39"/>
    <p:sldId id="406" r:id="rId40"/>
    <p:sldId id="435" r:id="rId41"/>
    <p:sldId id="371"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spd="med">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transition spd="med">
    <p:cover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transition spd="med">
    <p:cover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spd="med">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5/4/2017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spd="med">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med">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pPr/>
              <a:t>5/4/2017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transition spd="med">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5/4/2017</a:t>
            </a:fld>
            <a:endParaRPr lang="en-US" dirty="0"/>
          </a:p>
        </p:txBody>
      </p:sp>
    </p:spTree>
  </p:cSld>
  <p:clrMapOvr>
    <a:masterClrMapping/>
  </p:clrMapOvr>
  <p:transition spd="med">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5/4/2017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ransition spd="med">
    <p:cover dir="r"/>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28033" y="1618922"/>
            <a:ext cx="10393252" cy="1646302"/>
          </a:xfrm>
        </p:spPr>
        <p:txBody>
          <a:bodyPr/>
          <a:lstStyle/>
          <a:p>
            <a:pPr algn="ctr"/>
            <a:r>
              <a:rPr lang="tr-TR" sz="4400" b="1" dirty="0" smtClean="0">
                <a:solidFill>
                  <a:schemeClr val="accent2">
                    <a:lumMod val="75000"/>
                  </a:schemeClr>
                </a:solidFill>
                <a:cs typeface="Arial" panose="020B0604020202020204" pitchFamily="34" charset="0"/>
              </a:rPr>
              <a:t>ÖĞRENMEK İÇİN OKUMAK </a:t>
            </a:r>
            <a:endParaRPr lang="tr-TR" sz="4400" b="1" dirty="0">
              <a:solidFill>
                <a:schemeClr val="accent2">
                  <a:lumMod val="75000"/>
                </a:schemeClr>
              </a:solidFill>
              <a:cs typeface="Arial" panose="020B0604020202020204" pitchFamily="34" charset="0"/>
            </a:endParaRPr>
          </a:p>
        </p:txBody>
      </p:sp>
      <p:sp>
        <p:nvSpPr>
          <p:cNvPr id="3" name="Alt Başlık 2"/>
          <p:cNvSpPr>
            <a:spLocks noGrp="1"/>
          </p:cNvSpPr>
          <p:nvPr>
            <p:ph type="subTitle" idx="1"/>
          </p:nvPr>
        </p:nvSpPr>
        <p:spPr>
          <a:xfrm>
            <a:off x="1507067" y="4050832"/>
            <a:ext cx="7766936" cy="2465877"/>
          </a:xfrm>
        </p:spPr>
        <p:txBody>
          <a:bodyPr>
            <a:normAutofit/>
          </a:bodyPr>
          <a:lstStyle/>
          <a:p>
            <a:r>
              <a:rPr lang="tr-TR" sz="4400" dirty="0" smtClean="0">
                <a:solidFill>
                  <a:schemeClr val="tx1"/>
                </a:solidFill>
                <a:latin typeface="Arial" panose="020B0604020202020204" pitchFamily="34" charset="0"/>
                <a:cs typeface="Arial" panose="020B0604020202020204" pitchFamily="34" charset="0"/>
              </a:rPr>
              <a:t>Prof. Dr. Firdevs Güneş</a:t>
            </a:r>
          </a:p>
          <a:p>
            <a:r>
              <a:rPr lang="tr-TR" sz="4400" dirty="0" smtClean="0">
                <a:solidFill>
                  <a:schemeClr val="tx1"/>
                </a:solidFill>
                <a:latin typeface="Arial" panose="020B0604020202020204" pitchFamily="34" charset="0"/>
                <a:cs typeface="Arial" panose="020B0604020202020204" pitchFamily="34" charset="0"/>
              </a:rPr>
              <a:t>Ankara Üniversitesi</a:t>
            </a:r>
          </a:p>
          <a:p>
            <a:r>
              <a:rPr lang="tr-TR" sz="4400" dirty="0" smtClean="0">
                <a:solidFill>
                  <a:schemeClr val="tx1"/>
                </a:solidFill>
                <a:latin typeface="Arial" panose="020B0604020202020204" pitchFamily="34" charset="0"/>
                <a:cs typeface="Arial" panose="020B0604020202020204" pitchFamily="34" charset="0"/>
              </a:rPr>
              <a:t>Eğitim Bilimleri  Fakültesi</a:t>
            </a:r>
            <a:endParaRPr lang="tr-TR"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681789743"/>
      </p:ext>
    </p:extLst>
  </p:cSld>
  <p:clrMapOvr>
    <a:masterClrMapping/>
  </p:clrMapOvr>
  <p:transition spd="med">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Okuma Nedir?</a:t>
            </a:r>
            <a:endParaRPr lang="tr-TR" b="1" dirty="0">
              <a:solidFill>
                <a:schemeClr val="accent2"/>
              </a:solidFill>
            </a:endParaRPr>
          </a:p>
        </p:txBody>
      </p:sp>
      <p:sp>
        <p:nvSpPr>
          <p:cNvPr id="3" name="İçerik Yer Tutucusu 2"/>
          <p:cNvSpPr>
            <a:spLocks noGrp="1"/>
          </p:cNvSpPr>
          <p:nvPr>
            <p:ph idx="1"/>
          </p:nvPr>
        </p:nvSpPr>
        <p:spPr>
          <a:xfrm>
            <a:off x="677333" y="1384663"/>
            <a:ext cx="9916644" cy="4656699"/>
          </a:xfrm>
        </p:spPr>
        <p:txBody>
          <a:bodyPr>
            <a:normAutofit/>
          </a:bodyPr>
          <a:lstStyle/>
          <a:p>
            <a:r>
              <a:rPr lang="tr-TR" sz="2800" dirty="0" smtClean="0">
                <a:solidFill>
                  <a:schemeClr val="tx1"/>
                </a:solidFill>
              </a:rPr>
              <a:t>Birinci aşamadaki işlemler </a:t>
            </a:r>
            <a:r>
              <a:rPr lang="tr-TR" sz="2800" i="1" dirty="0" smtClean="0">
                <a:solidFill>
                  <a:schemeClr val="tx1"/>
                </a:solidFill>
              </a:rPr>
              <a:t>okuma </a:t>
            </a:r>
            <a:r>
              <a:rPr lang="tr-TR" sz="2800" i="1" dirty="0" smtClean="0">
                <a:solidFill>
                  <a:schemeClr val="tx1"/>
                </a:solidFill>
              </a:rPr>
              <a:t>öğretimi</a:t>
            </a:r>
            <a:r>
              <a:rPr lang="tr-TR" sz="2800" dirty="0" smtClean="0">
                <a:solidFill>
                  <a:schemeClr val="tx1"/>
                </a:solidFill>
              </a:rPr>
              <a:t>,</a:t>
            </a:r>
          </a:p>
          <a:p>
            <a:r>
              <a:rPr lang="tr-TR" sz="2800" dirty="0" smtClean="0">
                <a:solidFill>
                  <a:schemeClr val="tx1"/>
                </a:solidFill>
              </a:rPr>
              <a:t> ikinci aşamadakiler ise </a:t>
            </a:r>
            <a:r>
              <a:rPr lang="tr-TR" sz="2800" i="1" dirty="0" smtClean="0">
                <a:solidFill>
                  <a:schemeClr val="tx1"/>
                </a:solidFill>
              </a:rPr>
              <a:t>okuma eğitimine </a:t>
            </a:r>
            <a:r>
              <a:rPr lang="tr-TR" sz="2800" dirty="0" smtClean="0">
                <a:solidFill>
                  <a:schemeClr val="tx1"/>
                </a:solidFill>
              </a:rPr>
              <a:t>yöneliktir.</a:t>
            </a:r>
          </a:p>
          <a:p>
            <a:r>
              <a:rPr lang="tr-TR" sz="2800" dirty="0" smtClean="0">
                <a:solidFill>
                  <a:schemeClr val="tx1"/>
                </a:solidFill>
              </a:rPr>
              <a:t> Okuma öğretimi ile okuma eğitimi birbirinden farklıdır. </a:t>
            </a:r>
          </a:p>
          <a:p>
            <a:pPr>
              <a:buNone/>
            </a:pPr>
            <a:endParaRPr lang="tr-TR" sz="2800" dirty="0" smtClean="0">
              <a:solidFill>
                <a:schemeClr val="tx1"/>
              </a:solidFill>
            </a:endParaRPr>
          </a:p>
          <a:p>
            <a:r>
              <a:rPr lang="tr-TR" sz="2800" dirty="0" smtClean="0">
                <a:solidFill>
                  <a:schemeClr val="tx1"/>
                </a:solidFill>
              </a:rPr>
              <a:t>Birincisi </a:t>
            </a:r>
            <a:r>
              <a:rPr lang="tr-TR" sz="2800" dirty="0" err="1" smtClean="0">
                <a:solidFill>
                  <a:schemeClr val="tx1"/>
                </a:solidFill>
              </a:rPr>
              <a:t>ilkokuma</a:t>
            </a:r>
            <a:r>
              <a:rPr lang="tr-TR" sz="2800" dirty="0" smtClean="0">
                <a:solidFill>
                  <a:schemeClr val="tx1"/>
                </a:solidFill>
              </a:rPr>
              <a:t> öğretimi, ikincisi okuma eğitimi denilir.</a:t>
            </a:r>
          </a:p>
          <a:p>
            <a:r>
              <a:rPr lang="tr-TR" sz="2800" dirty="0" err="1" smtClean="0">
                <a:solidFill>
                  <a:schemeClr val="tx1"/>
                </a:solidFill>
              </a:rPr>
              <a:t>İlkokuma</a:t>
            </a:r>
            <a:r>
              <a:rPr lang="tr-TR" sz="2800" dirty="0" smtClean="0">
                <a:solidFill>
                  <a:schemeClr val="tx1"/>
                </a:solidFill>
              </a:rPr>
              <a:t> öğretimi </a:t>
            </a:r>
            <a:r>
              <a:rPr lang="tr-TR" sz="2800" b="1" dirty="0" smtClean="0">
                <a:solidFill>
                  <a:schemeClr val="tx1"/>
                </a:solidFill>
              </a:rPr>
              <a:t>okumayı öğrenme</a:t>
            </a:r>
            <a:r>
              <a:rPr lang="tr-TR" sz="2800" dirty="0" smtClean="0">
                <a:solidFill>
                  <a:schemeClr val="tx1"/>
                </a:solidFill>
              </a:rPr>
              <a:t>,</a:t>
            </a:r>
          </a:p>
          <a:p>
            <a:r>
              <a:rPr lang="tr-TR" sz="2800" dirty="0" smtClean="0">
                <a:solidFill>
                  <a:schemeClr val="tx1"/>
                </a:solidFill>
              </a:rPr>
              <a:t>Okuma eğitimi ise </a:t>
            </a:r>
            <a:r>
              <a:rPr lang="tr-TR" sz="2800" b="1" dirty="0" smtClean="0">
                <a:solidFill>
                  <a:schemeClr val="tx1"/>
                </a:solidFill>
              </a:rPr>
              <a:t>öğrenmek için okumayı </a:t>
            </a:r>
            <a:r>
              <a:rPr lang="tr-TR" sz="2800" dirty="0" smtClean="0">
                <a:solidFill>
                  <a:schemeClr val="tx1"/>
                </a:solidFill>
              </a:rPr>
              <a:t>içerir. </a:t>
            </a:r>
          </a:p>
          <a:p>
            <a:endParaRPr lang="tr-TR" sz="2400" dirty="0" smtClean="0">
              <a:solidFill>
                <a:schemeClr val="tx1"/>
              </a:solidFill>
            </a:endParaRPr>
          </a:p>
          <a:p>
            <a:pPr>
              <a:buNone/>
            </a:pPr>
            <a:endParaRPr lang="tr-TR" sz="2400" dirty="0" smtClean="0"/>
          </a:p>
          <a:p>
            <a:pPr marL="0" indent="0">
              <a:buNone/>
            </a:pPr>
            <a:endParaRPr lang="tr-TR" alt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643746430"/>
      </p:ext>
    </p:extLst>
  </p:cSld>
  <p:clrMapOvr>
    <a:masterClrMapping/>
  </p:clrMapOvr>
  <p:transition spd="med">
    <p:cover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solidFill>
              </a:rPr>
              <a:t>   </a:t>
            </a:r>
            <a:r>
              <a:rPr lang="tr-TR" altLang="tr-TR" b="1" dirty="0" err="1" smtClean="0">
                <a:solidFill>
                  <a:schemeClr val="accent2"/>
                </a:solidFill>
              </a:rPr>
              <a:t>İlkokuma</a:t>
            </a:r>
            <a:r>
              <a:rPr lang="tr-TR" altLang="tr-TR" b="1" dirty="0" smtClean="0">
                <a:solidFill>
                  <a:schemeClr val="accent2"/>
                </a:solidFill>
              </a:rPr>
              <a:t> Nedir?</a:t>
            </a:r>
            <a:r>
              <a:rPr lang="tr-TR" altLang="tr-TR" b="1" dirty="0">
                <a:solidFill>
                  <a:schemeClr val="accent2"/>
                </a:solidFill>
              </a:rPr>
              <a:t/>
            </a:r>
            <a:br>
              <a:rPr lang="tr-TR" altLang="tr-TR" b="1" dirty="0">
                <a:solidFill>
                  <a:schemeClr val="accent2"/>
                </a:solidFill>
              </a:rPr>
            </a:br>
            <a:endParaRPr lang="tr-TR" b="1" dirty="0">
              <a:solidFill>
                <a:schemeClr val="accent2"/>
              </a:solidFill>
            </a:endParaRPr>
          </a:p>
        </p:txBody>
      </p:sp>
      <p:sp>
        <p:nvSpPr>
          <p:cNvPr id="3" name="İçerik Yer Tutucusu 2"/>
          <p:cNvSpPr>
            <a:spLocks noGrp="1"/>
          </p:cNvSpPr>
          <p:nvPr>
            <p:ph idx="1"/>
          </p:nvPr>
        </p:nvSpPr>
        <p:spPr>
          <a:xfrm>
            <a:off x="677333" y="1580607"/>
            <a:ext cx="10334656" cy="4460756"/>
          </a:xfrm>
        </p:spPr>
        <p:txBody>
          <a:bodyPr>
            <a:normAutofit/>
          </a:bodyPr>
          <a:lstStyle/>
          <a:p>
            <a:r>
              <a:rPr lang="tr-TR" sz="2800" dirty="0" err="1" smtClean="0">
                <a:solidFill>
                  <a:schemeClr val="tx1"/>
                </a:solidFill>
              </a:rPr>
              <a:t>İlkokuma</a:t>
            </a:r>
            <a:r>
              <a:rPr lang="tr-TR" sz="2800" dirty="0" smtClean="0">
                <a:solidFill>
                  <a:schemeClr val="tx1"/>
                </a:solidFill>
              </a:rPr>
              <a:t> öğretiminde temel  amaç öğrencilere kelime tanıma becerilerini kazandırmaktır. </a:t>
            </a:r>
          </a:p>
          <a:p>
            <a:r>
              <a:rPr lang="tr-TR" sz="2800" dirty="0" smtClean="0">
                <a:solidFill>
                  <a:schemeClr val="tx1"/>
                </a:solidFill>
              </a:rPr>
              <a:t>Bunlar ses ve harfleri tanıma, eşleştirme, birleştirme, hece ve kelimeleri tanıma, cümle oluşturma, bunları anlama, sesli okuma gibi işlem ve beceriler olmaktadır.</a:t>
            </a:r>
          </a:p>
          <a:p>
            <a:r>
              <a:rPr lang="tr-TR" sz="2800" dirty="0" smtClean="0">
                <a:solidFill>
                  <a:schemeClr val="tx1"/>
                </a:solidFill>
              </a:rPr>
              <a:t> Bu becerileri kazandırmadan, gerekli etkinlik ve aşamaları yapmadan  okumada ilerlemek güç olmaktadır. </a:t>
            </a:r>
            <a:endParaRPr lang="tr-TR" altLang="tr-T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305214676"/>
      </p:ext>
    </p:extLst>
  </p:cSld>
  <p:clrMapOvr>
    <a:masterClrMapping/>
  </p:clrMapOvr>
  <p:transition spd="med">
    <p:cover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a:t>
            </a:r>
            <a:r>
              <a:rPr lang="tr-TR" b="1" dirty="0" err="1" smtClean="0">
                <a:solidFill>
                  <a:schemeClr val="accent2"/>
                </a:solidFill>
              </a:rPr>
              <a:t>İlkokuma</a:t>
            </a:r>
            <a:r>
              <a:rPr lang="tr-TR" b="1" dirty="0" smtClean="0">
                <a:solidFill>
                  <a:schemeClr val="accent2"/>
                </a:solidFill>
              </a:rPr>
              <a:t> Nedir?</a:t>
            </a:r>
            <a:endParaRPr lang="tr-TR" b="1" dirty="0">
              <a:solidFill>
                <a:schemeClr val="accent2"/>
              </a:solidFill>
            </a:endParaRPr>
          </a:p>
        </p:txBody>
      </p:sp>
      <p:sp>
        <p:nvSpPr>
          <p:cNvPr id="3" name="İçerik Yer Tutucusu 2"/>
          <p:cNvSpPr>
            <a:spLocks noGrp="1"/>
          </p:cNvSpPr>
          <p:nvPr>
            <p:ph idx="1"/>
          </p:nvPr>
        </p:nvSpPr>
        <p:spPr>
          <a:xfrm>
            <a:off x="677334" y="1724297"/>
            <a:ext cx="9407192" cy="4317065"/>
          </a:xfrm>
        </p:spPr>
        <p:txBody>
          <a:bodyPr>
            <a:normAutofit/>
          </a:bodyPr>
          <a:lstStyle/>
          <a:p>
            <a:pPr>
              <a:buNone/>
            </a:pPr>
            <a:r>
              <a:rPr lang="tr-TR" sz="3200" dirty="0" smtClean="0"/>
              <a:t>   </a:t>
            </a:r>
            <a:r>
              <a:rPr lang="tr-TR" sz="3200" dirty="0" smtClean="0">
                <a:solidFill>
                  <a:schemeClr val="tx1"/>
                </a:solidFill>
              </a:rPr>
              <a:t>Aşamalar ve kazandırılacak beceriler;</a:t>
            </a:r>
          </a:p>
          <a:p>
            <a:r>
              <a:rPr lang="tr-TR" sz="3200" dirty="0" smtClean="0">
                <a:solidFill>
                  <a:schemeClr val="tx1"/>
                </a:solidFill>
              </a:rPr>
              <a:t>1.Harfleri tanımak ve birleştirmek için gerekli bilgi ve becerileri kazandırmak,</a:t>
            </a:r>
          </a:p>
          <a:p>
            <a:r>
              <a:rPr lang="tr-TR" sz="3200" dirty="0" smtClean="0">
                <a:solidFill>
                  <a:schemeClr val="tx1"/>
                </a:solidFill>
              </a:rPr>
              <a:t>2. Hece ve kelimeleri tanımak, diğerlerinden ayırt etmek ve seslendirmek,</a:t>
            </a:r>
          </a:p>
          <a:p>
            <a:r>
              <a:rPr lang="tr-TR" sz="3200" dirty="0" smtClean="0">
                <a:solidFill>
                  <a:schemeClr val="tx1"/>
                </a:solidFill>
              </a:rPr>
              <a:t>3. Yazılı bir metni sesli okumak,</a:t>
            </a:r>
          </a:p>
          <a:p>
            <a:r>
              <a:rPr lang="tr-TR" sz="3200" dirty="0" smtClean="0">
                <a:solidFill>
                  <a:schemeClr val="tx1"/>
                </a:solidFill>
              </a:rPr>
              <a:t>4. Yazılı bir cümledeki bilgiyi almak ve anlamak.</a:t>
            </a:r>
            <a:r>
              <a:rPr lang="tr-TR" sz="3200" b="1" dirty="0" smtClean="0">
                <a:solidFill>
                  <a:schemeClr val="tx1"/>
                </a:solidFill>
              </a:rPr>
              <a:t>  </a:t>
            </a:r>
            <a:endParaRPr lang="tr-TR" sz="3200" dirty="0" smtClean="0">
              <a:solidFill>
                <a:schemeClr val="tx1"/>
              </a:solidFill>
            </a:endParaRPr>
          </a:p>
        </p:txBody>
      </p:sp>
    </p:spTree>
    <p:extLst>
      <p:ext uri="{BB962C8B-B14F-4D97-AF65-F5344CB8AC3E}">
        <p14:creationId xmlns:p14="http://schemas.microsoft.com/office/powerpoint/2010/main" xmlns="" val="275043705"/>
      </p:ext>
    </p:extLst>
  </p:cSld>
  <p:clrMapOvr>
    <a:masterClrMapping/>
  </p:clrMapOvr>
  <p:transition spd="med">
    <p:cover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Okuma Eğitimi </a:t>
            </a:r>
            <a:endParaRPr lang="tr-TR" b="1" dirty="0">
              <a:solidFill>
                <a:schemeClr val="accent2"/>
              </a:solidFill>
            </a:endParaRPr>
          </a:p>
        </p:txBody>
      </p:sp>
      <p:sp>
        <p:nvSpPr>
          <p:cNvPr id="3" name="İçerik Yer Tutucusu 2"/>
          <p:cNvSpPr>
            <a:spLocks noGrp="1"/>
          </p:cNvSpPr>
          <p:nvPr>
            <p:ph idx="1"/>
          </p:nvPr>
        </p:nvSpPr>
        <p:spPr>
          <a:xfrm>
            <a:off x="677334" y="1658313"/>
            <a:ext cx="9080620" cy="3880773"/>
          </a:xfrm>
        </p:spPr>
        <p:txBody>
          <a:bodyPr>
            <a:noAutofit/>
          </a:bodyPr>
          <a:lstStyle/>
          <a:p>
            <a:r>
              <a:rPr lang="tr-TR" sz="2800" dirty="0" smtClean="0">
                <a:solidFill>
                  <a:schemeClr val="tx1"/>
                </a:solidFill>
              </a:rPr>
              <a:t>Okumayı öğrenme  belirli bir sürede gerçekleşir. Öğrenmek için okuma hayat boyu sürer.</a:t>
            </a:r>
          </a:p>
          <a:p>
            <a:r>
              <a:rPr lang="tr-TR" sz="2800" dirty="0" smtClean="0">
                <a:solidFill>
                  <a:schemeClr val="tx1"/>
                </a:solidFill>
              </a:rPr>
              <a:t> Okumayı öğrenmek okumayı, okumak ise öğrenmeyi ve gelişmeyi getirir. </a:t>
            </a:r>
          </a:p>
          <a:p>
            <a:r>
              <a:rPr lang="tr-TR" sz="2800" dirty="0" smtClean="0">
                <a:solidFill>
                  <a:schemeClr val="tx1"/>
                </a:solidFill>
              </a:rPr>
              <a:t>Birbirinin devamı niteliğinde olan bu aşamalar farklı  becerileri gerektirir.</a:t>
            </a:r>
          </a:p>
          <a:p>
            <a:r>
              <a:rPr lang="tr-TR" sz="2800" dirty="0" smtClean="0">
                <a:solidFill>
                  <a:schemeClr val="tx1"/>
                </a:solidFill>
              </a:rPr>
              <a:t> Sürekli ve sınırsız öğrenmek, gelişmek için okuma becerilerine ağırlık verilmektedir. </a:t>
            </a:r>
          </a:p>
          <a:p>
            <a:pPr>
              <a:buNone/>
            </a:pPr>
            <a:endParaRPr lang="tr-TR" sz="2800" dirty="0"/>
          </a:p>
        </p:txBody>
      </p:sp>
    </p:spTree>
    <p:extLst>
      <p:ext uri="{BB962C8B-B14F-4D97-AF65-F5344CB8AC3E}">
        <p14:creationId xmlns:p14="http://schemas.microsoft.com/office/powerpoint/2010/main" xmlns="" val="3345219718"/>
      </p:ext>
    </p:extLst>
  </p:cSld>
  <p:clrMapOvr>
    <a:masterClrMapping/>
  </p:clrMapOvr>
  <p:transition spd="med">
    <p:cover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kumimoji="1" lang="tr-TR" b="1" dirty="0" smtClean="0">
                <a:solidFill>
                  <a:schemeClr val="accent2"/>
                </a:solidFill>
                <a:latin typeface="Arial" panose="020B0604020202020204" pitchFamily="34" charset="0"/>
                <a:cs typeface="Arial" panose="020B0604020202020204" pitchFamily="34" charset="0"/>
              </a:rPr>
              <a:t>  Öğrenmek İçin </a:t>
            </a:r>
            <a:r>
              <a:rPr kumimoji="1" lang="tr-TR" b="1" dirty="0" smtClean="0">
                <a:solidFill>
                  <a:schemeClr val="accent2"/>
                </a:solidFill>
                <a:latin typeface="Arial" panose="020B0604020202020204" pitchFamily="34" charset="0"/>
                <a:cs typeface="Arial" panose="020B0604020202020204" pitchFamily="34" charset="0"/>
              </a:rPr>
              <a:t>Okuma</a:t>
            </a:r>
            <a:endParaRPr lang="tr-TR" b="1" dirty="0">
              <a:solidFill>
                <a:schemeClr val="accent2"/>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77334" y="1529524"/>
            <a:ext cx="10360780" cy="4544705"/>
          </a:xfrm>
        </p:spPr>
        <p:txBody>
          <a:bodyPr>
            <a:noAutofit/>
          </a:bodyPr>
          <a:lstStyle/>
          <a:p>
            <a:r>
              <a:rPr lang="tr-TR" sz="2800" dirty="0" smtClean="0"/>
              <a:t>Öğrenmek için okumak nedir? Basit bir  soru  olarak  görünmesine rağmen aslında çok karmaşıktır. </a:t>
            </a:r>
          </a:p>
          <a:p>
            <a:r>
              <a:rPr lang="tr-TR" sz="2800" dirty="0" smtClean="0"/>
              <a:t>Herkes  kendi anladığı biçimde cevap verir. Ancak eğitim sürecinde  önemli bir konudur. </a:t>
            </a:r>
          </a:p>
          <a:p>
            <a:r>
              <a:rPr lang="tr-TR" sz="2800" dirty="0" smtClean="0">
                <a:solidFill>
                  <a:schemeClr val="accent2">
                    <a:lumMod val="75000"/>
                  </a:schemeClr>
                </a:solidFill>
              </a:rPr>
              <a:t>Öğrenmek için okuma </a:t>
            </a:r>
            <a:r>
              <a:rPr lang="tr-TR" sz="2800" dirty="0" smtClean="0"/>
              <a:t>OCDE raporunda,</a:t>
            </a:r>
          </a:p>
          <a:p>
            <a:pPr>
              <a:buNone/>
            </a:pPr>
            <a:r>
              <a:rPr lang="tr-TR" sz="2800" dirty="0" smtClean="0"/>
              <a:t>  “</a:t>
            </a:r>
            <a:r>
              <a:rPr lang="tr-TR" sz="2800" i="1" dirty="0" smtClean="0"/>
              <a:t>Yazılı bilgileri anlamak, bunları kendini geliştirmek, kişisel amaçlara ulaşmak, günlük yaşamı sürdürmek için evde, işte  ve toplumda kullanma becerileri”</a:t>
            </a:r>
            <a:r>
              <a:rPr lang="tr-TR" sz="2800" dirty="0" smtClean="0"/>
              <a:t> olarak tanımlanır.</a:t>
            </a:r>
            <a:endParaRPr lang="tr-TR" altLang="tr-TR" sz="28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272110402"/>
      </p:ext>
    </p:extLst>
  </p:cSld>
  <p:clrMapOvr>
    <a:masterClrMapping/>
  </p:clrMapOvr>
  <p:transition spd="med">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70963"/>
            <a:ext cx="8596668" cy="1320800"/>
          </a:xfrm>
        </p:spPr>
        <p:txBody>
          <a:bodyPr/>
          <a:lstStyle/>
          <a:p>
            <a:r>
              <a:rPr lang="tr-TR" b="1" dirty="0" smtClean="0">
                <a:solidFill>
                  <a:schemeClr val="accent2"/>
                </a:solidFill>
              </a:rPr>
              <a:t>  </a:t>
            </a:r>
            <a:r>
              <a:rPr kumimoji="1" lang="tr-TR" b="1" dirty="0" smtClean="0">
                <a:solidFill>
                  <a:schemeClr val="accent2"/>
                </a:solidFill>
                <a:latin typeface="Arial" panose="020B0604020202020204" pitchFamily="34" charset="0"/>
                <a:cs typeface="Arial" panose="020B0604020202020204" pitchFamily="34" charset="0"/>
              </a:rPr>
              <a:t>Öğrenmek İçin </a:t>
            </a:r>
            <a:r>
              <a:rPr kumimoji="1" lang="tr-TR" b="1" dirty="0" smtClean="0">
                <a:solidFill>
                  <a:schemeClr val="accent2"/>
                </a:solidFill>
                <a:latin typeface="Arial" panose="020B0604020202020204" pitchFamily="34" charset="0"/>
                <a:cs typeface="Arial" panose="020B0604020202020204" pitchFamily="34" charset="0"/>
              </a:rPr>
              <a:t>Okuma</a:t>
            </a:r>
            <a:endParaRPr lang="tr-TR" b="1" dirty="0">
              <a:solidFill>
                <a:schemeClr val="accent2"/>
              </a:solidFill>
            </a:endParaRPr>
          </a:p>
        </p:txBody>
      </p:sp>
      <p:sp>
        <p:nvSpPr>
          <p:cNvPr id="3" name="İçerik Yer Tutucusu 2"/>
          <p:cNvSpPr>
            <a:spLocks noGrp="1"/>
          </p:cNvSpPr>
          <p:nvPr>
            <p:ph idx="1"/>
          </p:nvPr>
        </p:nvSpPr>
        <p:spPr>
          <a:xfrm>
            <a:off x="677333" y="2160589"/>
            <a:ext cx="10073398" cy="3880773"/>
          </a:xfrm>
        </p:spPr>
        <p:txBody>
          <a:bodyPr>
            <a:normAutofit lnSpcReduction="10000"/>
          </a:bodyPr>
          <a:lstStyle/>
          <a:p>
            <a:r>
              <a:rPr lang="tr-TR" sz="2800" dirty="0" err="1" smtClean="0">
                <a:solidFill>
                  <a:schemeClr val="tx1"/>
                </a:solidFill>
              </a:rPr>
              <a:t>Nonnon’a</a:t>
            </a:r>
            <a:r>
              <a:rPr lang="tr-TR" sz="2800" dirty="0" smtClean="0">
                <a:solidFill>
                  <a:schemeClr val="tx1"/>
                </a:solidFill>
              </a:rPr>
              <a:t> göre öğrenmek için okuma sadece okuma ve öğrenme becerilerini geliştirmesi ile sınırlı değildir.</a:t>
            </a:r>
          </a:p>
          <a:p>
            <a:pPr>
              <a:buNone/>
            </a:pPr>
            <a:endParaRPr lang="tr-TR" sz="2800" dirty="0" smtClean="0">
              <a:solidFill>
                <a:schemeClr val="tx1"/>
              </a:solidFill>
            </a:endParaRPr>
          </a:p>
          <a:p>
            <a:r>
              <a:rPr lang="tr-TR" sz="2800" dirty="0" smtClean="0">
                <a:solidFill>
                  <a:schemeClr val="tx1"/>
                </a:solidFill>
              </a:rPr>
              <a:t>Aynı zamanda yazılı bilgilerle dünya arasında bireysel, zihinsel ve sosyal ilişkiler kurma aracıdır. </a:t>
            </a:r>
          </a:p>
          <a:p>
            <a:r>
              <a:rPr lang="tr-TR" sz="2800" dirty="0" smtClean="0">
                <a:solidFill>
                  <a:schemeClr val="tx1"/>
                </a:solidFill>
              </a:rPr>
              <a:t>Bu süreçte bilgi ve beceriler geliştirilmekte, yeni bilgilere uyum sağlanmakta ve dünya daha iyi yorumlanmaktadır (</a:t>
            </a:r>
            <a:r>
              <a:rPr lang="tr-TR" sz="2800" dirty="0" err="1" smtClean="0">
                <a:solidFill>
                  <a:schemeClr val="tx1"/>
                </a:solidFill>
              </a:rPr>
              <a:t>Nonnon</a:t>
            </a:r>
            <a:r>
              <a:rPr lang="tr-TR" sz="2800" dirty="0" smtClean="0">
                <a:solidFill>
                  <a:schemeClr val="tx1"/>
                </a:solidFill>
              </a:rPr>
              <a:t>, 2012).</a:t>
            </a:r>
            <a:endParaRPr lang="tr-T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406465879"/>
      </p:ext>
    </p:extLst>
  </p:cSld>
  <p:clrMapOvr>
    <a:masterClrMapping/>
  </p:clrMapOvr>
  <p:transition spd="med">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kumimoji="1" lang="tr-TR" b="1" dirty="0" smtClean="0">
                <a:solidFill>
                  <a:schemeClr val="accent2"/>
                </a:solidFill>
                <a:latin typeface="Arial" panose="020B0604020202020204" pitchFamily="34" charset="0"/>
                <a:cs typeface="Arial" panose="020B0604020202020204" pitchFamily="34" charset="0"/>
              </a:rPr>
              <a:t>   Öğrenmek İçin </a:t>
            </a:r>
            <a:r>
              <a:rPr kumimoji="1" lang="tr-TR" b="1" dirty="0" smtClean="0">
                <a:solidFill>
                  <a:schemeClr val="accent2"/>
                </a:solidFill>
                <a:latin typeface="Arial" panose="020B0604020202020204" pitchFamily="34" charset="0"/>
                <a:cs typeface="Arial" panose="020B0604020202020204" pitchFamily="34" charset="0"/>
              </a:rPr>
              <a:t>Okuma</a:t>
            </a:r>
            <a:endParaRPr lang="tr-TR" dirty="0"/>
          </a:p>
        </p:txBody>
      </p:sp>
      <p:sp>
        <p:nvSpPr>
          <p:cNvPr id="3" name="İçerik Yer Tutucusu 2"/>
          <p:cNvSpPr>
            <a:spLocks noGrp="1"/>
          </p:cNvSpPr>
          <p:nvPr>
            <p:ph idx="1"/>
          </p:nvPr>
        </p:nvSpPr>
        <p:spPr/>
        <p:txBody>
          <a:bodyPr>
            <a:normAutofit/>
          </a:bodyPr>
          <a:lstStyle/>
          <a:p>
            <a:endParaRPr lang="tr-TR" sz="2400" dirty="0" smtClean="0">
              <a:solidFill>
                <a:schemeClr val="tx1"/>
              </a:solidFill>
              <a:latin typeface="Arial" panose="020B0604020202020204" pitchFamily="34" charset="0"/>
              <a:cs typeface="Arial" panose="020B0604020202020204" pitchFamily="34" charset="0"/>
            </a:endParaRPr>
          </a:p>
          <a:p>
            <a:endParaRPr lang="tr-TR" sz="2400" dirty="0">
              <a:solidFill>
                <a:schemeClr val="tx1"/>
              </a:solidFill>
              <a:latin typeface="Arial" panose="020B0604020202020204" pitchFamily="34" charset="0"/>
              <a:cs typeface="Arial" panose="020B0604020202020204" pitchFamily="34" charset="0"/>
            </a:endParaRPr>
          </a:p>
        </p:txBody>
      </p:sp>
      <p:sp>
        <p:nvSpPr>
          <p:cNvPr id="4" name="3 Dikdörtgen"/>
          <p:cNvSpPr/>
          <p:nvPr/>
        </p:nvSpPr>
        <p:spPr>
          <a:xfrm>
            <a:off x="953588" y="1776549"/>
            <a:ext cx="9091749" cy="3539430"/>
          </a:xfrm>
          <a:prstGeom prst="rect">
            <a:avLst/>
          </a:prstGeom>
        </p:spPr>
        <p:txBody>
          <a:bodyPr wrap="square">
            <a:spAutoFit/>
          </a:bodyPr>
          <a:lstStyle/>
          <a:p>
            <a:pPr>
              <a:buFont typeface="Wingdings" pitchFamily="2" charset="2"/>
              <a:buChar char="q"/>
            </a:pPr>
            <a:r>
              <a:rPr lang="tr-TR" sz="2800" dirty="0" smtClean="0"/>
              <a:t> Öğrenmek için okumada okul temel bir rol oynamalı,</a:t>
            </a:r>
          </a:p>
          <a:p>
            <a:pPr>
              <a:buFont typeface="Wingdings" pitchFamily="2" charset="2"/>
              <a:buChar char="q"/>
            </a:pPr>
            <a:r>
              <a:rPr lang="tr-TR" sz="2800" dirty="0" smtClean="0"/>
              <a:t> Öğrencilere metinleri okuma, anlama ve öğrenme becerileri kazandırılmalıdır.</a:t>
            </a:r>
          </a:p>
          <a:p>
            <a:pPr>
              <a:buFont typeface="Wingdings" pitchFamily="2" charset="2"/>
              <a:buChar char="q"/>
            </a:pPr>
            <a:endParaRPr lang="tr-TR" sz="2800" dirty="0" smtClean="0"/>
          </a:p>
          <a:p>
            <a:pPr>
              <a:buFont typeface="Wingdings" pitchFamily="2" charset="2"/>
              <a:buChar char="q"/>
            </a:pPr>
            <a:r>
              <a:rPr lang="tr-TR" sz="2800" dirty="0" smtClean="0"/>
              <a:t> Yeni bilgi ve beceriler edinme, yazılı mesajları anlama, kendini geliştirme, hayat boyu öğrenme, mesleki ve sosyal yaşama uyum sağlama için gerekli becerilere de ağırlık vermelidir (</a:t>
            </a:r>
            <a:r>
              <a:rPr lang="tr-TR" sz="2800" dirty="0" err="1" smtClean="0"/>
              <a:t>Gaussel</a:t>
            </a:r>
            <a:r>
              <a:rPr lang="tr-TR" sz="2800" dirty="0" smtClean="0"/>
              <a:t>, 2015).</a:t>
            </a:r>
            <a:endParaRPr lang="tr-TR" sz="2800" dirty="0"/>
          </a:p>
        </p:txBody>
      </p:sp>
    </p:spTree>
    <p:extLst>
      <p:ext uri="{BB962C8B-B14F-4D97-AF65-F5344CB8AC3E}">
        <p14:creationId xmlns:p14="http://schemas.microsoft.com/office/powerpoint/2010/main" xmlns="" val="685115095"/>
      </p:ext>
    </p:extLst>
  </p:cSld>
  <p:clrMapOvr>
    <a:masterClrMapping/>
  </p:clrMapOvr>
  <p:transition spd="med">
    <p:cover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a:t>
            </a:r>
            <a:r>
              <a:rPr kumimoji="1" lang="tr-TR" b="1" dirty="0" smtClean="0">
                <a:solidFill>
                  <a:schemeClr val="accent2"/>
                </a:solidFill>
                <a:latin typeface="Arial" panose="020B0604020202020204" pitchFamily="34" charset="0"/>
                <a:cs typeface="Arial" panose="020B0604020202020204" pitchFamily="34" charset="0"/>
              </a:rPr>
              <a:t>Öğrenmek İçin </a:t>
            </a:r>
            <a:r>
              <a:rPr kumimoji="1" lang="tr-TR" b="1" dirty="0" smtClean="0">
                <a:solidFill>
                  <a:schemeClr val="accent2"/>
                </a:solidFill>
                <a:latin typeface="Arial" panose="020B0604020202020204" pitchFamily="34" charset="0"/>
                <a:cs typeface="Arial" panose="020B0604020202020204" pitchFamily="34" charset="0"/>
              </a:rPr>
              <a:t>Okuma</a:t>
            </a:r>
            <a:endParaRPr lang="tr-TR" dirty="0"/>
          </a:p>
        </p:txBody>
      </p:sp>
      <p:sp>
        <p:nvSpPr>
          <p:cNvPr id="3" name="İçerik Yer Tutucusu 2"/>
          <p:cNvSpPr>
            <a:spLocks noGrp="1"/>
          </p:cNvSpPr>
          <p:nvPr>
            <p:ph idx="1"/>
          </p:nvPr>
        </p:nvSpPr>
        <p:spPr>
          <a:xfrm>
            <a:off x="677333" y="1698171"/>
            <a:ext cx="9759890" cy="4343191"/>
          </a:xfrm>
        </p:spPr>
        <p:txBody>
          <a:bodyPr>
            <a:normAutofit/>
          </a:bodyPr>
          <a:lstStyle/>
          <a:p>
            <a:r>
              <a:rPr lang="tr-TR" sz="2800" dirty="0" smtClean="0"/>
              <a:t>Öğrenmek için okuma ya da okuyarak öğrenme bilgi edinmede özel bir yöntem olarak eğitimin her düzeyinde ve alanında gereklidir.</a:t>
            </a:r>
          </a:p>
          <a:p>
            <a:r>
              <a:rPr lang="tr-TR" sz="2800" dirty="0" smtClean="0"/>
              <a:t>Bu beceriler ortaöğretimde özel bir öneme sahiptir.</a:t>
            </a:r>
          </a:p>
          <a:p>
            <a:r>
              <a:rPr lang="tr-TR" sz="2800" dirty="0" smtClean="0"/>
              <a:t> </a:t>
            </a:r>
            <a:r>
              <a:rPr lang="tr-TR" sz="2800" dirty="0" smtClean="0">
                <a:solidFill>
                  <a:srgbClr val="FF0000"/>
                </a:solidFill>
              </a:rPr>
              <a:t>Araştırmalara göre ortaöğretim düzeyinde okuyarak öğrenmenin payı % 40 düzeyine çıkmaktadır.</a:t>
            </a:r>
          </a:p>
          <a:p>
            <a:r>
              <a:rPr lang="tr-TR" sz="2800" dirty="0" smtClean="0"/>
              <a:t> Kısaca okuyarak öğrenme öğrencilerin başarılı olmalarına ve iyi bir diploma kazanmalarına önemli  katkılar  sağlamaktadır (</a:t>
            </a:r>
            <a:r>
              <a:rPr lang="tr-TR" sz="2800" dirty="0" err="1" smtClean="0"/>
              <a:t>Cartier</a:t>
            </a:r>
            <a:r>
              <a:rPr lang="tr-TR" sz="2800" dirty="0" smtClean="0"/>
              <a:t>,2000; Güneş,2017).</a:t>
            </a:r>
          </a:p>
          <a:p>
            <a:endParaRPr lang="tr-TR" dirty="0"/>
          </a:p>
        </p:txBody>
      </p:sp>
    </p:spTree>
    <p:extLst>
      <p:ext uri="{BB962C8B-B14F-4D97-AF65-F5344CB8AC3E}">
        <p14:creationId xmlns:p14="http://schemas.microsoft.com/office/powerpoint/2010/main" xmlns="" val="3062650786"/>
      </p:ext>
    </p:extLst>
  </p:cSld>
  <p:clrMapOvr>
    <a:masterClrMapping/>
  </p:clrMapOvr>
  <p:transition spd="med">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a:t>
            </a:r>
            <a:r>
              <a:rPr kumimoji="1" lang="tr-TR" b="1" dirty="0" smtClean="0">
                <a:solidFill>
                  <a:schemeClr val="accent2"/>
                </a:solidFill>
                <a:latin typeface="Arial" panose="020B0604020202020204" pitchFamily="34" charset="0"/>
                <a:cs typeface="Arial" panose="020B0604020202020204" pitchFamily="34" charset="0"/>
              </a:rPr>
              <a:t>Öğrenmek İçin </a:t>
            </a:r>
            <a:r>
              <a:rPr kumimoji="1" lang="tr-TR" b="1" dirty="0" smtClean="0">
                <a:solidFill>
                  <a:schemeClr val="accent2"/>
                </a:solidFill>
                <a:latin typeface="Arial" panose="020B0604020202020204" pitchFamily="34" charset="0"/>
                <a:cs typeface="Arial" panose="020B0604020202020204" pitchFamily="34" charset="0"/>
              </a:rPr>
              <a:t>Okuma</a:t>
            </a:r>
            <a:r>
              <a:rPr lang="tr-TR" b="1" dirty="0" smtClean="0">
                <a:solidFill>
                  <a:schemeClr val="accent2"/>
                </a:solidFill>
              </a:rPr>
              <a:t> </a:t>
            </a:r>
            <a:endParaRPr lang="tr-TR" b="1" dirty="0">
              <a:solidFill>
                <a:schemeClr val="accent2"/>
              </a:solidFill>
            </a:endParaRPr>
          </a:p>
        </p:txBody>
      </p:sp>
      <p:sp>
        <p:nvSpPr>
          <p:cNvPr id="3" name="İçerik Yer Tutucusu 2"/>
          <p:cNvSpPr>
            <a:spLocks noGrp="1"/>
          </p:cNvSpPr>
          <p:nvPr>
            <p:ph idx="1"/>
          </p:nvPr>
        </p:nvSpPr>
        <p:spPr>
          <a:xfrm>
            <a:off x="420363" y="1658312"/>
            <a:ext cx="9873168" cy="4549305"/>
          </a:xfrm>
        </p:spPr>
        <p:txBody>
          <a:bodyPr>
            <a:normAutofit fontScale="25000" lnSpcReduction="20000"/>
          </a:bodyPr>
          <a:lstStyle/>
          <a:p>
            <a:r>
              <a:rPr lang="tr-TR" sz="9600" dirty="0" smtClean="0">
                <a:solidFill>
                  <a:schemeClr val="tx1"/>
                </a:solidFill>
              </a:rPr>
              <a:t>Öğrenmek için okumada öğrencilere nitelikli bir okuma eğitimi,</a:t>
            </a:r>
          </a:p>
          <a:p>
            <a:r>
              <a:rPr lang="tr-TR" sz="9600" dirty="0" smtClean="0">
                <a:solidFill>
                  <a:schemeClr val="tx1"/>
                </a:solidFill>
              </a:rPr>
              <a:t>Yazılı metnin içeriğini keşfetme, anlama, bilgileri araştırma, yorumlama, öğrenme gibi becerilerin kazandırılmasına ağırlık verilmektedir.</a:t>
            </a:r>
          </a:p>
          <a:p>
            <a:r>
              <a:rPr lang="tr-TR" sz="9600" dirty="0" smtClean="0">
                <a:solidFill>
                  <a:schemeClr val="tx1"/>
                </a:solidFill>
              </a:rPr>
              <a:t>Bu becerilerle öğrencilerin sürekli okuması, öğrenmesi ve kendini hayat boyu geliştirmesi amaçlanmaktadır. </a:t>
            </a:r>
          </a:p>
          <a:p>
            <a:r>
              <a:rPr lang="tr-TR" sz="9600" dirty="0" smtClean="0">
                <a:solidFill>
                  <a:schemeClr val="tx1"/>
                </a:solidFill>
              </a:rPr>
              <a:t> Yapılandırıcı yaklaşıma göre okuma eğitiminde geliştirilecek beceriler üç aşamada ele alınmaktadır. </a:t>
            </a:r>
          </a:p>
          <a:p>
            <a:r>
              <a:rPr lang="tr-TR" sz="9600" dirty="0" smtClean="0">
                <a:solidFill>
                  <a:schemeClr val="tx1"/>
                </a:solidFill>
              </a:rPr>
              <a:t>Bunlar görme, anlama ve zihinde yapılandırmadır.</a:t>
            </a:r>
          </a:p>
          <a:p>
            <a:r>
              <a:rPr lang="tr-TR" sz="9600" dirty="0" smtClean="0">
                <a:solidFill>
                  <a:schemeClr val="tx1"/>
                </a:solidFill>
              </a:rPr>
              <a:t> Öğrenmek için okumada bu aşamalara ve gerekli becerileri kazandırmaya dikkat edilmektedir.</a:t>
            </a:r>
          </a:p>
          <a:p>
            <a:pPr>
              <a:buNone/>
            </a:pPr>
            <a:endParaRPr lang="tr-TR" sz="3200" b="1" dirty="0" smtClean="0">
              <a:solidFill>
                <a:schemeClr val="tx1"/>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xmlns="" val="3141464472"/>
      </p:ext>
    </p:extLst>
  </p:cSld>
  <p:clrMapOvr>
    <a:masterClrMapping/>
  </p:clrMapOvr>
  <p:transition spd="med">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3" y="2160589"/>
            <a:ext cx="9563947" cy="3880773"/>
          </a:xfrm>
        </p:spPr>
        <p:txBody>
          <a:bodyPr>
            <a:normAutofit fontScale="77500" lnSpcReduction="20000"/>
          </a:bodyPr>
          <a:lstStyle/>
          <a:p>
            <a:r>
              <a:rPr lang="tr-TR" sz="3200" b="1" i="1" dirty="0" smtClean="0">
                <a:solidFill>
                  <a:schemeClr val="accent2">
                    <a:lumMod val="75000"/>
                  </a:schemeClr>
                </a:solidFill>
              </a:rPr>
              <a:t>Görme: </a:t>
            </a:r>
            <a:r>
              <a:rPr lang="tr-TR" sz="3200" dirty="0" smtClean="0"/>
              <a:t>Okuma süreci yazı ve resimlerin görülmesiyle başlar. Yazıların görüntüleri alınır ve beyne iletilir. </a:t>
            </a:r>
          </a:p>
          <a:p>
            <a:r>
              <a:rPr lang="tr-TR" sz="3200" dirty="0" smtClean="0"/>
              <a:t>Gözde 130 milyon duyu alıcısı vardır. Bunlar aracılığıyla harf, kelime, rakam, şekil, resim vb. bilgiler toplanır. </a:t>
            </a:r>
          </a:p>
          <a:p>
            <a:r>
              <a:rPr lang="tr-TR" sz="3200" dirty="0" smtClean="0"/>
              <a:t>Zihin, gözün topladığı bilgileri işleyerek anlamlar üretir.</a:t>
            </a:r>
          </a:p>
          <a:p>
            <a:r>
              <a:rPr lang="tr-TR" sz="3200" dirty="0" smtClean="0"/>
              <a:t> Okuma sürecinde harf, hece ve kelime tanıma işlemlerinin doğru ve hızlı yapılması gerekir. </a:t>
            </a:r>
          </a:p>
          <a:p>
            <a:r>
              <a:rPr lang="tr-TR" sz="3200" dirty="0" smtClean="0"/>
              <a:t>Okuma becerilerini geliştirmek için  kelimeleri doğru ve hızlı tanıma, okuma hatalarını önleme, akıcı ve doğru okuma gibi çalışmalar yapılır. </a:t>
            </a:r>
          </a:p>
          <a:p>
            <a:endParaRPr lang="tr-TR" sz="3200" b="1" dirty="0">
              <a:solidFill>
                <a:schemeClr val="tx1"/>
              </a:solidFill>
            </a:endParaRPr>
          </a:p>
        </p:txBody>
      </p:sp>
      <p:sp>
        <p:nvSpPr>
          <p:cNvPr id="4" name="Unvan 1"/>
          <p:cNvSpPr>
            <a:spLocks noGrp="1"/>
          </p:cNvSpPr>
          <p:nvPr>
            <p:ph type="title"/>
          </p:nvPr>
        </p:nvSpPr>
        <p:spPr>
          <a:xfrm>
            <a:off x="781837" y="269966"/>
            <a:ext cx="8596668" cy="1320800"/>
          </a:xfrm>
        </p:spPr>
        <p:txBody>
          <a:bodyPr/>
          <a:lstStyle/>
          <a:p>
            <a:r>
              <a:rPr lang="tr-TR" b="1" dirty="0" smtClean="0">
                <a:solidFill>
                  <a:schemeClr val="accent2"/>
                </a:solidFill>
              </a:rPr>
              <a:t/>
            </a:r>
            <a:br>
              <a:rPr lang="tr-TR" b="1" dirty="0" smtClean="0">
                <a:solidFill>
                  <a:schemeClr val="accent2"/>
                </a:solidFill>
              </a:rPr>
            </a:br>
            <a:r>
              <a:rPr lang="tr-TR" sz="4400" b="1" dirty="0" smtClean="0">
                <a:solidFill>
                  <a:schemeClr val="accent2"/>
                </a:solidFill>
              </a:rPr>
              <a:t> Öğrenmek İçin </a:t>
            </a:r>
            <a:r>
              <a:rPr lang="tr-TR" sz="4400" b="1" dirty="0" smtClean="0">
                <a:solidFill>
                  <a:schemeClr val="accent2"/>
                </a:solidFill>
              </a:rPr>
              <a:t>Okuma</a:t>
            </a:r>
            <a:endParaRPr lang="tr-TR" sz="4400" b="1" dirty="0">
              <a:solidFill>
                <a:schemeClr val="accent2"/>
              </a:solidFill>
            </a:endParaRPr>
          </a:p>
        </p:txBody>
      </p:sp>
    </p:spTree>
    <p:extLst>
      <p:ext uri="{BB962C8B-B14F-4D97-AF65-F5344CB8AC3E}">
        <p14:creationId xmlns:p14="http://schemas.microsoft.com/office/powerpoint/2010/main" xmlns="" val="867595378"/>
      </p:ext>
    </p:extLst>
  </p:cSld>
  <p:clrMapOvr>
    <a:masterClrMapping/>
  </p:clrMapOvr>
  <p:transition spd="med">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solidFill>
              </a:rPr>
              <a:t>   Giriş</a:t>
            </a:r>
            <a:endParaRPr lang="tr-TR" dirty="0"/>
          </a:p>
        </p:txBody>
      </p:sp>
      <p:sp>
        <p:nvSpPr>
          <p:cNvPr id="3" name="2 İçerik Yer Tutucusu"/>
          <p:cNvSpPr>
            <a:spLocks noGrp="1"/>
          </p:cNvSpPr>
          <p:nvPr>
            <p:ph idx="1"/>
          </p:nvPr>
        </p:nvSpPr>
        <p:spPr>
          <a:xfrm>
            <a:off x="677333" y="1332411"/>
            <a:ext cx="9694575" cy="4708951"/>
          </a:xfrm>
        </p:spPr>
        <p:txBody>
          <a:bodyPr>
            <a:noAutofit/>
          </a:bodyPr>
          <a:lstStyle/>
          <a:p>
            <a:pPr>
              <a:buFont typeface="Wingdings" pitchFamily="2" charset="2"/>
              <a:buChar char="q"/>
            </a:pPr>
            <a:r>
              <a:rPr lang="tr-TR" sz="2800" dirty="0" smtClean="0">
                <a:solidFill>
                  <a:schemeClr val="tx1"/>
                </a:solidFill>
              </a:rPr>
              <a:t>Okuma günümüzün ve geleceğin en önemli anahtarıdır. </a:t>
            </a:r>
          </a:p>
          <a:p>
            <a:pPr>
              <a:buFont typeface="Wingdings" pitchFamily="2" charset="2"/>
              <a:buChar char="q"/>
            </a:pPr>
            <a:r>
              <a:rPr lang="tr-TR" sz="2800" dirty="0" smtClean="0">
                <a:solidFill>
                  <a:schemeClr val="tx1"/>
                </a:solidFill>
              </a:rPr>
              <a:t>Okuma doğuştan gelen bir beceri değildir.</a:t>
            </a:r>
          </a:p>
          <a:p>
            <a:pPr>
              <a:buFont typeface="Wingdings" pitchFamily="2" charset="2"/>
              <a:buChar char="q"/>
            </a:pPr>
            <a:r>
              <a:rPr lang="tr-TR" sz="2800" dirty="0" smtClean="0">
                <a:solidFill>
                  <a:schemeClr val="tx1"/>
                </a:solidFill>
              </a:rPr>
              <a:t> Bireyin yoğun çabaları sonucunda öğrenilmektedir. Bu nedenle okuma eğitimine küçük yaşlardan itibaren başlanmaktadır.</a:t>
            </a:r>
          </a:p>
          <a:p>
            <a:pPr>
              <a:buFont typeface="Wingdings" pitchFamily="2" charset="2"/>
              <a:buChar char="q"/>
            </a:pPr>
            <a:r>
              <a:rPr lang="tr-TR" sz="2800" dirty="0" smtClean="0">
                <a:solidFill>
                  <a:schemeClr val="tx1"/>
                </a:solidFill>
              </a:rPr>
              <a:t> Okuma bireyin öğrenme, kendini geliştirme ve hayatına yön verme aracıdır. </a:t>
            </a:r>
          </a:p>
          <a:p>
            <a:pPr>
              <a:buFont typeface="Wingdings" pitchFamily="2" charset="2"/>
              <a:buChar char="q"/>
            </a:pPr>
            <a:r>
              <a:rPr lang="tr-TR" sz="2800" dirty="0" smtClean="0">
                <a:solidFill>
                  <a:schemeClr val="tx1"/>
                </a:solidFill>
              </a:rPr>
              <a:t>Bu süreçte okuma becerileri ile birlikte düşünme, anlama, sorgulama, sorun çözme gibi beceriler de önemli olmaktadır.</a:t>
            </a:r>
          </a:p>
          <a:p>
            <a:pPr>
              <a:buFont typeface="Wingdings" pitchFamily="2" charset="2"/>
              <a:buChar char="q"/>
            </a:pPr>
            <a:endParaRPr lang="tr-TR" sz="2800" dirty="0"/>
          </a:p>
        </p:txBody>
      </p:sp>
    </p:spTree>
  </p:cSld>
  <p:clrMapOvr>
    <a:masterClrMapping/>
  </p:clrMapOvr>
  <p:transition spd="med">
    <p:cover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Öğrenmek İçin </a:t>
            </a:r>
            <a:r>
              <a:rPr lang="tr-TR" b="1" dirty="0" smtClean="0">
                <a:solidFill>
                  <a:schemeClr val="accent2"/>
                </a:solidFill>
              </a:rPr>
              <a:t>Okuma</a:t>
            </a:r>
            <a:endParaRPr lang="tr-TR" b="1" dirty="0">
              <a:solidFill>
                <a:schemeClr val="accent2"/>
              </a:solidFill>
            </a:endParaRPr>
          </a:p>
        </p:txBody>
      </p:sp>
      <p:sp>
        <p:nvSpPr>
          <p:cNvPr id="3" name="İçerik Yer Tutucusu 2"/>
          <p:cNvSpPr>
            <a:spLocks noGrp="1"/>
          </p:cNvSpPr>
          <p:nvPr>
            <p:ph idx="1"/>
          </p:nvPr>
        </p:nvSpPr>
        <p:spPr>
          <a:xfrm>
            <a:off x="677333" y="1764407"/>
            <a:ext cx="9550884" cy="4443210"/>
          </a:xfrm>
        </p:spPr>
        <p:txBody>
          <a:bodyPr>
            <a:normAutofit lnSpcReduction="10000"/>
          </a:bodyPr>
          <a:lstStyle/>
          <a:p>
            <a:r>
              <a:rPr lang="tr-TR" sz="2400" b="1" i="1" dirty="0" smtClean="0">
                <a:solidFill>
                  <a:schemeClr val="accent2">
                    <a:lumMod val="75000"/>
                  </a:schemeClr>
                </a:solidFill>
              </a:rPr>
              <a:t>Anlama:</a:t>
            </a:r>
            <a:r>
              <a:rPr lang="tr-TR" sz="2400" dirty="0" smtClean="0">
                <a:solidFill>
                  <a:schemeClr val="accent2">
                    <a:lumMod val="75000"/>
                  </a:schemeClr>
                </a:solidFill>
              </a:rPr>
              <a:t> </a:t>
            </a:r>
            <a:r>
              <a:rPr lang="tr-TR" sz="2400" dirty="0" smtClean="0">
                <a:solidFill>
                  <a:schemeClr val="tx1"/>
                </a:solidFill>
              </a:rPr>
              <a:t>Okuma sürecinde zihin anlamını keşfettiği kelimeler birleştirilir, sıralanır ve  metnin anlamına ulaşılır. </a:t>
            </a:r>
          </a:p>
          <a:p>
            <a:r>
              <a:rPr lang="tr-TR" sz="2400" dirty="0" smtClean="0">
                <a:solidFill>
                  <a:schemeClr val="tx1"/>
                </a:solidFill>
              </a:rPr>
              <a:t>Bu süreçte dille ilgili bilgiler, çıkarım yapma, bağ kurma, hatırlama, sınıflama, tahmin yapma, neden-sonuçları bulma gibi zihinsel beceriler ve kültürel bilgiler kullanılır (</a:t>
            </a:r>
            <a:r>
              <a:rPr lang="tr-TR" sz="2400" dirty="0" err="1" smtClean="0">
                <a:solidFill>
                  <a:schemeClr val="tx1"/>
                </a:solidFill>
              </a:rPr>
              <a:t>Mesnager</a:t>
            </a:r>
            <a:r>
              <a:rPr lang="tr-TR" sz="2400" dirty="0" smtClean="0">
                <a:solidFill>
                  <a:schemeClr val="tx1"/>
                </a:solidFill>
              </a:rPr>
              <a:t>, 1997). </a:t>
            </a:r>
          </a:p>
          <a:p>
            <a:r>
              <a:rPr lang="tr-TR" sz="2400" dirty="0" smtClean="0">
                <a:solidFill>
                  <a:schemeClr val="tx1"/>
                </a:solidFill>
              </a:rPr>
              <a:t>Araştırmalar, okuyucunun metindeki bilgileri aynen almadığını, bazı bilgileri seçtiğini, bazılarını atladığını veya eklediğini göstermektedir.Bu nedenle  okuyucunun anladığı anlam ile metnin anlamı farklı olmaktadır.</a:t>
            </a:r>
          </a:p>
          <a:p>
            <a:r>
              <a:rPr lang="tr-TR" sz="2400" dirty="0" smtClean="0">
                <a:solidFill>
                  <a:schemeClr val="tx1"/>
                </a:solidFill>
              </a:rPr>
              <a:t>Tahmin etme, sorgulama, özetleme, anlamı açıklama gibi teknikler hem anlama hem de zihinsel becerileri geliştirmeye katkı sağlamaktadır</a:t>
            </a:r>
            <a:r>
              <a:rPr lang="tr-TR" sz="2000" dirty="0" smtClean="0">
                <a:solidFill>
                  <a:schemeClr val="tx1"/>
                </a:solidFill>
              </a:rPr>
              <a:t>. </a:t>
            </a:r>
            <a:endParaRPr lang="tr-TR" sz="2000" dirty="0">
              <a:solidFill>
                <a:schemeClr val="tx1"/>
              </a:solidFill>
            </a:endParaRPr>
          </a:p>
        </p:txBody>
      </p:sp>
    </p:spTree>
    <p:extLst>
      <p:ext uri="{BB962C8B-B14F-4D97-AF65-F5344CB8AC3E}">
        <p14:creationId xmlns:p14="http://schemas.microsoft.com/office/powerpoint/2010/main" xmlns="" val="3191714831"/>
      </p:ext>
    </p:extLst>
  </p:cSld>
  <p:clrMapOvr>
    <a:masterClrMapping/>
  </p:clrMapOvr>
  <p:transition spd="med">
    <p:cover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Öğrenmek İçin </a:t>
            </a:r>
            <a:r>
              <a:rPr lang="tr-TR" b="1" dirty="0" smtClean="0">
                <a:solidFill>
                  <a:schemeClr val="accent2"/>
                </a:solidFill>
              </a:rPr>
              <a:t>Okuma</a:t>
            </a:r>
            <a:endParaRPr lang="tr-TR" b="1" dirty="0">
              <a:solidFill>
                <a:schemeClr val="accent2"/>
              </a:solidFill>
            </a:endParaRPr>
          </a:p>
        </p:txBody>
      </p:sp>
      <p:sp>
        <p:nvSpPr>
          <p:cNvPr id="3" name="İçerik Yer Tutucusu 2"/>
          <p:cNvSpPr>
            <a:spLocks noGrp="1"/>
          </p:cNvSpPr>
          <p:nvPr>
            <p:ph idx="1"/>
          </p:nvPr>
        </p:nvSpPr>
        <p:spPr>
          <a:xfrm>
            <a:off x="559768" y="1688012"/>
            <a:ext cx="10086460" cy="3880773"/>
          </a:xfrm>
        </p:spPr>
        <p:txBody>
          <a:bodyPr>
            <a:noAutofit/>
          </a:bodyPr>
          <a:lstStyle/>
          <a:p>
            <a:r>
              <a:rPr lang="tr-TR" sz="2400" b="1" i="1" dirty="0" smtClean="0">
                <a:solidFill>
                  <a:schemeClr val="accent2">
                    <a:lumMod val="75000"/>
                  </a:schemeClr>
                </a:solidFill>
              </a:rPr>
              <a:t>Zihinde Yapılandırma:</a:t>
            </a:r>
            <a:r>
              <a:rPr lang="tr-TR" sz="2400" dirty="0" smtClean="0">
                <a:solidFill>
                  <a:schemeClr val="accent2">
                    <a:lumMod val="75000"/>
                  </a:schemeClr>
                </a:solidFill>
              </a:rPr>
              <a:t> </a:t>
            </a:r>
            <a:r>
              <a:rPr lang="tr-TR" sz="2400" dirty="0" smtClean="0">
                <a:solidFill>
                  <a:schemeClr val="tx1"/>
                </a:solidFill>
              </a:rPr>
              <a:t>Metinden seçilen bilgiler, düşünceler ve anlamlar,  bireyin ön bilgileriyle bütünleştirilerek zihne yerleştirilir (</a:t>
            </a:r>
            <a:r>
              <a:rPr lang="tr-TR" sz="2400" dirty="0" err="1" smtClean="0">
                <a:solidFill>
                  <a:schemeClr val="tx1"/>
                </a:solidFill>
              </a:rPr>
              <a:t>Giasson</a:t>
            </a:r>
            <a:r>
              <a:rPr lang="tr-TR" sz="2400" dirty="0" smtClean="0">
                <a:solidFill>
                  <a:schemeClr val="tx1"/>
                </a:solidFill>
              </a:rPr>
              <a:t>,</a:t>
            </a:r>
            <a:r>
              <a:rPr lang="tr-TR" sz="2400" i="1" dirty="0" smtClean="0">
                <a:solidFill>
                  <a:schemeClr val="tx1"/>
                </a:solidFill>
              </a:rPr>
              <a:t> </a:t>
            </a:r>
            <a:r>
              <a:rPr lang="tr-TR" sz="2400" dirty="0" smtClean="0">
                <a:solidFill>
                  <a:schemeClr val="tx1"/>
                </a:solidFill>
              </a:rPr>
              <a:t>1995, Güneş,2013). </a:t>
            </a:r>
          </a:p>
          <a:p>
            <a:r>
              <a:rPr lang="tr-TR" sz="2400" dirty="0" smtClean="0">
                <a:solidFill>
                  <a:schemeClr val="tx1"/>
                </a:solidFill>
              </a:rPr>
              <a:t>Okuyucunun  okuma amacını belirlemesi, ön bilgilerini harekete geçirmesi, tahmin  yapması, okuma ve anlama sürecini kontrol etmesi, gözleriyle yazılardan yeterince bilgi toplaması ve anlam ilişkilerini kurması gerekir. </a:t>
            </a:r>
          </a:p>
          <a:p>
            <a:r>
              <a:rPr lang="tr-TR" sz="2400" dirty="0" smtClean="0">
                <a:solidFill>
                  <a:schemeClr val="tx1"/>
                </a:solidFill>
              </a:rPr>
              <a:t>Sıralama, sınıflama,  sorgulama,  analiz, sentez, değerlendirme gibi işlemler  önemli olmaktadır. </a:t>
            </a:r>
          </a:p>
          <a:p>
            <a:r>
              <a:rPr lang="tr-TR" sz="2400" dirty="0" smtClean="0">
                <a:solidFill>
                  <a:schemeClr val="tx1"/>
                </a:solidFill>
              </a:rPr>
              <a:t>Böylece zihinde yapılandırma ve öğrenme becerileri geliştirilir.</a:t>
            </a:r>
            <a:endParaRPr lang="tr-TR" sz="2400" dirty="0">
              <a:solidFill>
                <a:schemeClr val="tx1"/>
              </a:solidFill>
            </a:endParaRPr>
          </a:p>
        </p:txBody>
      </p:sp>
    </p:spTree>
    <p:extLst>
      <p:ext uri="{BB962C8B-B14F-4D97-AF65-F5344CB8AC3E}">
        <p14:creationId xmlns:p14="http://schemas.microsoft.com/office/powerpoint/2010/main" xmlns="" val="532051064"/>
      </p:ext>
    </p:extLst>
  </p:cSld>
  <p:clrMapOvr>
    <a:masterClrMapping/>
  </p:clrMapOvr>
  <p:transition spd="med">
    <p:cover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Temel İlkeler</a:t>
            </a:r>
            <a:endParaRPr lang="tr-TR" b="1" dirty="0">
              <a:solidFill>
                <a:schemeClr val="accent2"/>
              </a:solidFill>
            </a:endParaRPr>
          </a:p>
        </p:txBody>
      </p:sp>
      <p:sp>
        <p:nvSpPr>
          <p:cNvPr id="3" name="İçerik Yer Tutucusu 2"/>
          <p:cNvSpPr>
            <a:spLocks noGrp="1"/>
          </p:cNvSpPr>
          <p:nvPr>
            <p:ph idx="1"/>
          </p:nvPr>
        </p:nvSpPr>
        <p:spPr>
          <a:xfrm>
            <a:off x="677333" y="1593918"/>
            <a:ext cx="9028369" cy="3880773"/>
          </a:xfrm>
        </p:spPr>
        <p:txBody>
          <a:bodyPr>
            <a:noAutofit/>
          </a:bodyPr>
          <a:lstStyle/>
          <a:p>
            <a:pPr marL="0" indent="0">
              <a:buNone/>
            </a:pPr>
            <a:r>
              <a:rPr lang="tr-TR" sz="2400" dirty="0" smtClean="0"/>
              <a:t> Sürekli ve sınırsız öğrenme için okuma eğitiminde dikkate alınacak bazı temel ilkeler ve beceriler şöyledir:</a:t>
            </a:r>
          </a:p>
          <a:p>
            <a:pPr>
              <a:buFont typeface="Wingdings" pitchFamily="2" charset="2"/>
              <a:buChar char="q"/>
            </a:pPr>
            <a:r>
              <a:rPr lang="tr-TR" sz="2400" b="1" dirty="0" smtClean="0"/>
              <a:t> </a:t>
            </a:r>
            <a:r>
              <a:rPr lang="tr-TR" sz="2400" b="1" i="1" dirty="0" smtClean="0"/>
              <a:t>Okumak yazıların anlamını araştırmaktır.</a:t>
            </a:r>
            <a:r>
              <a:rPr lang="tr-TR" sz="2400" b="1" dirty="0" smtClean="0"/>
              <a:t> </a:t>
            </a:r>
          </a:p>
          <a:p>
            <a:pPr>
              <a:buFont typeface="Wingdings" pitchFamily="2" charset="2"/>
              <a:buChar char="q"/>
            </a:pPr>
            <a:r>
              <a:rPr lang="tr-TR" sz="2400" b="1" i="1" dirty="0" smtClean="0"/>
              <a:t>Okumak bilgileri zihinde işlemek demektir.</a:t>
            </a:r>
            <a:r>
              <a:rPr lang="tr-TR" sz="2400" b="1" dirty="0" smtClean="0"/>
              <a:t> </a:t>
            </a:r>
          </a:p>
          <a:p>
            <a:pPr>
              <a:buFont typeface="Wingdings" pitchFamily="2" charset="2"/>
              <a:buChar char="q"/>
            </a:pPr>
            <a:r>
              <a:rPr lang="tr-TR" sz="2400" b="1" dirty="0" smtClean="0"/>
              <a:t> </a:t>
            </a:r>
            <a:r>
              <a:rPr lang="tr-TR" sz="2400" b="1" i="1" dirty="0" smtClean="0"/>
              <a:t>Okumak yazının anlamına gönüllü katkı yapmaktır.</a:t>
            </a:r>
          </a:p>
          <a:p>
            <a:pPr>
              <a:buFont typeface="Wingdings" pitchFamily="2" charset="2"/>
              <a:buChar char="q"/>
            </a:pPr>
            <a:r>
              <a:rPr lang="tr-TR" sz="2400" b="1" i="1" dirty="0" smtClean="0"/>
              <a:t>Okumak anlamı yapılandırmak demektir. </a:t>
            </a:r>
          </a:p>
          <a:p>
            <a:pPr>
              <a:buFont typeface="Wingdings" pitchFamily="2" charset="2"/>
              <a:buChar char="q"/>
            </a:pPr>
            <a:r>
              <a:rPr lang="tr-TR" sz="2400" b="1" i="1" dirty="0" smtClean="0"/>
              <a:t>Okumak kendini ve dünyayı sorgulamak demektir.</a:t>
            </a:r>
            <a:r>
              <a:rPr lang="tr-TR" sz="2400" dirty="0" smtClean="0"/>
              <a:t> </a:t>
            </a:r>
            <a:endParaRPr lang="tr-TR" sz="2400" dirty="0" smtClean="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062447335"/>
      </p:ext>
    </p:extLst>
  </p:cSld>
  <p:clrMapOvr>
    <a:masterClrMapping/>
  </p:clrMapOvr>
  <p:transition spd="med">
    <p:cover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Temel İlkeler</a:t>
            </a:r>
            <a:endParaRPr lang="tr-TR" b="1" dirty="0">
              <a:solidFill>
                <a:schemeClr val="accent2"/>
              </a:solidFill>
            </a:endParaRPr>
          </a:p>
        </p:txBody>
      </p:sp>
      <p:sp>
        <p:nvSpPr>
          <p:cNvPr id="3" name="İçerik Yer Tutucusu 2"/>
          <p:cNvSpPr>
            <a:spLocks noGrp="1"/>
          </p:cNvSpPr>
          <p:nvPr>
            <p:ph idx="1"/>
          </p:nvPr>
        </p:nvSpPr>
        <p:spPr>
          <a:xfrm>
            <a:off x="471878" y="1761344"/>
            <a:ext cx="10004533" cy="3880773"/>
          </a:xfrm>
        </p:spPr>
        <p:txBody>
          <a:bodyPr>
            <a:normAutofit/>
          </a:bodyPr>
          <a:lstStyle/>
          <a:p>
            <a:pPr algn="just"/>
            <a:r>
              <a:rPr lang="tr-TR" sz="2400" b="1" i="1" dirty="0" smtClean="0"/>
              <a:t>Okumak kendini ve okuma sürecini kontrol etmektir.</a:t>
            </a:r>
            <a:r>
              <a:rPr lang="tr-TR" sz="2400" dirty="0" smtClean="0"/>
              <a:t> </a:t>
            </a:r>
          </a:p>
          <a:p>
            <a:pPr algn="just"/>
            <a:r>
              <a:rPr lang="tr-TR" sz="2400" b="1" i="1" dirty="0" smtClean="0"/>
              <a:t>Okuma dil ve iletişim sürecidir.</a:t>
            </a:r>
            <a:endParaRPr lang="tr-TR" sz="2400" dirty="0" smtClean="0"/>
          </a:p>
          <a:p>
            <a:r>
              <a:rPr lang="tr-TR" sz="2400" b="1" i="1" dirty="0" smtClean="0"/>
              <a:t>Okuma öğrenilen bir beceridir. </a:t>
            </a:r>
          </a:p>
          <a:p>
            <a:r>
              <a:rPr lang="tr-TR" sz="2400" b="1" i="1" dirty="0" smtClean="0"/>
              <a:t>Okuma metin ortam ve okuyucu arasında etkileşimi gerektirir</a:t>
            </a:r>
            <a:r>
              <a:rPr lang="tr-TR" sz="2400" b="1" dirty="0" smtClean="0"/>
              <a:t>. </a:t>
            </a:r>
          </a:p>
          <a:p>
            <a:r>
              <a:rPr lang="tr-TR" sz="2400" b="1" i="1" dirty="0" smtClean="0"/>
              <a:t>Okuma sosyal ortama bağlı bir uygulamadır.</a:t>
            </a:r>
            <a:r>
              <a:rPr lang="tr-TR" sz="2400" b="1" dirty="0" smtClean="0"/>
              <a:t> </a:t>
            </a:r>
          </a:p>
          <a:p>
            <a:r>
              <a:rPr lang="tr-TR" sz="2400" b="1" i="1" dirty="0" smtClean="0"/>
              <a:t>Okuma sınırsız öğrenme ve gelişme aracıdır.</a:t>
            </a:r>
            <a:r>
              <a:rPr lang="tr-TR" sz="2400" dirty="0" smtClean="0"/>
              <a:t> </a:t>
            </a:r>
          </a:p>
          <a:p>
            <a:r>
              <a:rPr lang="tr-TR" sz="2400" b="1" i="1" dirty="0" smtClean="0"/>
              <a:t>Öğrenen beyin mutlu beyindir. </a:t>
            </a:r>
            <a:endParaRPr lang="tr-TR" sz="2400" b="1" dirty="0" smtClean="0"/>
          </a:p>
          <a:p>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052290799"/>
      </p:ext>
    </p:extLst>
  </p:cSld>
  <p:clrMapOvr>
    <a:masterClrMapping/>
  </p:clrMapOvr>
  <p:transition spd="med">
    <p:cover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Öğrenmek İçin Okuma</a:t>
            </a:r>
            <a:endParaRPr lang="tr-TR" b="1" dirty="0">
              <a:solidFill>
                <a:schemeClr val="accent2">
                  <a:lumMod val="75000"/>
                </a:schemeClr>
              </a:solidFill>
            </a:endParaRPr>
          </a:p>
        </p:txBody>
      </p:sp>
      <p:sp>
        <p:nvSpPr>
          <p:cNvPr id="3" name="2 İçerik Yer Tutucusu"/>
          <p:cNvSpPr>
            <a:spLocks noGrp="1"/>
          </p:cNvSpPr>
          <p:nvPr>
            <p:ph idx="1"/>
          </p:nvPr>
        </p:nvSpPr>
        <p:spPr>
          <a:xfrm>
            <a:off x="677333" y="1436915"/>
            <a:ext cx="9733764" cy="4604448"/>
          </a:xfrm>
        </p:spPr>
        <p:txBody>
          <a:bodyPr>
            <a:normAutofit/>
          </a:bodyPr>
          <a:lstStyle/>
          <a:p>
            <a:pPr>
              <a:buNone/>
            </a:pPr>
            <a:endParaRPr lang="tr-TR" dirty="0" smtClean="0"/>
          </a:p>
          <a:p>
            <a:r>
              <a:rPr lang="tr-TR" sz="2800" b="1" dirty="0" smtClean="0"/>
              <a:t> </a:t>
            </a:r>
            <a:r>
              <a:rPr lang="tr-TR" sz="2800" b="1" dirty="0" smtClean="0">
                <a:solidFill>
                  <a:schemeClr val="accent2">
                    <a:lumMod val="75000"/>
                  </a:schemeClr>
                </a:solidFill>
              </a:rPr>
              <a:t>Özel amaçlı okuma</a:t>
            </a:r>
            <a:r>
              <a:rPr lang="tr-TR" sz="2800" dirty="0" smtClean="0"/>
              <a:t>, kişisel ve özel  ilgilere cevap veren metinleri </a:t>
            </a:r>
            <a:r>
              <a:rPr lang="tr-TR" sz="2800" dirty="0" smtClean="0"/>
              <a:t>okuma,</a:t>
            </a:r>
            <a:endParaRPr lang="tr-TR" sz="2800" dirty="0" smtClean="0"/>
          </a:p>
          <a:p>
            <a:r>
              <a:rPr lang="tr-TR" sz="2800" b="1" dirty="0" smtClean="0">
                <a:solidFill>
                  <a:schemeClr val="accent2">
                    <a:lumMod val="75000"/>
                  </a:schemeClr>
                </a:solidFill>
              </a:rPr>
              <a:t>Sosyal </a:t>
            </a:r>
            <a:r>
              <a:rPr lang="tr-TR" sz="2800" b="1" dirty="0" smtClean="0">
                <a:solidFill>
                  <a:schemeClr val="accent2">
                    <a:lumMod val="75000"/>
                  </a:schemeClr>
                </a:solidFill>
              </a:rPr>
              <a:t>amaçlı okuma</a:t>
            </a:r>
            <a:r>
              <a:rPr lang="tr-TR" sz="2800" dirty="0" smtClean="0">
                <a:solidFill>
                  <a:schemeClr val="accent2">
                    <a:lumMod val="75000"/>
                  </a:schemeClr>
                </a:solidFill>
              </a:rPr>
              <a:t>,  </a:t>
            </a:r>
            <a:r>
              <a:rPr lang="tr-TR" sz="2800" dirty="0" smtClean="0"/>
              <a:t>sosyal etkinlikleri ve görevleri yerine getirme amaçlı  </a:t>
            </a:r>
            <a:r>
              <a:rPr lang="tr-TR" sz="2800" dirty="0" smtClean="0"/>
              <a:t>okuma ,</a:t>
            </a:r>
            <a:endParaRPr lang="tr-TR" sz="2800" dirty="0" smtClean="0"/>
          </a:p>
          <a:p>
            <a:r>
              <a:rPr lang="tr-TR" sz="2800" b="1" dirty="0" smtClean="0">
                <a:solidFill>
                  <a:schemeClr val="accent2">
                    <a:lumMod val="75000"/>
                  </a:schemeClr>
                </a:solidFill>
              </a:rPr>
              <a:t>Mesleki </a:t>
            </a:r>
            <a:r>
              <a:rPr lang="tr-TR" sz="2800" b="1" dirty="0" smtClean="0">
                <a:solidFill>
                  <a:schemeClr val="accent2">
                    <a:lumMod val="75000"/>
                  </a:schemeClr>
                </a:solidFill>
              </a:rPr>
              <a:t>amaçlı okuma</a:t>
            </a:r>
            <a:r>
              <a:rPr lang="tr-TR" sz="2800" dirty="0" smtClean="0">
                <a:solidFill>
                  <a:schemeClr val="accent2">
                    <a:lumMod val="75000"/>
                  </a:schemeClr>
                </a:solidFill>
              </a:rPr>
              <a:t>, </a:t>
            </a:r>
            <a:r>
              <a:rPr lang="tr-TR" sz="2800" dirty="0" smtClean="0"/>
              <a:t>bir görevi yerine getirmek için </a:t>
            </a:r>
            <a:r>
              <a:rPr lang="tr-TR" sz="2800" dirty="0" smtClean="0"/>
              <a:t>okuma,</a:t>
            </a:r>
            <a:endParaRPr lang="tr-TR" sz="2800" dirty="0" smtClean="0"/>
          </a:p>
          <a:p>
            <a:r>
              <a:rPr lang="tr-TR" sz="2800" dirty="0" smtClean="0"/>
              <a:t> </a:t>
            </a:r>
            <a:r>
              <a:rPr lang="tr-TR" sz="2800" b="1" dirty="0" smtClean="0">
                <a:solidFill>
                  <a:schemeClr val="accent2">
                    <a:lumMod val="75000"/>
                  </a:schemeClr>
                </a:solidFill>
              </a:rPr>
              <a:t>Eğitim amaçlı okuma</a:t>
            </a:r>
            <a:r>
              <a:rPr lang="tr-TR" sz="2800" dirty="0" smtClean="0"/>
              <a:t>, bir öğrenme etkinliğine yönelik okuma </a:t>
            </a:r>
            <a:r>
              <a:rPr lang="tr-TR" sz="2800" dirty="0" smtClean="0"/>
              <a:t>.</a:t>
            </a:r>
            <a:endParaRPr lang="tr-TR" sz="2800" dirty="0" smtClean="0"/>
          </a:p>
          <a:p>
            <a:pPr>
              <a:buNone/>
            </a:pPr>
            <a:endParaRPr lang="tr-TR" dirty="0"/>
          </a:p>
        </p:txBody>
      </p:sp>
    </p:spTree>
  </p:cSld>
  <p:clrMapOvr>
    <a:masterClrMapping/>
  </p:clrMapOvr>
  <p:transition spd="med">
    <p:cover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Öğrenmek İçin Okuma</a:t>
            </a:r>
            <a:endParaRPr lang="tr-TR" dirty="0"/>
          </a:p>
        </p:txBody>
      </p:sp>
      <p:sp>
        <p:nvSpPr>
          <p:cNvPr id="3" name="2 İçerik Yer Tutucusu"/>
          <p:cNvSpPr>
            <a:spLocks noGrp="1"/>
          </p:cNvSpPr>
          <p:nvPr>
            <p:ph idx="1"/>
          </p:nvPr>
        </p:nvSpPr>
        <p:spPr>
          <a:xfrm>
            <a:off x="677333" y="1384663"/>
            <a:ext cx="9968895" cy="4656699"/>
          </a:xfrm>
        </p:spPr>
        <p:txBody>
          <a:bodyPr>
            <a:normAutofit/>
          </a:bodyPr>
          <a:lstStyle/>
          <a:p>
            <a:pPr>
              <a:buNone/>
            </a:pPr>
            <a:r>
              <a:rPr lang="tr-TR" sz="2400" dirty="0" smtClean="0"/>
              <a:t>  Orta öğretim düzeyinde;</a:t>
            </a:r>
          </a:p>
          <a:p>
            <a:pPr>
              <a:buNone/>
            </a:pPr>
            <a:endParaRPr lang="tr-TR" sz="2400" dirty="0" smtClean="0"/>
          </a:p>
          <a:p>
            <a:r>
              <a:rPr lang="tr-TR" sz="2400" dirty="0" smtClean="0"/>
              <a:t>Kişisel </a:t>
            </a:r>
            <a:r>
              <a:rPr lang="tr-TR" sz="2400" dirty="0" smtClean="0"/>
              <a:t>ilgilere </a:t>
            </a:r>
            <a:r>
              <a:rPr lang="tr-TR" sz="2400" dirty="0" smtClean="0"/>
              <a:t> </a:t>
            </a:r>
            <a:r>
              <a:rPr lang="tr-TR" sz="2400" dirty="0" smtClean="0"/>
              <a:t>yönelik  </a:t>
            </a:r>
            <a:r>
              <a:rPr lang="tr-TR" sz="2400" dirty="0" smtClean="0"/>
              <a:t>okuma </a:t>
            </a:r>
            <a:r>
              <a:rPr lang="tr-TR" sz="2400" dirty="0" smtClean="0"/>
              <a:t>%</a:t>
            </a:r>
            <a:r>
              <a:rPr lang="tr-TR" sz="2400" dirty="0" smtClean="0"/>
              <a:t>21,</a:t>
            </a:r>
            <a:endParaRPr lang="tr-TR" sz="2400" b="1" dirty="0" smtClean="0"/>
          </a:p>
          <a:p>
            <a:r>
              <a:rPr lang="tr-TR" sz="2400" dirty="0" smtClean="0"/>
              <a:t>Sosyal </a:t>
            </a:r>
            <a:r>
              <a:rPr lang="tr-TR" sz="2400" dirty="0" smtClean="0"/>
              <a:t>yaşam </a:t>
            </a:r>
            <a:r>
              <a:rPr lang="tr-TR" sz="2400" dirty="0" smtClean="0"/>
              <a:t>ve etkinliklere yönelik  </a:t>
            </a:r>
            <a:r>
              <a:rPr lang="tr-TR" sz="2400" dirty="0" smtClean="0"/>
              <a:t>okuma % 25,</a:t>
            </a:r>
            <a:endParaRPr lang="tr-TR" sz="2400" b="1" dirty="0" smtClean="0"/>
          </a:p>
          <a:p>
            <a:r>
              <a:rPr lang="tr-TR" sz="2400" dirty="0" smtClean="0"/>
              <a:t>Mesleki/ </a:t>
            </a:r>
            <a:r>
              <a:rPr lang="tr-TR" sz="2400" dirty="0" smtClean="0"/>
              <a:t>bir işi uygulama,okumayı </a:t>
            </a:r>
            <a:r>
              <a:rPr lang="tr-TR" sz="2400" dirty="0" smtClean="0"/>
              <a:t>geliştirmeye yönelik  </a:t>
            </a:r>
            <a:r>
              <a:rPr lang="tr-TR" sz="2400" dirty="0" smtClean="0"/>
              <a:t>okuma % 25, </a:t>
            </a:r>
            <a:endParaRPr lang="tr-TR" sz="2400" b="1" dirty="0" smtClean="0"/>
          </a:p>
          <a:p>
            <a:r>
              <a:rPr lang="tr-TR" sz="2400" dirty="0" smtClean="0"/>
              <a:t>Eğitim </a:t>
            </a:r>
            <a:r>
              <a:rPr lang="tr-TR" sz="2400" dirty="0" smtClean="0"/>
              <a:t> </a:t>
            </a:r>
            <a:r>
              <a:rPr lang="tr-TR" sz="2400" dirty="0" smtClean="0"/>
              <a:t>ve öğrenmeye yönelik  </a:t>
            </a:r>
            <a:r>
              <a:rPr lang="tr-TR" sz="2400" dirty="0" smtClean="0"/>
              <a:t>okuma </a:t>
            </a:r>
            <a:r>
              <a:rPr lang="tr-TR" sz="2400" dirty="0" smtClean="0"/>
              <a:t>% 29 </a:t>
            </a:r>
            <a:r>
              <a:rPr lang="tr-TR" sz="2400" dirty="0" smtClean="0"/>
              <a:t>olmalıdır</a:t>
            </a:r>
            <a:r>
              <a:rPr lang="tr-TR" sz="2400" dirty="0" smtClean="0"/>
              <a:t>.</a:t>
            </a:r>
            <a:endParaRPr lang="tr-TR" sz="2400" b="1" dirty="0" smtClean="0"/>
          </a:p>
          <a:p>
            <a:endParaRPr lang="tr-TR" sz="2400" dirty="0"/>
          </a:p>
        </p:txBody>
      </p:sp>
    </p:spTree>
  </p:cSld>
  <p:clrMapOvr>
    <a:masterClrMapping/>
  </p:clrMapOvr>
  <p:transition spd="med">
    <p:cover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 Bilgi Yönetimi</a:t>
            </a:r>
            <a:endParaRPr lang="tr-TR" b="1" dirty="0">
              <a:solidFill>
                <a:schemeClr val="accent2"/>
              </a:solidFill>
            </a:endParaRPr>
          </a:p>
        </p:txBody>
      </p:sp>
      <p:sp>
        <p:nvSpPr>
          <p:cNvPr id="3" name="İçerik Yer Tutucusu 2"/>
          <p:cNvSpPr>
            <a:spLocks noGrp="1"/>
          </p:cNvSpPr>
          <p:nvPr>
            <p:ph idx="1"/>
          </p:nvPr>
        </p:nvSpPr>
        <p:spPr>
          <a:xfrm>
            <a:off x="253543" y="1270000"/>
            <a:ext cx="10248993" cy="4470139"/>
          </a:xfrm>
        </p:spPr>
        <p:txBody>
          <a:bodyPr>
            <a:noAutofit/>
          </a:bodyPr>
          <a:lstStyle/>
          <a:p>
            <a:pPr algn="just"/>
            <a:r>
              <a:rPr lang="tr-TR" sz="2400" dirty="0" smtClean="0"/>
              <a:t>Öğrenmek için okumda bilgi yönetimi becerilerinin geliştirilmesi ve bilginin iyi yönetilmesi gerekir. </a:t>
            </a:r>
          </a:p>
          <a:p>
            <a:pPr algn="just"/>
            <a:r>
              <a:rPr lang="tr-TR" sz="2400" dirty="0" err="1" smtClean="0"/>
              <a:t>Alavi</a:t>
            </a:r>
            <a:r>
              <a:rPr lang="tr-TR" sz="2400" dirty="0" smtClean="0"/>
              <a:t> ve </a:t>
            </a:r>
            <a:r>
              <a:rPr lang="tr-TR" sz="2400" dirty="0" err="1" smtClean="0"/>
              <a:t>Leidner</a:t>
            </a:r>
            <a:r>
              <a:rPr lang="tr-TR" sz="2400" dirty="0" smtClean="0"/>
              <a:t> (2001) göre bilgi yönetim süreci; </a:t>
            </a:r>
          </a:p>
          <a:p>
            <a:pPr algn="just"/>
            <a:r>
              <a:rPr lang="tr-TR" sz="2400" dirty="0" smtClean="0"/>
              <a:t> </a:t>
            </a:r>
            <a:r>
              <a:rPr lang="tr-TR" sz="2400" i="1" dirty="0" smtClean="0"/>
              <a:t>Üretim,  paylaşma, transfer (aktarma) ve kullanma (genişletme)</a:t>
            </a:r>
            <a:r>
              <a:rPr lang="tr-TR" sz="2400" dirty="0" smtClean="0"/>
              <a:t> olmak üzere dört aşamaya ayrılır.</a:t>
            </a:r>
          </a:p>
          <a:p>
            <a:pPr algn="just"/>
            <a:r>
              <a:rPr lang="tr-TR" sz="2400" dirty="0" smtClean="0"/>
              <a:t> </a:t>
            </a:r>
            <a:r>
              <a:rPr lang="tr-TR" sz="2400" b="1" i="1" dirty="0" smtClean="0">
                <a:solidFill>
                  <a:schemeClr val="accent2">
                    <a:lumMod val="75000"/>
                  </a:schemeClr>
                </a:solidFill>
              </a:rPr>
              <a:t>Üretim aşaması </a:t>
            </a:r>
            <a:r>
              <a:rPr lang="tr-TR" sz="2400" dirty="0" smtClean="0"/>
              <a:t>bilgiyi işleme ve geliştirme sürecini kapsar.</a:t>
            </a:r>
          </a:p>
          <a:p>
            <a:pPr algn="just"/>
            <a:r>
              <a:rPr lang="tr-TR" sz="2400" dirty="0" smtClean="0"/>
              <a:t> </a:t>
            </a:r>
            <a:r>
              <a:rPr lang="tr-TR" sz="2400" b="1" i="1" dirty="0" smtClean="0">
                <a:solidFill>
                  <a:schemeClr val="accent2">
                    <a:lumMod val="75000"/>
                  </a:schemeClr>
                </a:solidFill>
              </a:rPr>
              <a:t>Paylaşma aşaması </a:t>
            </a:r>
            <a:r>
              <a:rPr lang="tr-TR" sz="2400" dirty="0" smtClean="0"/>
              <a:t>bilgileri düzenleme, özetleme, depolama, yayınlama vb. işlemleri içerir (</a:t>
            </a:r>
            <a:r>
              <a:rPr lang="tr-TR" sz="2400" dirty="0" err="1" smtClean="0"/>
              <a:t>Gagnon</a:t>
            </a:r>
            <a:r>
              <a:rPr lang="tr-TR" sz="2400" dirty="0" smtClean="0"/>
              <a:t>,2001; </a:t>
            </a:r>
            <a:r>
              <a:rPr lang="tr-TR" sz="2400" dirty="0" err="1" smtClean="0"/>
              <a:t>Mercier</a:t>
            </a:r>
            <a:r>
              <a:rPr lang="tr-TR" sz="2400" dirty="0" smtClean="0"/>
              <a:t>, 2007). </a:t>
            </a:r>
            <a:endParaRPr lang="tr-TR" sz="2400" dirty="0">
              <a:solidFill>
                <a:schemeClr val="tx1"/>
              </a:solidFill>
            </a:endParaRPr>
          </a:p>
        </p:txBody>
      </p:sp>
    </p:spTree>
    <p:extLst>
      <p:ext uri="{BB962C8B-B14F-4D97-AF65-F5344CB8AC3E}">
        <p14:creationId xmlns:p14="http://schemas.microsoft.com/office/powerpoint/2010/main" xmlns="" val="1986201363"/>
      </p:ext>
    </p:extLst>
  </p:cSld>
  <p:clrMapOvr>
    <a:masterClrMapping/>
  </p:clrMapOvr>
  <p:transition spd="med">
    <p:cover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rPr>
              <a:t>Bilgi Yönetimi</a:t>
            </a:r>
            <a:endParaRPr lang="tr-TR" b="1" dirty="0">
              <a:solidFill>
                <a:schemeClr val="accent2"/>
              </a:solidFill>
            </a:endParaRPr>
          </a:p>
        </p:txBody>
      </p:sp>
      <p:sp>
        <p:nvSpPr>
          <p:cNvPr id="3" name="İçerik Yer Tutucusu 2"/>
          <p:cNvSpPr>
            <a:spLocks noGrp="1"/>
          </p:cNvSpPr>
          <p:nvPr>
            <p:ph idx="1"/>
          </p:nvPr>
        </p:nvSpPr>
        <p:spPr>
          <a:xfrm>
            <a:off x="419757" y="1360152"/>
            <a:ext cx="10278723" cy="3880773"/>
          </a:xfrm>
        </p:spPr>
        <p:txBody>
          <a:bodyPr>
            <a:noAutofit/>
          </a:bodyPr>
          <a:lstStyle/>
          <a:p>
            <a:pPr marL="0" indent="0">
              <a:buFont typeface="Wingdings" pitchFamily="2" charset="2"/>
              <a:buChar char="Ø"/>
            </a:pPr>
            <a:r>
              <a:rPr lang="tr-TR" sz="2400" dirty="0" smtClean="0">
                <a:solidFill>
                  <a:schemeClr val="tx1"/>
                </a:solidFill>
              </a:rPr>
              <a:t>  </a:t>
            </a:r>
            <a:r>
              <a:rPr lang="tr-TR" sz="2800" b="1" i="1" dirty="0" smtClean="0">
                <a:solidFill>
                  <a:schemeClr val="accent2">
                    <a:lumMod val="75000"/>
                  </a:schemeClr>
                </a:solidFill>
              </a:rPr>
              <a:t>Bilginin transfer edilmesi </a:t>
            </a:r>
            <a:r>
              <a:rPr lang="tr-TR" sz="2800" b="1" dirty="0" smtClean="0"/>
              <a:t> </a:t>
            </a:r>
            <a:r>
              <a:rPr lang="tr-TR" sz="2800" dirty="0" smtClean="0"/>
              <a:t>aşamasında çeşitli tür, düzey ve biçimlerde olan bilgiler birey veya gruplara aktarılır. </a:t>
            </a:r>
          </a:p>
          <a:p>
            <a:pPr marL="0" indent="0">
              <a:buNone/>
            </a:pPr>
            <a:endParaRPr lang="tr-TR" sz="2800" dirty="0" smtClean="0"/>
          </a:p>
          <a:p>
            <a:pPr marL="0" indent="0">
              <a:buFont typeface="Wingdings" pitchFamily="2" charset="2"/>
              <a:buChar char="Ø"/>
            </a:pPr>
            <a:r>
              <a:rPr lang="tr-TR" sz="2800" b="1" i="1" dirty="0" smtClean="0">
                <a:solidFill>
                  <a:schemeClr val="accent2">
                    <a:lumMod val="75000"/>
                  </a:schemeClr>
                </a:solidFill>
              </a:rPr>
              <a:t>Kullanma(genişletme) </a:t>
            </a:r>
            <a:r>
              <a:rPr lang="tr-TR" sz="2800" dirty="0" smtClean="0"/>
              <a:t>aşamasında bilgi belirli ortamlarda uygulanır, ekleme veya çıkarmalar yapılır, değiştirilir ve geliştirilerek önemli bir kaynak oluşturulur. </a:t>
            </a:r>
          </a:p>
          <a:p>
            <a:pPr marL="0" indent="0">
              <a:buFont typeface="Wingdings" pitchFamily="2" charset="2"/>
              <a:buChar char="Ø"/>
            </a:pPr>
            <a:r>
              <a:rPr lang="tr-TR" sz="2800" dirty="0" smtClean="0"/>
              <a:t>Böylece bilgi uygulandıkça gelişmekte ve yeni bilgilere temel oluşturmaktadır (</a:t>
            </a:r>
            <a:r>
              <a:rPr lang="tr-TR" sz="2800" dirty="0" err="1" smtClean="0"/>
              <a:t>Gagnon</a:t>
            </a:r>
            <a:r>
              <a:rPr lang="tr-TR" sz="2800" dirty="0" smtClean="0"/>
              <a:t>, 2001).</a:t>
            </a:r>
            <a:endParaRPr lang="tr-TR" sz="2800" dirty="0"/>
          </a:p>
        </p:txBody>
      </p:sp>
    </p:spTree>
    <p:extLst>
      <p:ext uri="{BB962C8B-B14F-4D97-AF65-F5344CB8AC3E}">
        <p14:creationId xmlns:p14="http://schemas.microsoft.com/office/powerpoint/2010/main" xmlns="" val="3621760809"/>
      </p:ext>
    </p:extLst>
  </p:cSld>
  <p:clrMapOvr>
    <a:masterClrMapping/>
  </p:clrMapOvr>
  <p:transition spd="med">
    <p:cover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dirty="0" smtClean="0"/>
              <a:t> </a:t>
            </a:r>
            <a:r>
              <a:rPr lang="tr-TR" b="1" dirty="0" smtClean="0">
                <a:solidFill>
                  <a:schemeClr val="accent2"/>
                </a:solidFill>
              </a:rPr>
              <a:t>Bilgi Yönetimi</a:t>
            </a:r>
            <a:endParaRPr lang="tr-TR" b="1" dirty="0">
              <a:solidFill>
                <a:schemeClr val="accent2"/>
              </a:solidFill>
            </a:endParaRPr>
          </a:p>
        </p:txBody>
      </p:sp>
      <p:sp>
        <p:nvSpPr>
          <p:cNvPr id="3" name="İçerik Yer Tutucusu 2"/>
          <p:cNvSpPr>
            <a:spLocks noGrp="1"/>
          </p:cNvSpPr>
          <p:nvPr>
            <p:ph idx="1"/>
          </p:nvPr>
        </p:nvSpPr>
        <p:spPr>
          <a:xfrm>
            <a:off x="677333" y="1685109"/>
            <a:ext cx="10360781" cy="4356253"/>
          </a:xfrm>
        </p:spPr>
        <p:txBody>
          <a:bodyPr>
            <a:normAutofit/>
          </a:bodyPr>
          <a:lstStyle/>
          <a:p>
            <a:pPr marL="0" indent="0">
              <a:buFont typeface="Wingdings" pitchFamily="2" charset="2"/>
              <a:buChar char="Ø"/>
            </a:pPr>
            <a:r>
              <a:rPr lang="tr-TR" sz="2400" dirty="0" smtClean="0"/>
              <a:t>Bu süreçte en zor aşama bilgiyi üretme ve aktarmadır. </a:t>
            </a:r>
          </a:p>
          <a:p>
            <a:pPr marL="0" indent="0">
              <a:buFont typeface="Wingdings" pitchFamily="2" charset="2"/>
              <a:buChar char="Ø"/>
            </a:pPr>
            <a:r>
              <a:rPr lang="tr-TR" sz="2400" dirty="0" smtClean="0"/>
              <a:t> Teknoloji bilgiye erişme, paylaşma ve depolama çalışmalarını kolaylaştırmakta ancak bilgiyi üretme ve uygulamaya aktarmada sorunlar görülmektedir. </a:t>
            </a:r>
          </a:p>
          <a:p>
            <a:pPr marL="0" indent="0">
              <a:buFont typeface="Wingdings" pitchFamily="2" charset="2"/>
              <a:buChar char="Ø"/>
            </a:pPr>
            <a:r>
              <a:rPr lang="tr-TR" sz="2400" dirty="0" smtClean="0"/>
              <a:t>Oysa içinde yaşadığımız bilgi çağında hızlı gelişmelere uyum sağlamak için bireylerin bilgiye ulaşma, bilgiyi kullanma ve üretme becerilerini geliştirmesi gerekmektedir. </a:t>
            </a:r>
          </a:p>
          <a:p>
            <a:pPr marL="0" indent="0">
              <a:buFont typeface="Wingdings" pitchFamily="2" charset="2"/>
              <a:buChar char="Ø"/>
            </a:pPr>
            <a:r>
              <a:rPr lang="tr-TR" sz="2400" dirty="0" smtClean="0"/>
              <a:t>Eğitimcilere önemli görevler düşmektedir. </a:t>
            </a:r>
          </a:p>
          <a:p>
            <a:pPr marL="0" indent="0">
              <a:buFont typeface="Wingdings" pitchFamily="2" charset="2"/>
              <a:buChar char="Ø"/>
            </a:pPr>
            <a:r>
              <a:rPr lang="tr-TR" sz="2400" dirty="0" smtClean="0"/>
              <a:t>Bilgiyi iyi yönetme becerileri öğrencilere iyi öğretilmelidir.</a:t>
            </a:r>
          </a:p>
          <a:p>
            <a:pPr marL="0" indent="0">
              <a:buNone/>
            </a:pPr>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315572749"/>
      </p:ext>
    </p:extLst>
  </p:cSld>
  <p:clrMapOvr>
    <a:masterClrMapping/>
  </p:clrMapOvr>
  <p:transition spd="med">
    <p:cover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75000"/>
                  </a:schemeClr>
                </a:solidFill>
              </a:rPr>
              <a:t> </a:t>
            </a:r>
            <a:r>
              <a:rPr lang="tr-TR" sz="4400" b="1" dirty="0" smtClean="0">
                <a:solidFill>
                  <a:schemeClr val="accent2">
                    <a:lumMod val="75000"/>
                  </a:schemeClr>
                </a:solidFill>
              </a:rPr>
              <a:t> Bilgiyi Uygulamaya Aktarma</a:t>
            </a:r>
            <a:endParaRPr lang="tr-TR" sz="4400" b="1" dirty="0">
              <a:solidFill>
                <a:schemeClr val="accent2">
                  <a:lumMod val="75000"/>
                </a:schemeClr>
              </a:solidFill>
            </a:endParaRPr>
          </a:p>
        </p:txBody>
      </p:sp>
      <p:sp>
        <p:nvSpPr>
          <p:cNvPr id="3" name="İçerik Yer Tutucusu 2"/>
          <p:cNvSpPr>
            <a:spLocks noGrp="1"/>
          </p:cNvSpPr>
          <p:nvPr>
            <p:ph idx="1"/>
          </p:nvPr>
        </p:nvSpPr>
        <p:spPr>
          <a:xfrm>
            <a:off x="742647" y="1815736"/>
            <a:ext cx="10426096" cy="4617511"/>
          </a:xfrm>
        </p:spPr>
        <p:txBody>
          <a:bodyPr>
            <a:normAutofit fontScale="92500"/>
          </a:bodyPr>
          <a:lstStyle/>
          <a:p>
            <a:pPr>
              <a:buNone/>
            </a:pPr>
            <a:r>
              <a:rPr lang="tr-TR" sz="3600" dirty="0" smtClean="0"/>
              <a:t>Bilgiyi uygulamaya aktarma iki boyutta gerçekleşir.</a:t>
            </a:r>
          </a:p>
          <a:p>
            <a:r>
              <a:rPr lang="tr-TR" sz="3600" dirty="0" smtClean="0"/>
              <a:t>1.Çeşitli tür ve düzeydeki bilgilerin kişi ve gruplara aktarılması,</a:t>
            </a:r>
          </a:p>
          <a:p>
            <a:r>
              <a:rPr lang="tr-TR" sz="3600" dirty="0" smtClean="0"/>
              <a:t>2. Öğrenilen bilgilerin uygulamaya aktarılmasıdır.</a:t>
            </a:r>
          </a:p>
          <a:p>
            <a:r>
              <a:rPr lang="tr-TR" sz="3600" dirty="0" smtClean="0"/>
              <a:t>Bu süreçlere ilişkin çeşitli modeller geliştirilmiştir. </a:t>
            </a:r>
          </a:p>
          <a:p>
            <a:r>
              <a:rPr lang="tr-TR" sz="3600" dirty="0" err="1" smtClean="0"/>
              <a:t>Szulanski</a:t>
            </a:r>
            <a:r>
              <a:rPr lang="tr-TR" sz="3600" dirty="0" smtClean="0"/>
              <a:t> (1996) bütün modelleri birleştirerek yeni bir model oluşturmuştur(</a:t>
            </a:r>
            <a:r>
              <a:rPr lang="tr-TR" sz="3600" dirty="0" err="1" smtClean="0"/>
              <a:t>Berthon</a:t>
            </a:r>
            <a:r>
              <a:rPr lang="tr-TR" sz="3600" dirty="0" smtClean="0"/>
              <a:t>,2003;Güneş,2016).  </a:t>
            </a:r>
          </a:p>
          <a:p>
            <a:endParaRPr lang="tr-TR" sz="3300" b="1" dirty="0" smtClean="0">
              <a:solidFill>
                <a:schemeClr val="tx1"/>
              </a:solidFill>
            </a:endParaRPr>
          </a:p>
        </p:txBody>
      </p:sp>
    </p:spTree>
    <p:extLst>
      <p:ext uri="{BB962C8B-B14F-4D97-AF65-F5344CB8AC3E}">
        <p14:creationId xmlns:p14="http://schemas.microsoft.com/office/powerpoint/2010/main" xmlns="" val="370387316"/>
      </p:ext>
    </p:extLst>
  </p:cSld>
  <p:clrMapOvr>
    <a:masterClrMapping/>
  </p:clrMapOvr>
  <p:transition spd="med">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Giriş</a:t>
            </a:r>
            <a:endParaRPr lang="tr-TR" b="1" dirty="0">
              <a:solidFill>
                <a:schemeClr val="accent2">
                  <a:lumMod val="75000"/>
                </a:schemeClr>
              </a:solidFill>
            </a:endParaRPr>
          </a:p>
        </p:txBody>
      </p:sp>
      <p:sp>
        <p:nvSpPr>
          <p:cNvPr id="3" name="2 İçerik Yer Tutucusu"/>
          <p:cNvSpPr>
            <a:spLocks noGrp="1"/>
          </p:cNvSpPr>
          <p:nvPr>
            <p:ph idx="1"/>
          </p:nvPr>
        </p:nvSpPr>
        <p:spPr>
          <a:xfrm>
            <a:off x="677333" y="1685109"/>
            <a:ext cx="10008083" cy="4356253"/>
          </a:xfrm>
        </p:spPr>
        <p:txBody>
          <a:bodyPr>
            <a:noAutofit/>
          </a:bodyPr>
          <a:lstStyle/>
          <a:p>
            <a:pPr>
              <a:buFont typeface="Wingdings" pitchFamily="2" charset="2"/>
              <a:buChar char="q"/>
            </a:pPr>
            <a:r>
              <a:rPr lang="tr-TR" sz="3200" dirty="0" smtClean="0">
                <a:solidFill>
                  <a:schemeClr val="tx1"/>
                </a:solidFill>
              </a:rPr>
              <a:t>Doğuştan zekânın yüksek olması zihinsel becerilerin yüksek olacağı anlamına gelmemektedir. </a:t>
            </a:r>
          </a:p>
          <a:p>
            <a:pPr>
              <a:buFont typeface="Wingdings" pitchFamily="2" charset="2"/>
              <a:buChar char="q"/>
            </a:pPr>
            <a:r>
              <a:rPr lang="tr-TR" sz="3200" dirty="0" smtClean="0">
                <a:solidFill>
                  <a:schemeClr val="tx1"/>
                </a:solidFill>
              </a:rPr>
              <a:t>Bunun için eğitim sürecinde öğrencilerin hem dil hem de zihinsel becerileri geliştirilmeye çalışılmaktadır.  </a:t>
            </a:r>
          </a:p>
          <a:p>
            <a:pPr>
              <a:buFont typeface="Wingdings" pitchFamily="2" charset="2"/>
              <a:buChar char="q"/>
            </a:pPr>
            <a:r>
              <a:rPr lang="tr-TR" sz="3200" dirty="0" smtClean="0">
                <a:solidFill>
                  <a:schemeClr val="tx1"/>
                </a:solidFill>
              </a:rPr>
              <a:t>Böylece bilgiye ulaşma ve kullanma süreci kolaylaşmakta, bireyin gelişimi hızlanmaktadır.</a:t>
            </a:r>
            <a:endParaRPr lang="tr-TR" sz="3200" dirty="0">
              <a:solidFill>
                <a:schemeClr val="tx1"/>
              </a:solidFill>
            </a:endParaRPr>
          </a:p>
        </p:txBody>
      </p:sp>
    </p:spTree>
  </p:cSld>
  <p:clrMapOvr>
    <a:masterClrMapping/>
  </p:clrMapOvr>
  <p:transition spd="med">
    <p:cover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Bilgiyi Uygulamaya Aktarma</a:t>
            </a:r>
            <a:endParaRPr lang="tr-TR" dirty="0"/>
          </a:p>
        </p:txBody>
      </p:sp>
      <p:sp>
        <p:nvSpPr>
          <p:cNvPr id="3" name="2 İçerik Yer Tutucusu"/>
          <p:cNvSpPr>
            <a:spLocks noGrp="1"/>
          </p:cNvSpPr>
          <p:nvPr>
            <p:ph idx="1"/>
          </p:nvPr>
        </p:nvSpPr>
        <p:spPr>
          <a:xfrm>
            <a:off x="677333" y="1554481"/>
            <a:ext cx="10517536" cy="4486882"/>
          </a:xfrm>
        </p:spPr>
        <p:txBody>
          <a:bodyPr>
            <a:normAutofit/>
          </a:bodyPr>
          <a:lstStyle/>
          <a:p>
            <a:pPr>
              <a:buNone/>
            </a:pPr>
            <a:r>
              <a:rPr lang="tr-TR" sz="2800" dirty="0" smtClean="0"/>
              <a:t>    </a:t>
            </a:r>
            <a:r>
              <a:rPr lang="tr-TR" sz="2800" dirty="0" err="1" smtClean="0"/>
              <a:t>Szulanski</a:t>
            </a:r>
            <a:r>
              <a:rPr lang="tr-TR" sz="2800" dirty="0" smtClean="0"/>
              <a:t> (1996) modeline göre bilgiyi aktarma süreci, </a:t>
            </a:r>
            <a:r>
              <a:rPr lang="tr-TR" sz="2800" i="1" dirty="0" smtClean="0"/>
              <a:t>başlama, uyum, deneme, kabul etme </a:t>
            </a:r>
            <a:r>
              <a:rPr lang="tr-TR" sz="2800" dirty="0" smtClean="0"/>
              <a:t>ve </a:t>
            </a:r>
            <a:r>
              <a:rPr lang="tr-TR" sz="2800" i="1" dirty="0" smtClean="0"/>
              <a:t>uygulamayı</a:t>
            </a:r>
            <a:r>
              <a:rPr lang="tr-TR" sz="2800" dirty="0" smtClean="0"/>
              <a:t> </a:t>
            </a:r>
            <a:r>
              <a:rPr lang="tr-TR" sz="2800" i="1" dirty="0" smtClean="0"/>
              <a:t>sürdürme </a:t>
            </a:r>
            <a:r>
              <a:rPr lang="tr-TR" sz="2800" dirty="0" smtClean="0"/>
              <a:t>olmak üzere 5 temel aşamadan oluşmaktadır. </a:t>
            </a:r>
          </a:p>
          <a:p>
            <a:pPr lvl="0">
              <a:buNone/>
            </a:pPr>
            <a:r>
              <a:rPr lang="tr-TR" sz="2800" dirty="0" smtClean="0"/>
              <a:t>    </a:t>
            </a:r>
            <a:r>
              <a:rPr lang="tr-TR" sz="2800" b="1" dirty="0" smtClean="0">
                <a:solidFill>
                  <a:schemeClr val="accent2">
                    <a:lumMod val="75000"/>
                  </a:schemeClr>
                </a:solidFill>
              </a:rPr>
              <a:t>B</a:t>
            </a:r>
            <a:r>
              <a:rPr lang="tr-TR" sz="2800" b="1" i="1" dirty="0" smtClean="0">
                <a:solidFill>
                  <a:schemeClr val="accent2">
                    <a:lumMod val="75000"/>
                  </a:schemeClr>
                </a:solidFill>
              </a:rPr>
              <a:t>aşlama aşamasında</a:t>
            </a:r>
            <a:r>
              <a:rPr lang="tr-TR" sz="2800" dirty="0" smtClean="0"/>
              <a:t>, bir ihtiyaç ya da sorun olduğunda alıcı kaynakla iletişime geçmekte ve ihtiyacına yönelik bilgileri almaktadır. </a:t>
            </a:r>
          </a:p>
          <a:p>
            <a:pPr lvl="0">
              <a:buNone/>
            </a:pPr>
            <a:r>
              <a:rPr lang="tr-TR" sz="2800" dirty="0" smtClean="0"/>
              <a:t>    </a:t>
            </a:r>
            <a:r>
              <a:rPr lang="tr-TR" sz="2800" b="1" i="1" dirty="0" smtClean="0">
                <a:solidFill>
                  <a:schemeClr val="accent2">
                    <a:lumMod val="75000"/>
                  </a:schemeClr>
                </a:solidFill>
              </a:rPr>
              <a:t>Uyum  aşamasında </a:t>
            </a:r>
            <a:r>
              <a:rPr lang="tr-TR" sz="2800" dirty="0" smtClean="0"/>
              <a:t>alıcı bilgileri kendine göre değiştirmekte ve uyarlamaktadır. </a:t>
            </a:r>
            <a:r>
              <a:rPr lang="tr-TR" sz="2800" dirty="0" err="1" smtClean="0"/>
              <a:t>Piaget’e</a:t>
            </a:r>
            <a:r>
              <a:rPr lang="tr-TR" sz="2800" dirty="0" smtClean="0"/>
              <a:t> göre özümleme ve alışma işlemleri yapılmakta, bilgiye aşamalı </a:t>
            </a:r>
            <a:r>
              <a:rPr lang="tr-TR" sz="2800" i="1" dirty="0" smtClean="0"/>
              <a:t>uyum </a:t>
            </a:r>
            <a:r>
              <a:rPr lang="tr-TR" sz="2800" dirty="0" smtClean="0"/>
              <a:t>sağlanmaktadır.</a:t>
            </a:r>
          </a:p>
          <a:p>
            <a:pPr>
              <a:buNone/>
            </a:pPr>
            <a:endParaRPr lang="tr-TR" sz="2800" dirty="0" smtClean="0"/>
          </a:p>
          <a:p>
            <a:pPr>
              <a:buNone/>
            </a:pPr>
            <a:endParaRPr lang="tr-TR" sz="2800" dirty="0" smtClean="0"/>
          </a:p>
        </p:txBody>
      </p:sp>
    </p:spTree>
  </p:cSld>
  <p:clrMapOvr>
    <a:masterClrMapping/>
  </p:clrMapOvr>
  <p:transition spd="med">
    <p:cover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kumimoji="1" lang="tr-TR" altLang="tr-TR" b="1" dirty="0" smtClean="0">
                <a:solidFill>
                  <a:schemeClr val="accent2">
                    <a:lumMod val="75000"/>
                  </a:schemeClr>
                </a:solidFill>
              </a:rPr>
              <a:t>   Bilgiyi Uygulamaya Aktarma</a:t>
            </a:r>
            <a:endParaRPr lang="tr-TR" dirty="0">
              <a:solidFill>
                <a:schemeClr val="accent2">
                  <a:lumMod val="75000"/>
                </a:schemeClr>
              </a:solidFill>
            </a:endParaRPr>
          </a:p>
        </p:txBody>
      </p:sp>
      <p:sp>
        <p:nvSpPr>
          <p:cNvPr id="3" name="İçerik Yer Tutucusu 2"/>
          <p:cNvSpPr>
            <a:spLocks noGrp="1"/>
          </p:cNvSpPr>
          <p:nvPr>
            <p:ph idx="1"/>
          </p:nvPr>
        </p:nvSpPr>
        <p:spPr>
          <a:xfrm>
            <a:off x="677334" y="1672047"/>
            <a:ext cx="9537820" cy="4369316"/>
          </a:xfrm>
        </p:spPr>
        <p:txBody>
          <a:bodyPr>
            <a:normAutofit/>
          </a:bodyPr>
          <a:lstStyle/>
          <a:p>
            <a:pPr lvl="0"/>
            <a:r>
              <a:rPr lang="tr-TR" sz="2400" b="1" i="1" dirty="0" smtClean="0">
                <a:solidFill>
                  <a:schemeClr val="accent2">
                    <a:lumMod val="75000"/>
                  </a:schemeClr>
                </a:solidFill>
              </a:rPr>
              <a:t>Deneme aşamasında</a:t>
            </a:r>
            <a:r>
              <a:rPr lang="tr-TR" sz="2400" b="1" dirty="0" smtClean="0">
                <a:solidFill>
                  <a:schemeClr val="accent2">
                    <a:lumMod val="75000"/>
                  </a:schemeClr>
                </a:solidFill>
              </a:rPr>
              <a:t> </a:t>
            </a:r>
            <a:r>
              <a:rPr lang="tr-TR" sz="2400" dirty="0" smtClean="0">
                <a:solidFill>
                  <a:schemeClr val="tx1"/>
                </a:solidFill>
              </a:rPr>
              <a:t>a</a:t>
            </a:r>
            <a:r>
              <a:rPr lang="tr-TR" sz="2400" dirty="0" smtClean="0"/>
              <a:t>lıcı kaynaktan aldığı ve zihnine yerleştirdiği bilgileri kendi zihinsel şemalarına göre denemeye başlamaktadır. Bu aşama alıcının bilgileri uygulama sırasında görmesi, tanımlaması ve sorunu çözmesi ile sonuçlanmaktadır.</a:t>
            </a:r>
          </a:p>
          <a:p>
            <a:pPr lvl="0"/>
            <a:r>
              <a:rPr lang="tr-TR" sz="2400" dirty="0" smtClean="0"/>
              <a:t> Bu aşama eleştirel bir özellik taşımaktadır. Çünkü alıcı bu aşamada aldığı bilgileri denemekte ve amaca ulaşma durumunu izlemektedir. </a:t>
            </a:r>
          </a:p>
          <a:p>
            <a:pPr lvl="0"/>
            <a:r>
              <a:rPr lang="tr-TR" sz="2400" dirty="0" smtClean="0"/>
              <a:t>Bu aşamada bazen bilgileri iyi kullanma, uygulama ve uygun ortam hazırlama konusunda sorunlar yaşanmaktadır. </a:t>
            </a:r>
          </a:p>
          <a:p>
            <a:endParaRPr lang="tr-TR" altLang="tr-TR" sz="2400" dirty="0">
              <a:solidFill>
                <a:schemeClr val="tx1"/>
              </a:solidFill>
            </a:endParaRPr>
          </a:p>
        </p:txBody>
      </p:sp>
    </p:spTree>
    <p:extLst>
      <p:ext uri="{BB962C8B-B14F-4D97-AF65-F5344CB8AC3E}">
        <p14:creationId xmlns:p14="http://schemas.microsoft.com/office/powerpoint/2010/main" xmlns="" val="218540371"/>
      </p:ext>
    </p:extLst>
  </p:cSld>
  <p:clrMapOvr>
    <a:masterClrMapping/>
  </p:clrMapOvr>
  <p:transition spd="med">
    <p:cover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Başlık"/>
          <p:cNvSpPr>
            <a:spLocks noGrp="1"/>
          </p:cNvSpPr>
          <p:nvPr>
            <p:ph type="title"/>
          </p:nvPr>
        </p:nvSpPr>
        <p:spPr>
          <a:xfrm>
            <a:off x="798155" y="524614"/>
            <a:ext cx="8001000" cy="838200"/>
          </a:xfrm>
        </p:spPr>
        <p:txBody>
          <a:bodyPr/>
          <a:lstStyle/>
          <a:p>
            <a:r>
              <a:rPr lang="tr-TR" altLang="tr-TR" b="1" dirty="0" smtClean="0">
                <a:solidFill>
                  <a:schemeClr val="hlink"/>
                </a:solidFill>
                <a:cs typeface="Times New Roman" panose="02020603050405020304" pitchFamily="18" charset="0"/>
              </a:rPr>
              <a:t>  </a:t>
            </a:r>
            <a:r>
              <a:rPr kumimoji="1" lang="tr-TR" altLang="tr-TR" b="1" dirty="0" smtClean="0">
                <a:solidFill>
                  <a:schemeClr val="accent2">
                    <a:lumMod val="75000"/>
                  </a:schemeClr>
                </a:solidFill>
              </a:rPr>
              <a:t>Bilgiyi Uygulamaya Aktarma</a:t>
            </a:r>
            <a:endParaRPr lang="tr-TR" altLang="tr-TR" b="1" dirty="0" smtClean="0">
              <a:solidFill>
                <a:schemeClr val="accent2">
                  <a:lumMod val="75000"/>
                </a:schemeClr>
              </a:solidFill>
            </a:endParaRPr>
          </a:p>
        </p:txBody>
      </p:sp>
      <p:sp>
        <p:nvSpPr>
          <p:cNvPr id="33795" name="2 İçerik Yer Tutucusu"/>
          <p:cNvSpPr>
            <a:spLocks noGrp="1"/>
          </p:cNvSpPr>
          <p:nvPr>
            <p:ph idx="1"/>
          </p:nvPr>
        </p:nvSpPr>
        <p:spPr>
          <a:xfrm>
            <a:off x="698142" y="1463040"/>
            <a:ext cx="9908898" cy="5034352"/>
          </a:xfrm>
        </p:spPr>
        <p:txBody>
          <a:bodyPr>
            <a:normAutofit/>
          </a:bodyPr>
          <a:lstStyle/>
          <a:p>
            <a:pPr lvl="0"/>
            <a:r>
              <a:rPr lang="tr-TR" sz="2800" dirty="0" err="1" smtClean="0"/>
              <a:t>Berthon</a:t>
            </a:r>
            <a:r>
              <a:rPr lang="tr-TR" sz="2800" dirty="0" smtClean="0"/>
              <a:t> modele </a:t>
            </a:r>
            <a:r>
              <a:rPr lang="tr-TR" sz="2800" b="1" i="1" dirty="0" smtClean="0">
                <a:solidFill>
                  <a:schemeClr val="accent2">
                    <a:lumMod val="75000"/>
                  </a:schemeClr>
                </a:solidFill>
              </a:rPr>
              <a:t>kabul etme </a:t>
            </a:r>
            <a:r>
              <a:rPr lang="tr-TR" sz="2800" dirty="0" smtClean="0"/>
              <a:t>aşamasını eklemiştir. Alıcı uyguladığı bilgileri beğenir ve kabul ederse bunları sürekli olarak kullanır. Bu aşamada aktarılan bilgiyi kullanma durumu ve düzeyi ortaya çıkmaktadır (</a:t>
            </a:r>
            <a:r>
              <a:rPr lang="tr-TR" sz="2800" dirty="0" err="1" smtClean="0"/>
              <a:t>Berthon</a:t>
            </a:r>
            <a:r>
              <a:rPr lang="tr-TR" sz="2800" dirty="0" smtClean="0"/>
              <a:t>, 2003).</a:t>
            </a:r>
          </a:p>
          <a:p>
            <a:pPr lvl="0"/>
            <a:r>
              <a:rPr lang="tr-TR" sz="2800" dirty="0" smtClean="0"/>
              <a:t>Son aşama </a:t>
            </a:r>
            <a:r>
              <a:rPr lang="tr-TR" sz="2800" b="1" i="1" dirty="0" smtClean="0">
                <a:solidFill>
                  <a:schemeClr val="accent2">
                    <a:lumMod val="75000"/>
                  </a:schemeClr>
                </a:solidFill>
              </a:rPr>
              <a:t>uygulamayı sürdürme </a:t>
            </a:r>
            <a:r>
              <a:rPr lang="tr-TR" sz="2800" dirty="0" smtClean="0"/>
              <a:t>yani</a:t>
            </a:r>
            <a:r>
              <a:rPr lang="tr-TR" sz="2800" i="1" dirty="0" smtClean="0"/>
              <a:t> bilgiyi kendine mal etme</a:t>
            </a:r>
            <a:r>
              <a:rPr lang="tr-TR" sz="2800" dirty="0" smtClean="0"/>
              <a:t> aşaması olmaktadır. Bu aşamada artık bilgi alıcının önemli bir kaynağı olmuştur. Alıcı bilgiyi uygulayarak amacına ulaşmış ve hedeflerini gerçekleştirmiştir. Böylece bilgiyi aktarma süreci tamamlanmıştır (</a:t>
            </a:r>
            <a:r>
              <a:rPr lang="tr-TR" sz="2800" dirty="0" err="1" smtClean="0"/>
              <a:t>Berthon</a:t>
            </a:r>
            <a:r>
              <a:rPr lang="tr-TR" sz="2800" dirty="0" smtClean="0"/>
              <a:t>, 2003; </a:t>
            </a:r>
            <a:r>
              <a:rPr lang="tr-TR" sz="2800" dirty="0" err="1" smtClean="0"/>
              <a:t>Gagnon</a:t>
            </a:r>
            <a:r>
              <a:rPr lang="tr-TR" sz="2800" dirty="0" smtClean="0"/>
              <a:t>,  2001;Güneş 2016).</a:t>
            </a:r>
            <a:endParaRPr lang="tr-TR" sz="2800" dirty="0"/>
          </a:p>
        </p:txBody>
      </p:sp>
    </p:spTree>
    <p:extLst>
      <p:ext uri="{BB962C8B-B14F-4D97-AF65-F5344CB8AC3E}">
        <p14:creationId xmlns:p14="http://schemas.microsoft.com/office/powerpoint/2010/main" xmlns="" val="231723040"/>
      </p:ext>
    </p:extLst>
  </p:cSld>
  <p:clrMapOvr>
    <a:masterClrMapping/>
  </p:clrMapOvr>
  <p:transition spd="med">
    <p:cover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lumMod val="75000"/>
                  </a:schemeClr>
                </a:solidFill>
                <a:cs typeface="Times New Roman" panose="02020603050405020304" pitchFamily="18" charset="0"/>
              </a:rPr>
              <a:t>  </a:t>
            </a:r>
            <a:r>
              <a:rPr kumimoji="1" lang="tr-TR" altLang="tr-TR" b="1" dirty="0" smtClean="0">
                <a:solidFill>
                  <a:schemeClr val="accent2">
                    <a:lumMod val="75000"/>
                  </a:schemeClr>
                </a:solidFill>
              </a:rPr>
              <a:t>Bilgiyi Uygulamaya Aktarma</a:t>
            </a:r>
            <a:endParaRPr lang="tr-TR" b="1" dirty="0">
              <a:solidFill>
                <a:schemeClr val="accent2">
                  <a:lumMod val="75000"/>
                </a:schemeClr>
              </a:solidFill>
            </a:endParaRPr>
          </a:p>
        </p:txBody>
      </p:sp>
      <p:sp>
        <p:nvSpPr>
          <p:cNvPr id="3" name="İçerik Yer Tutucusu 2"/>
          <p:cNvSpPr>
            <a:spLocks noGrp="1"/>
          </p:cNvSpPr>
          <p:nvPr>
            <p:ph idx="1"/>
          </p:nvPr>
        </p:nvSpPr>
        <p:spPr>
          <a:xfrm>
            <a:off x="677333" y="1554481"/>
            <a:ext cx="9759890" cy="4486882"/>
          </a:xfrm>
        </p:spPr>
        <p:txBody>
          <a:bodyPr>
            <a:normAutofit/>
          </a:bodyPr>
          <a:lstStyle/>
          <a:p>
            <a:r>
              <a:rPr lang="tr-TR" sz="2400" dirty="0" smtClean="0"/>
              <a:t>Bilgiyi aktarma eğitim öğretim çalışmalarının kalbini oluşturur.</a:t>
            </a:r>
          </a:p>
          <a:p>
            <a:r>
              <a:rPr lang="tr-TR" sz="2400" dirty="0" smtClean="0"/>
              <a:t> Öğrencilerin öğrendikleri bilgileri bir görevden diğerine, okuldan eve, bu yıldan gelecek yıla, okul ortamından iş ortamına aktarmaları sağlanmalıdır.</a:t>
            </a:r>
          </a:p>
          <a:p>
            <a:r>
              <a:rPr lang="tr-TR" sz="2400" dirty="0" smtClean="0"/>
              <a:t> Aktarmaya götüren öğrenme deneyimleri ile türlerini iyi anlamak gerekir.</a:t>
            </a:r>
          </a:p>
          <a:p>
            <a:r>
              <a:rPr lang="tr-TR" sz="2400" dirty="0" smtClean="0"/>
              <a:t> Öğrenilen bilgileri basitten karmaşık ortamlara aktarma, ilk öğrenilenleri yeni durumlara uyarlama yani dikey ve yatay aktarma  süreçlerine önem verilmelidir(</a:t>
            </a:r>
            <a:r>
              <a:rPr lang="tr-TR" sz="2400" dirty="0" err="1" smtClean="0"/>
              <a:t>Bissonnette</a:t>
            </a:r>
            <a:r>
              <a:rPr lang="tr-TR" sz="2400" dirty="0" smtClean="0"/>
              <a:t> ve Richard, 2005). </a:t>
            </a:r>
          </a:p>
          <a:p>
            <a:pPr>
              <a:buNone/>
            </a:pPr>
            <a:endParaRPr lang="tr-TR" sz="2400" dirty="0" smtClean="0"/>
          </a:p>
          <a:p>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627147246"/>
      </p:ext>
    </p:extLst>
  </p:cSld>
  <p:clrMapOvr>
    <a:masterClrMapping/>
  </p:clrMapOvr>
  <p:transition spd="med">
    <p:cover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smtClean="0">
                <a:solidFill>
                  <a:schemeClr val="accent2">
                    <a:lumMod val="75000"/>
                  </a:schemeClr>
                </a:solidFill>
                <a:cs typeface="Times New Roman" panose="02020603050405020304" pitchFamily="18" charset="0"/>
              </a:rPr>
              <a:t>  </a:t>
            </a:r>
            <a:r>
              <a:rPr kumimoji="1" lang="tr-TR" altLang="tr-TR" b="1" dirty="0" smtClean="0">
                <a:solidFill>
                  <a:schemeClr val="accent2">
                    <a:lumMod val="75000"/>
                  </a:schemeClr>
                </a:solidFill>
              </a:rPr>
              <a:t>Bilgiyi Uygulamaya Aktarma</a:t>
            </a:r>
            <a:endParaRPr lang="tr-TR" b="1" dirty="0">
              <a:solidFill>
                <a:schemeClr val="accent2">
                  <a:lumMod val="75000"/>
                </a:schemeClr>
              </a:solidFill>
            </a:endParaRPr>
          </a:p>
        </p:txBody>
      </p:sp>
      <p:sp>
        <p:nvSpPr>
          <p:cNvPr id="3" name="İçerik Yer Tutucusu 2"/>
          <p:cNvSpPr>
            <a:spLocks noGrp="1"/>
          </p:cNvSpPr>
          <p:nvPr>
            <p:ph idx="1"/>
          </p:nvPr>
        </p:nvSpPr>
        <p:spPr>
          <a:xfrm>
            <a:off x="677334" y="1580607"/>
            <a:ext cx="10413032" cy="4460756"/>
          </a:xfrm>
        </p:spPr>
        <p:txBody>
          <a:bodyPr>
            <a:normAutofit/>
          </a:bodyPr>
          <a:lstStyle/>
          <a:p>
            <a:r>
              <a:rPr lang="tr-TR" sz="3200" dirty="0" smtClean="0"/>
              <a:t>Eğitimcilerin bilgiyi aktarma süreç ve aşamalarına gereken önemi vermeleri, </a:t>
            </a:r>
          </a:p>
          <a:p>
            <a:r>
              <a:rPr lang="tr-TR" sz="3200" dirty="0" smtClean="0"/>
              <a:t> Öğrenme ve öğrenmeyi öğrenme becerilerini geliştirmeleri, </a:t>
            </a:r>
          </a:p>
          <a:p>
            <a:r>
              <a:rPr lang="tr-TR" sz="3200" dirty="0" smtClean="0"/>
              <a:t>Kendilerini ve öğrencilerini iyi yetiştirmeleri beklenmektedir. </a:t>
            </a:r>
          </a:p>
          <a:p>
            <a:r>
              <a:rPr lang="tr-TR" sz="3200" dirty="0" smtClean="0"/>
              <a:t>Bu becerilerin geliştirilmesi hayat boyu öğrenme çabalarını güçlendirici olmaktadır.</a:t>
            </a:r>
            <a:endParaRPr lang="tr-T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675391538"/>
      </p:ext>
    </p:extLst>
  </p:cSld>
  <p:clrMapOvr>
    <a:masterClrMapping/>
  </p:clrMapOvr>
  <p:transition spd="med">
    <p:cover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  </a:t>
            </a:r>
            <a:r>
              <a:rPr lang="tr-TR" sz="4000" b="1" dirty="0" smtClean="0">
                <a:solidFill>
                  <a:schemeClr val="accent2">
                    <a:lumMod val="75000"/>
                  </a:schemeClr>
                </a:solidFill>
              </a:rPr>
              <a:t>Hayat Boyu Öğrenme </a:t>
            </a:r>
            <a:endParaRPr lang="tr-TR" sz="4000" b="1" dirty="0">
              <a:solidFill>
                <a:schemeClr val="accent2">
                  <a:lumMod val="75000"/>
                </a:schemeClr>
              </a:solidFill>
            </a:endParaRPr>
          </a:p>
        </p:txBody>
      </p:sp>
      <p:sp>
        <p:nvSpPr>
          <p:cNvPr id="3" name="İçerik Yer Tutucusu 2"/>
          <p:cNvSpPr>
            <a:spLocks noGrp="1"/>
          </p:cNvSpPr>
          <p:nvPr>
            <p:ph idx="1"/>
          </p:nvPr>
        </p:nvSpPr>
        <p:spPr>
          <a:xfrm>
            <a:off x="677333" y="1502229"/>
            <a:ext cx="10021147" cy="4781005"/>
          </a:xfrm>
        </p:spPr>
        <p:txBody>
          <a:bodyPr>
            <a:normAutofit/>
          </a:bodyPr>
          <a:lstStyle/>
          <a:p>
            <a:pPr>
              <a:buFont typeface="Wingdings" pitchFamily="2" charset="2"/>
              <a:buChar char="q"/>
            </a:pPr>
            <a:r>
              <a:rPr lang="tr-TR" sz="2400" dirty="0" smtClean="0"/>
              <a:t>Avrupa Konseyi “</a:t>
            </a:r>
            <a:r>
              <a:rPr lang="tr-TR" sz="2400" i="1" dirty="0" smtClean="0"/>
              <a:t>bilgi, beceri ve yetkinlikleri geliştirmek amacıyla bireysel, toplumsal ve istihdama yönelik olarak hayat boyu yürütülen  bütün öğrenme etkinlikler</a:t>
            </a:r>
            <a:r>
              <a:rPr lang="tr-TR" sz="2400" dirty="0" smtClean="0"/>
              <a:t>i” olarak tanımlamıştır.</a:t>
            </a:r>
          </a:p>
          <a:p>
            <a:pPr>
              <a:buFont typeface="Wingdings" pitchFamily="2" charset="2"/>
              <a:buChar char="q"/>
            </a:pPr>
            <a:r>
              <a:rPr lang="tr-TR" sz="2400" dirty="0" smtClean="0"/>
              <a:t>Günlük yaşamda bireyin sahip olması gereken çok sayıda beceri bulunmaktadır. </a:t>
            </a:r>
          </a:p>
          <a:p>
            <a:pPr>
              <a:buFont typeface="Wingdings" pitchFamily="2" charset="2"/>
              <a:buChar char="q"/>
            </a:pPr>
            <a:r>
              <a:rPr lang="tr-TR" sz="2400" dirty="0" smtClean="0"/>
              <a:t>Bunlar alanlara, eğitim düzeyine, cinsiyete, yaşa, mesleğe, döneme ve araçlara göre çeşitli biçimlerde sınıflandırılmaktadır.</a:t>
            </a:r>
          </a:p>
          <a:p>
            <a:pPr>
              <a:buFont typeface="Wingdings" pitchFamily="2" charset="2"/>
              <a:buChar char="q"/>
            </a:pPr>
            <a:r>
              <a:rPr lang="tr-TR" sz="2400" dirty="0" smtClean="0"/>
              <a:t> Bu konuda Avrupa Birliği tarafından 2006 yılında “</a:t>
            </a:r>
            <a:r>
              <a:rPr lang="tr-TR" sz="2400" dirty="0" err="1" smtClean="0"/>
              <a:t>Hayatboyu</a:t>
            </a:r>
            <a:r>
              <a:rPr lang="tr-TR" sz="2400" dirty="0" smtClean="0"/>
              <a:t> Öğrenme İçin Anahtar Beceriler” başlığı altında belirlenen sekiz anahtar beceri önemli olmaktadır.</a:t>
            </a:r>
            <a:endParaRPr lang="tr-TR" sz="2400" dirty="0">
              <a:solidFill>
                <a:schemeClr val="accent2">
                  <a:lumMod val="75000"/>
                </a:schemeClr>
              </a:solidFill>
            </a:endParaRPr>
          </a:p>
        </p:txBody>
      </p:sp>
    </p:spTree>
    <p:extLst>
      <p:ext uri="{BB962C8B-B14F-4D97-AF65-F5344CB8AC3E}">
        <p14:creationId xmlns="" xmlns:p14="http://schemas.microsoft.com/office/powerpoint/2010/main" val="4237376286"/>
      </p:ext>
    </p:extLst>
  </p:cSld>
  <p:clrMapOvr>
    <a:masterClrMapping/>
  </p:clrMapOvr>
  <p:transition spd="med">
    <p:cover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  </a:t>
            </a:r>
            <a:r>
              <a:rPr lang="tr-TR" sz="4000" b="1" dirty="0" smtClean="0">
                <a:solidFill>
                  <a:schemeClr val="accent2">
                    <a:lumMod val="75000"/>
                  </a:schemeClr>
                </a:solidFill>
              </a:rPr>
              <a:t>Hayat Boyu Öğrenme </a:t>
            </a:r>
            <a:endParaRPr lang="tr-TR" sz="4000" b="1" dirty="0">
              <a:solidFill>
                <a:schemeClr val="accent2">
                  <a:lumMod val="75000"/>
                </a:schemeClr>
              </a:solidFill>
            </a:endParaRPr>
          </a:p>
        </p:txBody>
      </p:sp>
      <p:sp>
        <p:nvSpPr>
          <p:cNvPr id="3" name="İçerik Yer Tutucusu 2"/>
          <p:cNvSpPr>
            <a:spLocks noGrp="1"/>
          </p:cNvSpPr>
          <p:nvPr>
            <p:ph idx="1"/>
          </p:nvPr>
        </p:nvSpPr>
        <p:spPr>
          <a:xfrm>
            <a:off x="677333" y="1502229"/>
            <a:ext cx="10021147" cy="4781005"/>
          </a:xfrm>
        </p:spPr>
        <p:txBody>
          <a:bodyPr>
            <a:normAutofit/>
          </a:bodyPr>
          <a:lstStyle/>
          <a:p>
            <a:pPr lvl="0"/>
            <a:r>
              <a:rPr lang="tr-TR" sz="2400" i="1" dirty="0" smtClean="0"/>
              <a:t>Anadilde iletişim becerileri:</a:t>
            </a:r>
            <a:r>
              <a:rPr lang="tr-TR" sz="2400" dirty="0" smtClean="0"/>
              <a:t> Bireyin düşünce, duygu ve gerçekleri hem sözlü hem de yazılı biçimde (dinleme, konuşma, okuma ve yazma) ifade etme, yorumlama, toplumsal ve kültürel ortamlarda uygun şekilde iletişimini içermektedir.</a:t>
            </a:r>
          </a:p>
          <a:p>
            <a:pPr lvl="0"/>
            <a:r>
              <a:rPr lang="tr-TR" sz="2400" i="1" dirty="0" smtClean="0"/>
              <a:t>Yabancı dilde iletişim becerileri:</a:t>
            </a:r>
            <a:r>
              <a:rPr lang="tr-TR" sz="2400" dirty="0" smtClean="0"/>
              <a:t> İkinci bir dilde dinleme, konuşma, okuma ve yazma becerileri, başka kültürleri tanıma ve anlama becerileri olmaktadır.</a:t>
            </a:r>
          </a:p>
          <a:p>
            <a:pPr lvl="0"/>
            <a:r>
              <a:rPr lang="tr-TR" sz="2400" i="1" dirty="0" smtClean="0"/>
              <a:t>Matematik, fen ve teknoloji becerileri</a:t>
            </a:r>
            <a:r>
              <a:rPr lang="tr-TR" sz="2400" dirty="0" smtClean="0"/>
              <a:t>: Bunlar soyut düşünme ve günlük yaşamda karşılaşılan sorunları çözmek için gerekli temel becerileri kapsamaktadır. Fen ve teknoloji becerileri, bilimsel yöntemleri kullanarak doğayı açıklama, bilgileri uygulamaya aktarma ve kullanmayı kapsamaktadır.</a:t>
            </a:r>
            <a:endParaRPr lang="tr-TR" sz="2400" dirty="0"/>
          </a:p>
        </p:txBody>
      </p:sp>
    </p:spTree>
    <p:extLst>
      <p:ext uri="{BB962C8B-B14F-4D97-AF65-F5344CB8AC3E}">
        <p14:creationId xmlns="" xmlns:p14="http://schemas.microsoft.com/office/powerpoint/2010/main" val="4237376286"/>
      </p:ext>
    </p:extLst>
  </p:cSld>
  <p:clrMapOvr>
    <a:masterClrMapping/>
  </p:clrMapOvr>
  <p:transition spd="med">
    <p:cover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Hayat Boyu Öğrenme</a:t>
            </a:r>
            <a:endParaRPr lang="tr-TR" dirty="0"/>
          </a:p>
        </p:txBody>
      </p:sp>
      <p:sp>
        <p:nvSpPr>
          <p:cNvPr id="3" name="2 İçerik Yer Tutucusu"/>
          <p:cNvSpPr>
            <a:spLocks noGrp="1"/>
          </p:cNvSpPr>
          <p:nvPr>
            <p:ph idx="1"/>
          </p:nvPr>
        </p:nvSpPr>
        <p:spPr>
          <a:xfrm>
            <a:off x="703460" y="1572761"/>
            <a:ext cx="9603134" cy="4540656"/>
          </a:xfrm>
        </p:spPr>
        <p:txBody>
          <a:bodyPr>
            <a:noAutofit/>
          </a:bodyPr>
          <a:lstStyle/>
          <a:p>
            <a:pPr lvl="0"/>
            <a:r>
              <a:rPr lang="tr-TR" sz="2400" i="1" dirty="0" smtClean="0"/>
              <a:t>Sayısal beceriler</a:t>
            </a:r>
            <a:r>
              <a:rPr lang="tr-TR" sz="2400" dirty="0" smtClean="0"/>
              <a:t>: Bilgi toplumunun ihtiyaç duyduğu teknolojiler ile bilgi ve iletişim teknolojileri becerileri olmaktadır. </a:t>
            </a:r>
          </a:p>
          <a:p>
            <a:pPr lvl="0"/>
            <a:r>
              <a:rPr lang="tr-TR" sz="2400" i="1" dirty="0" smtClean="0"/>
              <a:t>Öğrenmeyi öğrenme becerileri</a:t>
            </a:r>
            <a:r>
              <a:rPr lang="tr-TR" sz="2400" dirty="0" smtClean="0"/>
              <a:t>: Bu öğrenmenin peşine düşme ve ısrarcı olma becerisidir. Bireyin öğrenme ihtiyaç ve süreçlerinin farkında olması, bunun için çeşitli zorluklarla başa çıkmasını kapsamaktadır. Bu amaçla yeni bilgi ve beceriler kazanma, kendine uyarlama ve bundan yararlanmayı ifade etmektedir. </a:t>
            </a:r>
          </a:p>
          <a:p>
            <a:pPr lvl="0"/>
            <a:r>
              <a:rPr lang="tr-TR" sz="2400" i="1" dirty="0" smtClean="0"/>
              <a:t>Sosyal ve vatandaşlık becerileri:</a:t>
            </a:r>
            <a:r>
              <a:rPr lang="tr-TR" sz="2400" dirty="0" smtClean="0"/>
              <a:t> İş ve sosyal yaşama etkili ve yapıcı biçimde katılma, sosyal çatışmaları çözme becerilerini içermektedir. </a:t>
            </a:r>
          </a:p>
        </p:txBody>
      </p:sp>
    </p:spTree>
  </p:cSld>
  <p:clrMapOvr>
    <a:masterClrMapping/>
  </p:clrMapOvr>
  <p:transition spd="med">
    <p:cover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   Hayat Boyu Öğrenme</a:t>
            </a:r>
            <a:endParaRPr lang="tr-TR" dirty="0"/>
          </a:p>
        </p:txBody>
      </p:sp>
      <p:sp>
        <p:nvSpPr>
          <p:cNvPr id="3" name="2 İçerik Yer Tutucusu"/>
          <p:cNvSpPr>
            <a:spLocks noGrp="1"/>
          </p:cNvSpPr>
          <p:nvPr>
            <p:ph idx="1"/>
          </p:nvPr>
        </p:nvSpPr>
        <p:spPr>
          <a:xfrm>
            <a:off x="677333" y="1502229"/>
            <a:ext cx="9485569" cy="4539133"/>
          </a:xfrm>
        </p:spPr>
        <p:txBody>
          <a:bodyPr>
            <a:normAutofit fontScale="92500" lnSpcReduction="10000"/>
          </a:bodyPr>
          <a:lstStyle/>
          <a:p>
            <a:pPr lvl="0"/>
            <a:r>
              <a:rPr lang="tr-TR" sz="2800" i="1" dirty="0" smtClean="0"/>
              <a:t>Girişimcilik ve yenilikçilik becerileri:</a:t>
            </a:r>
            <a:r>
              <a:rPr lang="tr-TR" sz="2800" dirty="0" smtClean="0"/>
              <a:t> Girişimcilik, bireyin düşünceleri eyleme dönüştürme becerisidir. Yaratıcılık ve yenilik becerileri ile plan ve proje yönetme becerilerini de  bu grupta ele alınmaktadır. </a:t>
            </a:r>
          </a:p>
          <a:p>
            <a:pPr lvl="0"/>
            <a:r>
              <a:rPr lang="tr-TR" sz="2800" i="1" dirty="0" smtClean="0"/>
              <a:t>Kültürel </a:t>
            </a:r>
            <a:r>
              <a:rPr lang="tr-TR" sz="2800" i="1" dirty="0" err="1" smtClean="0"/>
              <a:t>farkındalık</a:t>
            </a:r>
            <a:r>
              <a:rPr lang="tr-TR" sz="2800" i="1" dirty="0" smtClean="0"/>
              <a:t> ve ifade becerileri</a:t>
            </a:r>
            <a:r>
              <a:rPr lang="tr-TR" sz="2800" dirty="0" smtClean="0"/>
              <a:t>: Bunlar müzik, sahne sanatları, edebiyat, görsel sanatlar, kitle iletişim araçları vb. yollarla görüş, deneyim ve duyguları yaratıcı bir şekilde ifade etme becerilerini kapsamaktadır (FAPEO, 2011, </a:t>
            </a:r>
            <a:r>
              <a:rPr lang="tr-TR" sz="2800" dirty="0" err="1" smtClean="0"/>
              <a:t>Union</a:t>
            </a:r>
            <a:r>
              <a:rPr lang="tr-TR" sz="2800" dirty="0" smtClean="0"/>
              <a:t> </a:t>
            </a:r>
            <a:r>
              <a:rPr lang="tr-TR" sz="2800" dirty="0" err="1" smtClean="0"/>
              <a:t>Europe</a:t>
            </a:r>
            <a:r>
              <a:rPr lang="tr-TR" sz="2800" dirty="0" smtClean="0"/>
              <a:t>, 2007).</a:t>
            </a:r>
          </a:p>
          <a:p>
            <a:r>
              <a:rPr lang="tr-TR" sz="2800" dirty="0" smtClean="0"/>
              <a:t>	Öğrenmek için okumada bu becerilerin hepsi dikkate alınmakta ve aşamalı olarak geliştirilmeye çalışılmaktadır. </a:t>
            </a:r>
          </a:p>
          <a:p>
            <a:pPr>
              <a:buNone/>
            </a:pPr>
            <a:endParaRPr lang="tr-TR" sz="2800" dirty="0" smtClean="0"/>
          </a:p>
          <a:p>
            <a:endParaRPr lang="tr-TR" dirty="0"/>
          </a:p>
        </p:txBody>
      </p:sp>
    </p:spTree>
  </p:cSld>
  <p:clrMapOvr>
    <a:masterClrMapping/>
  </p:clrMapOvr>
  <p:transition spd="med">
    <p:cover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Unvan 1"/>
          <p:cNvSpPr>
            <a:spLocks noGrp="1"/>
          </p:cNvSpPr>
          <p:nvPr>
            <p:ph type="title"/>
          </p:nvPr>
        </p:nvSpPr>
        <p:spPr/>
        <p:txBody>
          <a:bodyPr/>
          <a:lstStyle/>
          <a:p>
            <a:r>
              <a:rPr lang="tr-TR" altLang="tr-TR" dirty="0" smtClean="0">
                <a:solidFill>
                  <a:schemeClr val="accent2"/>
                </a:solidFill>
              </a:rPr>
              <a:t>   </a:t>
            </a:r>
            <a:r>
              <a:rPr lang="tr-TR" altLang="tr-TR" b="1" dirty="0" smtClean="0">
                <a:solidFill>
                  <a:schemeClr val="accent2">
                    <a:lumMod val="75000"/>
                  </a:schemeClr>
                </a:solidFill>
              </a:rPr>
              <a:t>Sonuç ve </a:t>
            </a:r>
            <a:r>
              <a:rPr kumimoji="1" lang="tr-TR" altLang="tr-TR" b="1" dirty="0" smtClean="0">
                <a:solidFill>
                  <a:schemeClr val="accent2">
                    <a:lumMod val="75000"/>
                  </a:schemeClr>
                </a:solidFill>
              </a:rPr>
              <a:t>Öneriler</a:t>
            </a:r>
            <a:endParaRPr lang="tr-TR" altLang="tr-TR" b="1" dirty="0" smtClean="0">
              <a:solidFill>
                <a:schemeClr val="accent2">
                  <a:lumMod val="75000"/>
                </a:schemeClr>
              </a:solidFill>
            </a:endParaRPr>
          </a:p>
        </p:txBody>
      </p:sp>
      <p:sp>
        <p:nvSpPr>
          <p:cNvPr id="39939" name="İçerik Yer Tutucusu 2"/>
          <p:cNvSpPr>
            <a:spLocks noGrp="1"/>
          </p:cNvSpPr>
          <p:nvPr>
            <p:ph idx="1"/>
          </p:nvPr>
        </p:nvSpPr>
        <p:spPr>
          <a:xfrm>
            <a:off x="677333" y="1463041"/>
            <a:ext cx="10308529" cy="4578322"/>
          </a:xfrm>
        </p:spPr>
        <p:txBody>
          <a:bodyPr>
            <a:normAutofit lnSpcReduction="10000"/>
          </a:bodyPr>
          <a:lstStyle/>
          <a:p>
            <a:r>
              <a:rPr lang="tr-TR" sz="2800" dirty="0" smtClean="0"/>
              <a:t>Öğrenme insanların en önemli özelliğidir. Bu özellik anne karnında başlamakta ve yaşam boyu sürdürmektedir. </a:t>
            </a:r>
          </a:p>
          <a:p>
            <a:r>
              <a:rPr lang="tr-TR" sz="2800" dirty="0" smtClean="0"/>
              <a:t>Öğrenen birey önceki durumdan farklı biri olmakta, çeşitli yönlerden değişmektedir. Bu değişim önce zihinde başlamakta ardından davranış ve tutumlara doğru ilerlemekte, zamanla kalıcı olmaktadır. </a:t>
            </a:r>
          </a:p>
          <a:p>
            <a:r>
              <a:rPr lang="tr-TR" sz="2800" dirty="0" smtClean="0"/>
              <a:t>Sürekli öğrenen birey zamanla dil,  zihinsel ve sosyal becerilerini geliştirmekte, geleceğine yön vermektedir.</a:t>
            </a:r>
          </a:p>
          <a:p>
            <a:r>
              <a:rPr lang="tr-TR" sz="2800" dirty="0" smtClean="0"/>
              <a:t> Bu süreçte okuma önemli bir etken olmakta,hayat boyu sınırsız öğrenmeyi sağlamaktadır. </a:t>
            </a:r>
            <a:endParaRPr lang="tr-TR" sz="2800" dirty="0"/>
          </a:p>
        </p:txBody>
      </p:sp>
    </p:spTree>
    <p:extLst>
      <p:ext uri="{BB962C8B-B14F-4D97-AF65-F5344CB8AC3E}">
        <p14:creationId xmlns:p14="http://schemas.microsoft.com/office/powerpoint/2010/main" xmlns="" val="2489501674"/>
      </p:ext>
    </p:extLst>
  </p:cSld>
  <p:clrMapOvr>
    <a:masterClrMapping/>
  </p:clrMapOvr>
  <p:transition spd="med">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r>
              <a:rPr lang="tr-TR" b="1" dirty="0" smtClean="0">
                <a:solidFill>
                  <a:schemeClr val="accent2">
                    <a:lumMod val="75000"/>
                  </a:schemeClr>
                </a:solidFill>
              </a:rPr>
              <a:t>Giriş</a:t>
            </a:r>
            <a:endParaRPr lang="tr-TR" b="1" dirty="0">
              <a:solidFill>
                <a:schemeClr val="accent2">
                  <a:lumMod val="75000"/>
                </a:schemeClr>
              </a:solidFill>
            </a:endParaRPr>
          </a:p>
        </p:txBody>
      </p:sp>
      <p:sp>
        <p:nvSpPr>
          <p:cNvPr id="3" name="2 İçerik Yer Tutucusu"/>
          <p:cNvSpPr>
            <a:spLocks noGrp="1"/>
          </p:cNvSpPr>
          <p:nvPr>
            <p:ph idx="1"/>
          </p:nvPr>
        </p:nvSpPr>
        <p:spPr>
          <a:xfrm>
            <a:off x="677334" y="1332411"/>
            <a:ext cx="9681512" cy="5133703"/>
          </a:xfrm>
        </p:spPr>
        <p:txBody>
          <a:bodyPr>
            <a:noAutofit/>
          </a:bodyPr>
          <a:lstStyle/>
          <a:p>
            <a:endParaRPr lang="tr-TR" sz="2400" dirty="0" smtClean="0"/>
          </a:p>
          <a:p>
            <a:r>
              <a:rPr lang="tr-TR" sz="2400" dirty="0" smtClean="0">
                <a:solidFill>
                  <a:schemeClr val="tx1"/>
                </a:solidFill>
              </a:rPr>
              <a:t>Öğrenme sürecinde dilin çeşitli alanları kullanılır. </a:t>
            </a:r>
          </a:p>
          <a:p>
            <a:r>
              <a:rPr lang="tr-TR" sz="2400" dirty="0" smtClean="0">
                <a:solidFill>
                  <a:schemeClr val="tx1"/>
                </a:solidFill>
              </a:rPr>
              <a:t>Dinleme, konuşma, okuma, yazma, görsel okuma gibi. Araştırmalara göre öğrenmede  en çok okuma becerileri kullanılır.</a:t>
            </a:r>
          </a:p>
          <a:p>
            <a:r>
              <a:rPr lang="tr-TR" sz="2400" dirty="0" smtClean="0">
                <a:solidFill>
                  <a:schemeClr val="tx1"/>
                </a:solidFill>
              </a:rPr>
              <a:t>Birey okuma yoluyla bilgilere  kısa sürede ulaşır, aktif olarak öğrenir ve kendini   sürekli geliştirerek başarılı olur. </a:t>
            </a:r>
          </a:p>
          <a:p>
            <a:r>
              <a:rPr lang="tr-TR" sz="2400" dirty="0" smtClean="0">
                <a:solidFill>
                  <a:schemeClr val="tx1"/>
                </a:solidFill>
              </a:rPr>
              <a:t> Okuma, bireyin dil, zihinsel, duygusal, sosyal, kültürel gibi çeşitli yönlerden gelişimine katkılar sağlayan bir alandır. </a:t>
            </a:r>
          </a:p>
          <a:p>
            <a:r>
              <a:rPr lang="tr-TR" sz="2400" dirty="0" smtClean="0">
                <a:solidFill>
                  <a:schemeClr val="tx1"/>
                </a:solidFill>
              </a:rPr>
              <a:t>Okuma, iletişim kurma, çağdaş toplumun gereklerini yerine getirme, bilinçli kararlar verme ve öğrenmeyi sürdürme gibi üst düzey becerilerin de gelişimine katkı sağlar. </a:t>
            </a:r>
            <a:endParaRPr lang="tr-TR" sz="2400" dirty="0">
              <a:solidFill>
                <a:schemeClr val="tx1"/>
              </a:solidFill>
            </a:endParaRPr>
          </a:p>
        </p:txBody>
      </p:sp>
    </p:spTree>
  </p:cSld>
  <p:clrMapOvr>
    <a:masterClrMapping/>
  </p:clrMapOvr>
  <p:transition spd="med">
    <p:cover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Unvan 1"/>
          <p:cNvSpPr>
            <a:spLocks noGrp="1"/>
          </p:cNvSpPr>
          <p:nvPr>
            <p:ph type="title"/>
          </p:nvPr>
        </p:nvSpPr>
        <p:spPr/>
        <p:txBody>
          <a:bodyPr/>
          <a:lstStyle/>
          <a:p>
            <a:r>
              <a:rPr lang="tr-TR" altLang="tr-TR" dirty="0" smtClean="0">
                <a:solidFill>
                  <a:schemeClr val="accent2"/>
                </a:solidFill>
              </a:rPr>
              <a:t>   </a:t>
            </a:r>
            <a:r>
              <a:rPr lang="tr-TR" altLang="tr-TR" b="1" dirty="0" smtClean="0">
                <a:solidFill>
                  <a:schemeClr val="accent2">
                    <a:lumMod val="75000"/>
                  </a:schemeClr>
                </a:solidFill>
              </a:rPr>
              <a:t>Sonuç ve </a:t>
            </a:r>
            <a:r>
              <a:rPr kumimoji="1" lang="tr-TR" altLang="tr-TR" b="1" dirty="0" smtClean="0">
                <a:solidFill>
                  <a:schemeClr val="accent2">
                    <a:lumMod val="75000"/>
                  </a:schemeClr>
                </a:solidFill>
              </a:rPr>
              <a:t>Öneriler</a:t>
            </a:r>
            <a:endParaRPr lang="tr-TR" altLang="tr-TR" b="1" dirty="0" smtClean="0">
              <a:solidFill>
                <a:schemeClr val="accent2">
                  <a:lumMod val="75000"/>
                </a:schemeClr>
              </a:solidFill>
            </a:endParaRPr>
          </a:p>
        </p:txBody>
      </p:sp>
      <p:sp>
        <p:nvSpPr>
          <p:cNvPr id="39939" name="İçerik Yer Tutucusu 2"/>
          <p:cNvSpPr>
            <a:spLocks noGrp="1"/>
          </p:cNvSpPr>
          <p:nvPr>
            <p:ph idx="1"/>
          </p:nvPr>
        </p:nvSpPr>
        <p:spPr>
          <a:xfrm>
            <a:off x="677333" y="1463041"/>
            <a:ext cx="10308529" cy="4578322"/>
          </a:xfrm>
        </p:spPr>
        <p:txBody>
          <a:bodyPr>
            <a:normAutofit fontScale="92500" lnSpcReduction="20000"/>
          </a:bodyPr>
          <a:lstStyle/>
          <a:p>
            <a:r>
              <a:rPr lang="tr-TR" sz="2800" dirty="0" smtClean="0"/>
              <a:t>Sürekli değişen ve gelişen çağa uyum sağlamak için okuma, anlama, düşünme, öğrenme, kendini geliştirme vb. beceriler zorunlu olmaktadır.</a:t>
            </a:r>
          </a:p>
          <a:p>
            <a:r>
              <a:rPr lang="tr-TR" sz="2800" dirty="0" smtClean="0"/>
              <a:t> Bu süreçte öğrenmek için okuma  bilgiyi alma, anlama, üzerinde düşünme, sorgulama, öğrenme ve yeni bilgiler üretme sürecine doğrudan katkı sağlamaktadır. </a:t>
            </a:r>
          </a:p>
          <a:p>
            <a:r>
              <a:rPr lang="tr-TR" sz="2800" dirty="0" smtClean="0"/>
              <a:t>Ayrıca sosyal yaşamda bireyin kişiliğini geliştirme, yaşadığı toplumla sağlıklı ilişkiler kurma, mesleğini geliştirme ve iş yaşamında ilerleme açısından önemli yararlar sağlamaktadır. </a:t>
            </a:r>
          </a:p>
          <a:p>
            <a:r>
              <a:rPr lang="tr-TR" sz="2800" dirty="0" smtClean="0"/>
              <a:t>Bu nedenle okuma ve sınırsız öğrenme becerilerini geliştirmeye önem verilmeli, sürekli okuyan, araştıran, öğrenen, kendinin ve ülkemizin geleceğine yön veren bireyler yetiştirilmelidir.  </a:t>
            </a:r>
          </a:p>
          <a:p>
            <a:pPr>
              <a:buNone/>
            </a:pPr>
            <a:endParaRPr lang="tr-TR" sz="2800" dirty="0"/>
          </a:p>
        </p:txBody>
      </p:sp>
    </p:spTree>
    <p:extLst>
      <p:ext uri="{BB962C8B-B14F-4D97-AF65-F5344CB8AC3E}">
        <p14:creationId xmlns:p14="http://schemas.microsoft.com/office/powerpoint/2010/main" xmlns="" val="2489501674"/>
      </p:ext>
    </p:extLst>
  </p:cSld>
  <p:clrMapOvr>
    <a:masterClrMapping/>
  </p:clrMapOvr>
  <p:transition spd="med">
    <p:cover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7" name="Rectangle 3"/>
          <p:cNvSpPr>
            <a:spLocks noGrp="1" noChangeArrowheads="1"/>
          </p:cNvSpPr>
          <p:nvPr>
            <p:ph type="body" idx="1"/>
          </p:nvPr>
        </p:nvSpPr>
        <p:spPr>
          <a:xfrm>
            <a:off x="1752600" y="0"/>
            <a:ext cx="8610600" cy="6858000"/>
          </a:xfrm>
        </p:spPr>
        <p:txBody>
          <a:bodyPr/>
          <a:lstStyle/>
          <a:p>
            <a:pPr algn="just" eaLnBrk="1" hangingPunct="1">
              <a:buFontTx/>
              <a:buNone/>
            </a:pPr>
            <a:endParaRPr lang="tr-TR" altLang="tr-TR" sz="2800"/>
          </a:p>
          <a:p>
            <a:pPr algn="just" eaLnBrk="1" hangingPunct="1">
              <a:buFontTx/>
              <a:buNone/>
            </a:pPr>
            <a:endParaRPr lang="tr-TR" altLang="tr-TR" smtClean="0">
              <a:solidFill>
                <a:srgbClr val="FFFFFF"/>
              </a:solidFill>
            </a:endParaRPr>
          </a:p>
          <a:p>
            <a:pPr eaLnBrk="1" hangingPunct="1">
              <a:buFontTx/>
              <a:buNone/>
            </a:pPr>
            <a:r>
              <a:rPr lang="tr-TR" altLang="tr-TR" smtClean="0">
                <a:solidFill>
                  <a:srgbClr val="FFFFFF"/>
                </a:solidFill>
                <a:cs typeface="Times New Roman" panose="02020603050405020304" pitchFamily="18" charset="0"/>
              </a:rPr>
              <a:t> </a:t>
            </a:r>
            <a:endParaRPr lang="tr-TR" altLang="tr-TR" smtClean="0">
              <a:cs typeface="Times New Roman" panose="02020603050405020304" pitchFamily="18" charset="0"/>
            </a:endParaRPr>
          </a:p>
          <a:p>
            <a:pPr eaLnBrk="1" hangingPunct="1">
              <a:buFontTx/>
              <a:buNone/>
            </a:pPr>
            <a:endParaRPr lang="tr-TR" altLang="tr-TR" smtClean="0"/>
          </a:p>
        </p:txBody>
      </p:sp>
      <p:sp>
        <p:nvSpPr>
          <p:cNvPr id="88069" name="Rectangle 5"/>
          <p:cNvSpPr>
            <a:spLocks noGrp="1" noChangeArrowheads="1"/>
          </p:cNvSpPr>
          <p:nvPr>
            <p:ph type="title"/>
          </p:nvPr>
        </p:nvSpPr>
        <p:spPr>
          <a:xfrm>
            <a:off x="591354" y="599941"/>
            <a:ext cx="10329195" cy="6096000"/>
          </a:xfrm>
          <a:noFill/>
        </p:spPr>
        <p:txBody>
          <a:bodyPr/>
          <a:lstStyle/>
          <a:p>
            <a:pPr eaLnBrk="1" hangingPunct="1"/>
            <a:r>
              <a:rPr lang="tr-TR" altLang="tr-TR" sz="7200" dirty="0">
                <a:solidFill>
                  <a:srgbClr val="FFFFFF"/>
                </a:solidFill>
              </a:rPr>
              <a:t>    </a:t>
            </a:r>
            <a:r>
              <a:rPr lang="tr-TR" altLang="tr-TR" sz="6600" b="1" dirty="0">
                <a:solidFill>
                  <a:schemeClr val="accent2"/>
                </a:solidFill>
              </a:rPr>
              <a:t>TEŞEKKÜRLER</a:t>
            </a:r>
            <a:r>
              <a:rPr lang="tr-TR" altLang="tr-TR" sz="6600" dirty="0">
                <a:solidFill>
                  <a:schemeClr val="hlink"/>
                </a:solidFill>
              </a:rPr>
              <a:t/>
            </a:r>
            <a:br>
              <a:rPr lang="tr-TR" altLang="tr-TR" sz="6600" dirty="0">
                <a:solidFill>
                  <a:schemeClr val="hlink"/>
                </a:solidFill>
              </a:rPr>
            </a:br>
            <a:r>
              <a:rPr lang="tr-TR" altLang="tr-TR" sz="3200" dirty="0">
                <a:solidFill>
                  <a:schemeClr val="hlink"/>
                </a:solidFill>
              </a:rPr>
              <a:t/>
            </a:r>
            <a:br>
              <a:rPr lang="tr-TR" altLang="tr-TR" sz="3200" dirty="0">
                <a:solidFill>
                  <a:schemeClr val="hlink"/>
                </a:solidFill>
              </a:rPr>
            </a:br>
            <a:r>
              <a:rPr lang="tr-TR" altLang="tr-TR" sz="2800" dirty="0">
                <a:solidFill>
                  <a:schemeClr val="tx1"/>
                </a:solidFill>
              </a:rPr>
              <a:t>Güneş</a:t>
            </a:r>
            <a:r>
              <a:rPr lang="tr-TR" altLang="tr-TR" sz="2800" dirty="0" smtClean="0">
                <a:solidFill>
                  <a:schemeClr val="tx1"/>
                </a:solidFill>
              </a:rPr>
              <a:t>, Firdevs</a:t>
            </a:r>
            <a:r>
              <a:rPr lang="tr-TR" altLang="tr-TR" sz="2800" dirty="0">
                <a:solidFill>
                  <a:schemeClr val="tx1"/>
                </a:solidFill>
              </a:rPr>
              <a:t>.(</a:t>
            </a:r>
            <a:r>
              <a:rPr lang="tr-TR" altLang="tr-TR" sz="2800" dirty="0" smtClean="0">
                <a:solidFill>
                  <a:schemeClr val="tx1"/>
                </a:solidFill>
              </a:rPr>
              <a:t>2014).</a:t>
            </a:r>
            <a:r>
              <a:rPr lang="tr-TR" altLang="tr-TR" sz="2800" i="1" dirty="0">
                <a:solidFill>
                  <a:schemeClr val="tx1"/>
                </a:solidFill>
              </a:rPr>
              <a:t>Türkçe Öğretimi </a:t>
            </a:r>
            <a:r>
              <a:rPr lang="tr-TR" altLang="tr-TR" sz="2800" i="1" dirty="0" smtClean="0">
                <a:solidFill>
                  <a:schemeClr val="tx1"/>
                </a:solidFill>
              </a:rPr>
              <a:t>Yaklaşım ve Modeller</a:t>
            </a:r>
            <a:r>
              <a:rPr lang="tr-TR" altLang="tr-TR" sz="2800" dirty="0" smtClean="0">
                <a:solidFill>
                  <a:schemeClr val="tx1"/>
                </a:solidFill>
              </a:rPr>
              <a:t>, </a:t>
            </a:r>
            <a:r>
              <a:rPr lang="tr-TR" altLang="tr-TR" sz="2800" dirty="0" err="1" smtClean="0">
                <a:solidFill>
                  <a:schemeClr val="tx1"/>
                </a:solidFill>
              </a:rPr>
              <a:t>Pegem</a:t>
            </a:r>
            <a:r>
              <a:rPr lang="tr-TR" altLang="tr-TR" sz="2800" dirty="0" smtClean="0">
                <a:solidFill>
                  <a:schemeClr val="tx1"/>
                </a:solidFill>
              </a:rPr>
              <a:t> A </a:t>
            </a:r>
            <a:r>
              <a:rPr lang="tr-TR" altLang="tr-TR" sz="2800" dirty="0">
                <a:solidFill>
                  <a:schemeClr val="tx1"/>
                </a:solidFill>
              </a:rPr>
              <a:t>Yayınları</a:t>
            </a:r>
            <a:br>
              <a:rPr lang="tr-TR" altLang="tr-TR" sz="2800" dirty="0">
                <a:solidFill>
                  <a:schemeClr val="tx1"/>
                </a:solidFill>
              </a:rPr>
            </a:br>
            <a:r>
              <a:rPr lang="tr-TR" altLang="tr-TR" sz="2800" dirty="0">
                <a:solidFill>
                  <a:schemeClr val="tx1"/>
                </a:solidFill>
              </a:rPr>
              <a:t/>
            </a:r>
            <a:br>
              <a:rPr lang="tr-TR" altLang="tr-TR" sz="2800" dirty="0">
                <a:solidFill>
                  <a:schemeClr val="tx1"/>
                </a:solidFill>
              </a:rPr>
            </a:br>
            <a:r>
              <a:rPr lang="tr-TR" altLang="tr-TR" sz="2800" dirty="0">
                <a:solidFill>
                  <a:schemeClr val="tx1"/>
                </a:solidFill>
              </a:rPr>
              <a:t>Güneş</a:t>
            </a:r>
            <a:r>
              <a:rPr lang="tr-TR" altLang="tr-TR" sz="2800" dirty="0" smtClean="0">
                <a:solidFill>
                  <a:schemeClr val="tx1"/>
                </a:solidFill>
              </a:rPr>
              <a:t>, Firdevs</a:t>
            </a:r>
            <a:r>
              <a:rPr lang="tr-TR" altLang="tr-TR" sz="2800" dirty="0">
                <a:solidFill>
                  <a:schemeClr val="tx1"/>
                </a:solidFill>
              </a:rPr>
              <a:t>.(</a:t>
            </a:r>
            <a:r>
              <a:rPr lang="tr-TR" altLang="tr-TR" sz="2800" dirty="0" smtClean="0">
                <a:solidFill>
                  <a:schemeClr val="tx1"/>
                </a:solidFill>
              </a:rPr>
              <a:t>2015).</a:t>
            </a:r>
            <a:r>
              <a:rPr lang="tr-TR" altLang="tr-TR" sz="2800" i="1" dirty="0" smtClean="0">
                <a:solidFill>
                  <a:schemeClr val="tx1"/>
                </a:solidFill>
              </a:rPr>
              <a:t>Etkinliklerle Hızlı </a:t>
            </a:r>
            <a:r>
              <a:rPr lang="tr-TR" altLang="tr-TR" sz="2800" i="1" dirty="0">
                <a:solidFill>
                  <a:schemeClr val="tx1"/>
                </a:solidFill>
              </a:rPr>
              <a:t>Okuma ve </a:t>
            </a:r>
            <a:r>
              <a:rPr lang="tr-TR" altLang="tr-TR" sz="2800" i="1" dirty="0" smtClean="0">
                <a:solidFill>
                  <a:schemeClr val="tx1"/>
                </a:solidFill>
              </a:rPr>
              <a:t>Anlama</a:t>
            </a:r>
            <a:r>
              <a:rPr lang="tr-TR" altLang="tr-TR" sz="2800" dirty="0" smtClean="0">
                <a:solidFill>
                  <a:schemeClr val="tx1"/>
                </a:solidFill>
              </a:rPr>
              <a:t>, </a:t>
            </a:r>
            <a:r>
              <a:rPr lang="tr-TR" altLang="tr-TR" sz="2800" dirty="0" err="1" smtClean="0">
                <a:solidFill>
                  <a:schemeClr val="tx1"/>
                </a:solidFill>
              </a:rPr>
              <a:t>Pegem</a:t>
            </a:r>
            <a:r>
              <a:rPr lang="tr-TR" altLang="tr-TR" sz="2800" dirty="0" smtClean="0">
                <a:solidFill>
                  <a:schemeClr val="tx1"/>
                </a:solidFill>
              </a:rPr>
              <a:t> A </a:t>
            </a:r>
            <a:r>
              <a:rPr lang="tr-TR" altLang="tr-TR" sz="2800" dirty="0">
                <a:solidFill>
                  <a:schemeClr val="tx1"/>
                </a:solidFill>
              </a:rPr>
              <a:t>Yayınları</a:t>
            </a:r>
            <a:br>
              <a:rPr lang="tr-TR" altLang="tr-TR" sz="2800" dirty="0">
                <a:solidFill>
                  <a:schemeClr val="tx1"/>
                </a:solidFill>
              </a:rPr>
            </a:br>
            <a:r>
              <a:rPr lang="tr-TR" altLang="tr-TR" sz="2800" dirty="0">
                <a:solidFill>
                  <a:schemeClr val="tx1"/>
                </a:solidFill>
              </a:rPr>
              <a:t/>
            </a:r>
            <a:br>
              <a:rPr lang="tr-TR" altLang="tr-TR" sz="2800" dirty="0">
                <a:solidFill>
                  <a:schemeClr val="tx1"/>
                </a:solidFill>
              </a:rPr>
            </a:br>
            <a:r>
              <a:rPr lang="tr-TR" altLang="tr-TR" sz="2800" dirty="0">
                <a:solidFill>
                  <a:schemeClr val="tx1"/>
                </a:solidFill>
              </a:rPr>
              <a:t> Güneş</a:t>
            </a:r>
            <a:r>
              <a:rPr lang="tr-TR" altLang="tr-TR" sz="2800" dirty="0" smtClean="0">
                <a:solidFill>
                  <a:schemeClr val="tx1"/>
                </a:solidFill>
              </a:rPr>
              <a:t>, Firdevs</a:t>
            </a:r>
            <a:r>
              <a:rPr lang="tr-TR" altLang="tr-TR" sz="2800" dirty="0">
                <a:solidFill>
                  <a:schemeClr val="tx1"/>
                </a:solidFill>
              </a:rPr>
              <a:t>.(2007).</a:t>
            </a:r>
            <a:r>
              <a:rPr lang="tr-TR" altLang="tr-TR" sz="2800" i="1" dirty="0">
                <a:solidFill>
                  <a:schemeClr val="tx1"/>
                </a:solidFill>
              </a:rPr>
              <a:t>Ses Temelli Cümle Yöntemi ve Zihinsel </a:t>
            </a:r>
            <a:r>
              <a:rPr lang="tr-TR" altLang="tr-TR" sz="2800" dirty="0">
                <a:solidFill>
                  <a:schemeClr val="tx1"/>
                </a:solidFill>
              </a:rPr>
              <a:t>Y</a:t>
            </a:r>
            <a:r>
              <a:rPr lang="tr-TR" altLang="tr-TR" sz="2800" i="1" dirty="0">
                <a:solidFill>
                  <a:schemeClr val="tx1"/>
                </a:solidFill>
              </a:rPr>
              <a:t>apılandırma</a:t>
            </a:r>
            <a:r>
              <a:rPr lang="tr-TR" altLang="tr-TR" sz="2800" dirty="0">
                <a:solidFill>
                  <a:schemeClr val="tx1"/>
                </a:solidFill>
              </a:rPr>
              <a:t>,Nobel Yayınları</a:t>
            </a:r>
          </a:p>
        </p:txBody>
      </p:sp>
    </p:spTree>
    <p:extLst>
      <p:ext uri="{BB962C8B-B14F-4D97-AF65-F5344CB8AC3E}">
        <p14:creationId xmlns:p14="http://schemas.microsoft.com/office/powerpoint/2010/main" xmlns="" val="1624071859"/>
      </p:ext>
    </p:extLst>
  </p:cSld>
  <p:clrMapOvr>
    <a:masterClrMapping/>
  </p:clrMapOvr>
  <p:transition spd="med">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88069"/>
                                        </p:tgtEl>
                                        <p:attrNameLst>
                                          <p:attrName>style.visibility</p:attrName>
                                        </p:attrNameLst>
                                      </p:cBhvr>
                                      <p:to>
                                        <p:strVal val="visible"/>
                                      </p:to>
                                    </p:set>
                                    <p:anim calcmode="lin" valueType="num">
                                      <p:cBhvr additive="base">
                                        <p:cTn id="7" dur="500" fill="hold"/>
                                        <p:tgtEl>
                                          <p:spTgt spid="88069"/>
                                        </p:tgtEl>
                                        <p:attrNameLst>
                                          <p:attrName>ppt_x</p:attrName>
                                        </p:attrNameLst>
                                      </p:cBhvr>
                                      <p:tavLst>
                                        <p:tav tm="0">
                                          <p:val>
                                            <p:strVal val="#ppt_x"/>
                                          </p:val>
                                        </p:tav>
                                        <p:tav tm="100000">
                                          <p:val>
                                            <p:strVal val="#ppt_x"/>
                                          </p:val>
                                        </p:tav>
                                      </p:tavLst>
                                    </p:anim>
                                    <p:anim calcmode="lin" valueType="num">
                                      <p:cBhvr additive="base">
                                        <p:cTn id="8" dur="500" fill="hold"/>
                                        <p:tgtEl>
                                          <p:spTgt spid="88069"/>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8067">
                                            <p:txEl>
                                              <p:pRg st="2" end="2"/>
                                            </p:txEl>
                                          </p:spTgt>
                                        </p:tgtEl>
                                        <p:attrNameLst>
                                          <p:attrName>style.visibility</p:attrName>
                                        </p:attrNameLst>
                                      </p:cBhvr>
                                      <p:to>
                                        <p:strVal val="visible"/>
                                      </p:to>
                                    </p:set>
                                    <p:anim calcmode="lin" valueType="num">
                                      <p:cBhvr additive="base">
                                        <p:cTn id="12" dur="20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P spid="88069"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r>
              <a:rPr lang="tr-TR" dirty="0" smtClean="0">
                <a:solidFill>
                  <a:schemeClr val="accent2">
                    <a:lumMod val="75000"/>
                  </a:schemeClr>
                </a:solidFill>
              </a:rPr>
              <a:t>Giriş</a:t>
            </a:r>
            <a:endParaRPr lang="tr-TR" dirty="0">
              <a:solidFill>
                <a:schemeClr val="accent2">
                  <a:lumMod val="75000"/>
                </a:schemeClr>
              </a:solidFill>
            </a:endParaRPr>
          </a:p>
        </p:txBody>
      </p:sp>
      <p:sp>
        <p:nvSpPr>
          <p:cNvPr id="3" name="2 İçerik Yer Tutucusu"/>
          <p:cNvSpPr>
            <a:spLocks noGrp="1"/>
          </p:cNvSpPr>
          <p:nvPr>
            <p:ph idx="1"/>
          </p:nvPr>
        </p:nvSpPr>
        <p:spPr>
          <a:xfrm>
            <a:off x="677333" y="1567543"/>
            <a:ext cx="9942769" cy="4473819"/>
          </a:xfrm>
        </p:spPr>
        <p:txBody>
          <a:bodyPr>
            <a:normAutofit fontScale="92500"/>
          </a:bodyPr>
          <a:lstStyle/>
          <a:p>
            <a:r>
              <a:rPr lang="tr-TR" sz="2400" dirty="0" smtClean="0">
                <a:solidFill>
                  <a:schemeClr val="tx1"/>
                </a:solidFill>
              </a:rPr>
              <a:t>Bilgi çağında bilgiye ulaşma, kullanma ve kendini geliştirmenin çeşitli yolları vardır. Ancak en üstün bilgi alma, okuma yoluyla olmaktadır. </a:t>
            </a:r>
          </a:p>
          <a:p>
            <a:r>
              <a:rPr lang="tr-TR" sz="2400" dirty="0" smtClean="0">
                <a:solidFill>
                  <a:schemeClr val="tx1"/>
                </a:solidFill>
              </a:rPr>
              <a:t>Elektronik ilerlemeler, radyo, televizyon, telefon, gibi araçlar ne kadar gelişirse gelişsin, sözlü olarak bilgi aktarmada sınırlı kalmaktadır.</a:t>
            </a:r>
          </a:p>
          <a:p>
            <a:r>
              <a:rPr lang="tr-TR" sz="2400" dirty="0" smtClean="0">
                <a:solidFill>
                  <a:schemeClr val="tx1"/>
                </a:solidFill>
              </a:rPr>
              <a:t> Bir spiker, sanatçı, sunucu, aktör veya öğretmen dinleyicilere saatte en fazla 9000 kelime aktarabilir. </a:t>
            </a:r>
          </a:p>
          <a:p>
            <a:r>
              <a:rPr lang="tr-TR" sz="2400" dirty="0" smtClean="0">
                <a:solidFill>
                  <a:schemeClr val="tx1"/>
                </a:solidFill>
              </a:rPr>
              <a:t>Oysa orta düzeyde bir okuyucu saatte 27 000 kelime okuyabilir. </a:t>
            </a:r>
          </a:p>
          <a:p>
            <a:r>
              <a:rPr lang="tr-TR" sz="2400" dirty="0" smtClean="0">
                <a:solidFill>
                  <a:schemeClr val="tx1"/>
                </a:solidFill>
              </a:rPr>
              <a:t>Eğer bu okuyucu okuma hızını artırırsa daha fazla bilgiye ulaşır. </a:t>
            </a:r>
          </a:p>
          <a:p>
            <a:r>
              <a:rPr lang="tr-TR" sz="2400" dirty="0" smtClean="0">
                <a:solidFill>
                  <a:schemeClr val="tx1"/>
                </a:solidFill>
              </a:rPr>
              <a:t>Hem günümüzde hem de gelecekte okuma yoluyla bilgi alma dinlemeye göre daha üstündür. </a:t>
            </a:r>
          </a:p>
          <a:p>
            <a:endParaRPr lang="tr-TR" dirty="0"/>
          </a:p>
        </p:txBody>
      </p:sp>
    </p:spTree>
  </p:cSld>
  <p:clrMapOvr>
    <a:masterClrMapping/>
  </p:clrMapOvr>
  <p:transition spd="med">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7790" y="430727"/>
            <a:ext cx="8596668" cy="1320800"/>
          </a:xfrm>
        </p:spPr>
        <p:txBody>
          <a:bodyPr>
            <a:normAutofit/>
          </a:bodyPr>
          <a:lstStyle/>
          <a:p>
            <a:r>
              <a:rPr lang="tr-TR" sz="4000" b="1" dirty="0" smtClean="0">
                <a:solidFill>
                  <a:schemeClr val="accent2"/>
                </a:solidFill>
              </a:rPr>
              <a:t> Giriş</a:t>
            </a:r>
            <a:endParaRPr lang="tr-TR" sz="4000" b="1" dirty="0">
              <a:solidFill>
                <a:schemeClr val="accent2"/>
              </a:solidFill>
            </a:endParaRPr>
          </a:p>
        </p:txBody>
      </p:sp>
      <p:sp>
        <p:nvSpPr>
          <p:cNvPr id="3" name="İçerik Yer Tutucusu 2"/>
          <p:cNvSpPr>
            <a:spLocks noGrp="1"/>
          </p:cNvSpPr>
          <p:nvPr>
            <p:ph idx="1"/>
          </p:nvPr>
        </p:nvSpPr>
        <p:spPr>
          <a:xfrm>
            <a:off x="546703" y="1123406"/>
            <a:ext cx="10439159" cy="5172891"/>
          </a:xfrm>
        </p:spPr>
        <p:txBody>
          <a:bodyPr>
            <a:noAutofit/>
          </a:bodyPr>
          <a:lstStyle/>
          <a:p>
            <a:pPr>
              <a:buFont typeface="Wingdings" panose="05000000000000000000" pitchFamily="2" charset="2"/>
              <a:buChar char="q"/>
            </a:pPr>
            <a:r>
              <a:rPr lang="tr-TR" sz="2800" dirty="0" smtClean="0">
                <a:solidFill>
                  <a:schemeClr val="tx1"/>
                </a:solidFill>
                <a:latin typeface="Arial" panose="020B0604020202020204" pitchFamily="34" charset="0"/>
                <a:cs typeface="Arial" panose="020B0604020202020204" pitchFamily="34" charset="0"/>
              </a:rPr>
              <a:t>Okuma, </a:t>
            </a:r>
            <a:r>
              <a:rPr lang="tr-TR" sz="2800" dirty="0">
                <a:solidFill>
                  <a:schemeClr val="tx1"/>
                </a:solidFill>
                <a:latin typeface="Arial" panose="020B0604020202020204" pitchFamily="34" charset="0"/>
                <a:cs typeface="Arial" panose="020B0604020202020204" pitchFamily="34" charset="0"/>
              </a:rPr>
              <a:t>öğrenmenin kalbi ve  insan beyninin sınırsız bir becerisidir. </a:t>
            </a:r>
            <a:endParaRPr lang="tr-TR" sz="2800" dirty="0" smtClean="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q"/>
            </a:pPr>
            <a:r>
              <a:rPr lang="tr-TR" sz="2800" dirty="0" smtClean="0">
                <a:solidFill>
                  <a:schemeClr val="tx1"/>
                </a:solidFill>
                <a:latin typeface="Arial" panose="020B0604020202020204" pitchFamily="34" charset="0"/>
                <a:cs typeface="Arial" panose="020B0604020202020204" pitchFamily="34" charset="0"/>
              </a:rPr>
              <a:t>İnsanlar bu </a:t>
            </a:r>
            <a:r>
              <a:rPr lang="tr-TR" sz="2800" dirty="0">
                <a:solidFill>
                  <a:schemeClr val="tx1"/>
                </a:solidFill>
                <a:latin typeface="Arial" panose="020B0604020202020204" pitchFamily="34" charset="0"/>
                <a:cs typeface="Arial" panose="020B0604020202020204" pitchFamily="34" charset="0"/>
              </a:rPr>
              <a:t>becerilerini  kullanarak öğrenir ve kendilerini hayat boyu geliştirirler. </a:t>
            </a:r>
            <a:endParaRPr lang="tr-TR" sz="2800" dirty="0" smtClean="0">
              <a:solidFill>
                <a:schemeClr val="tx1"/>
              </a:solidFill>
              <a:latin typeface="Arial" panose="020B0604020202020204" pitchFamily="34" charset="0"/>
              <a:cs typeface="Arial" panose="020B0604020202020204" pitchFamily="34" charset="0"/>
            </a:endParaRPr>
          </a:p>
          <a:p>
            <a:pPr>
              <a:buFont typeface="Wingdings" panose="05000000000000000000" pitchFamily="2" charset="2"/>
              <a:buChar char="q"/>
            </a:pPr>
            <a:r>
              <a:rPr lang="tr-TR" sz="2800" dirty="0" smtClean="0">
                <a:solidFill>
                  <a:schemeClr val="tx1"/>
                </a:solidFill>
              </a:rPr>
              <a:t>Okuma sürecinde alınan bilgiler zihinsel kavramlara çevrilir, zihinde düzenlemeler yapılarak depolanır. </a:t>
            </a:r>
          </a:p>
          <a:p>
            <a:pPr>
              <a:buFont typeface="Wingdings" panose="05000000000000000000" pitchFamily="2" charset="2"/>
              <a:buChar char="q"/>
            </a:pPr>
            <a:r>
              <a:rPr lang="tr-TR" sz="2800" dirty="0" smtClean="0">
                <a:solidFill>
                  <a:schemeClr val="tx1"/>
                </a:solidFill>
              </a:rPr>
              <a:t>Böylece okuma ve öğrenme bireyin çeşitli yönlerden değişmesini getirmektedir.</a:t>
            </a:r>
          </a:p>
          <a:p>
            <a:pPr>
              <a:buFont typeface="Wingdings" panose="05000000000000000000" pitchFamily="2" charset="2"/>
              <a:buChar char="q"/>
            </a:pPr>
            <a:r>
              <a:rPr lang="tr-TR" sz="2800" dirty="0" smtClean="0">
                <a:solidFill>
                  <a:schemeClr val="tx1"/>
                </a:solidFill>
              </a:rPr>
              <a:t>Bu değişim önce zihinde başlar ardından davranış ve tutumlara doğru ilerler.</a:t>
            </a:r>
            <a:endParaRPr lang="tr-T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524060688"/>
      </p:ext>
    </p:extLst>
  </p:cSld>
  <p:clrMapOvr>
    <a:masterClrMapping/>
  </p:clrMapOvr>
  <p:transition spd="med">
    <p:cover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latin typeface="Arial" panose="020B0604020202020204" pitchFamily="34" charset="0"/>
                <a:cs typeface="Arial" panose="020B0604020202020204" pitchFamily="34" charset="0"/>
              </a:rPr>
              <a:t>  Okuma Nedir?</a:t>
            </a:r>
            <a:endParaRPr lang="tr-TR" b="1" dirty="0">
              <a:solidFill>
                <a:schemeClr val="accent2"/>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77333" y="1476103"/>
            <a:ext cx="9524757" cy="4937576"/>
          </a:xfrm>
        </p:spPr>
        <p:txBody>
          <a:bodyPr>
            <a:noAutofit/>
          </a:bodyPr>
          <a:lstStyle/>
          <a:p>
            <a:pPr lvl="0"/>
            <a:r>
              <a:rPr lang="tr-TR" sz="2800" i="1" dirty="0" smtClean="0">
                <a:solidFill>
                  <a:schemeClr val="tx1"/>
                </a:solidFill>
              </a:rPr>
              <a:t>Bir yazıyı meydana getiren harf ve işaretlere bakıp bunları çözümlemek veya seslendirmek, </a:t>
            </a:r>
            <a:endParaRPr lang="tr-TR" sz="2800" dirty="0" smtClean="0">
              <a:solidFill>
                <a:schemeClr val="tx1"/>
              </a:solidFill>
            </a:endParaRPr>
          </a:p>
          <a:p>
            <a:pPr lvl="0"/>
            <a:r>
              <a:rPr lang="tr-TR" sz="2800" i="1" dirty="0" smtClean="0">
                <a:solidFill>
                  <a:schemeClr val="tx1"/>
                </a:solidFill>
              </a:rPr>
              <a:t>Yazılmış bir metnin iletmek istediği şeyleri öğrenme, </a:t>
            </a:r>
            <a:endParaRPr lang="tr-TR" sz="2800" dirty="0" smtClean="0">
              <a:solidFill>
                <a:schemeClr val="tx1"/>
              </a:solidFill>
            </a:endParaRPr>
          </a:p>
          <a:p>
            <a:pPr lvl="0"/>
            <a:r>
              <a:rPr lang="tr-TR" sz="2800" i="1" dirty="0" smtClean="0">
                <a:solidFill>
                  <a:schemeClr val="tx1"/>
                </a:solidFill>
              </a:rPr>
              <a:t>Sesli olarak söyleme, </a:t>
            </a:r>
            <a:endParaRPr lang="tr-TR" sz="2800" dirty="0" smtClean="0">
              <a:solidFill>
                <a:schemeClr val="tx1"/>
              </a:solidFill>
            </a:endParaRPr>
          </a:p>
          <a:p>
            <a:pPr lvl="0"/>
            <a:r>
              <a:rPr lang="tr-TR" sz="2800" i="1" dirty="0" smtClean="0">
                <a:solidFill>
                  <a:schemeClr val="tx1"/>
                </a:solidFill>
              </a:rPr>
              <a:t>Bir şeyin anlamını çözme, </a:t>
            </a:r>
            <a:endParaRPr lang="tr-TR" sz="2800" dirty="0" smtClean="0">
              <a:solidFill>
                <a:schemeClr val="tx1"/>
              </a:solidFill>
            </a:endParaRPr>
          </a:p>
          <a:p>
            <a:pPr lvl="0"/>
            <a:r>
              <a:rPr lang="tr-TR" sz="2800" i="1" dirty="0" smtClean="0">
                <a:solidFill>
                  <a:schemeClr val="tx1"/>
                </a:solidFill>
              </a:rPr>
              <a:t>Bazı belirtilerle bir anlamı, gizli bir duyguyu anlama, kavrama,</a:t>
            </a:r>
            <a:endParaRPr lang="tr-TR" sz="2800" dirty="0" smtClean="0">
              <a:solidFill>
                <a:schemeClr val="tx1"/>
              </a:solidFill>
            </a:endParaRPr>
          </a:p>
          <a:p>
            <a:pPr lvl="0"/>
            <a:r>
              <a:rPr lang="tr-TR" sz="2800" i="1" dirty="0" smtClean="0">
                <a:solidFill>
                  <a:schemeClr val="tx1"/>
                </a:solidFill>
              </a:rPr>
              <a:t>Bir konuyu öğrenmek için okulda, bir öğretmenin yanında veya yazılı şeyler üzerinde çalışma, öğrenim görme,” </a:t>
            </a:r>
            <a:r>
              <a:rPr lang="tr-TR" sz="2800" dirty="0" smtClean="0">
                <a:solidFill>
                  <a:schemeClr val="tx1"/>
                </a:solidFill>
              </a:rPr>
              <a:t>olarak açıklanmaktadır.</a:t>
            </a:r>
            <a:endParaRPr lang="tr-TR" sz="2800" dirty="0">
              <a:solidFill>
                <a:schemeClr val="tx1"/>
              </a:solidFill>
            </a:endParaRPr>
          </a:p>
        </p:txBody>
      </p:sp>
    </p:spTree>
    <p:extLst>
      <p:ext uri="{BB962C8B-B14F-4D97-AF65-F5344CB8AC3E}">
        <p14:creationId xmlns:p14="http://schemas.microsoft.com/office/powerpoint/2010/main" xmlns="" val="3837330580"/>
      </p:ext>
    </p:extLst>
  </p:cSld>
  <p:clrMapOvr>
    <a:masterClrMapping/>
  </p:clrMapOvr>
  <p:transition spd="med">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solidFill>
                <a:latin typeface="Arial" panose="020B0604020202020204" pitchFamily="34" charset="0"/>
                <a:cs typeface="Arial" panose="020B0604020202020204" pitchFamily="34" charset="0"/>
              </a:rPr>
              <a:t>   Okuma Nedir?</a:t>
            </a:r>
            <a:endParaRPr lang="tr-TR" dirty="0"/>
          </a:p>
        </p:txBody>
      </p:sp>
      <p:sp>
        <p:nvSpPr>
          <p:cNvPr id="3" name="İçerik Yer Tutucusu 2"/>
          <p:cNvSpPr>
            <a:spLocks noGrp="1"/>
          </p:cNvSpPr>
          <p:nvPr>
            <p:ph idx="1"/>
          </p:nvPr>
        </p:nvSpPr>
        <p:spPr>
          <a:xfrm>
            <a:off x="677333" y="1162595"/>
            <a:ext cx="10112587" cy="4878768"/>
          </a:xfrm>
        </p:spPr>
        <p:txBody>
          <a:bodyPr>
            <a:noAutofit/>
          </a:bodyPr>
          <a:lstStyle/>
          <a:p>
            <a:pPr>
              <a:buNone/>
            </a:pPr>
            <a:r>
              <a:rPr lang="tr-TR" sz="3600" dirty="0" smtClean="0">
                <a:solidFill>
                  <a:schemeClr val="tx1"/>
                </a:solidFill>
              </a:rPr>
              <a:t>   Okuma;</a:t>
            </a:r>
          </a:p>
          <a:p>
            <a:r>
              <a:rPr lang="tr-TR" sz="3600" dirty="0" smtClean="0">
                <a:solidFill>
                  <a:schemeClr val="tx1"/>
                </a:solidFill>
              </a:rPr>
              <a:t> </a:t>
            </a:r>
            <a:r>
              <a:rPr lang="tr-TR" sz="3200" dirty="0" smtClean="0">
                <a:solidFill>
                  <a:schemeClr val="tx1"/>
                </a:solidFill>
              </a:rPr>
              <a:t>Yazılı harf ve işaretleri çözümleme, </a:t>
            </a:r>
          </a:p>
          <a:p>
            <a:r>
              <a:rPr lang="tr-TR" sz="3200" dirty="0" smtClean="0">
                <a:solidFill>
                  <a:schemeClr val="tx1"/>
                </a:solidFill>
              </a:rPr>
              <a:t>Zihinde düzenleme,</a:t>
            </a:r>
          </a:p>
          <a:p>
            <a:r>
              <a:rPr lang="tr-TR" sz="3200" dirty="0" smtClean="0">
                <a:solidFill>
                  <a:schemeClr val="tx1"/>
                </a:solidFill>
              </a:rPr>
              <a:t> Seslendirme ve anlama, </a:t>
            </a:r>
          </a:p>
          <a:p>
            <a:r>
              <a:rPr lang="tr-TR" sz="3200" dirty="0" smtClean="0">
                <a:solidFill>
                  <a:schemeClr val="tx1"/>
                </a:solidFill>
              </a:rPr>
              <a:t>Yazılı metindeki bilgileri alma, anlama, yorumlama ve öğrenmedir. </a:t>
            </a:r>
          </a:p>
          <a:p>
            <a:pPr lvl="0">
              <a:buNone/>
            </a:pPr>
            <a:r>
              <a:rPr lang="tr-TR" sz="3600" dirty="0" smtClean="0">
                <a:solidFill>
                  <a:schemeClr val="tx1"/>
                </a:solidFill>
              </a:rPr>
              <a:t>    </a:t>
            </a:r>
            <a:r>
              <a:rPr lang="tr-TR" sz="2800" dirty="0" smtClean="0">
                <a:solidFill>
                  <a:schemeClr val="tx1"/>
                </a:solidFill>
              </a:rPr>
              <a:t>Burada okumanın iki farklı yönüne vurgu yapılmaktadır.</a:t>
            </a:r>
            <a:r>
              <a:rPr lang="tr-TR" sz="2800" i="1" dirty="0" smtClean="0">
                <a:solidFill>
                  <a:schemeClr val="tx1"/>
                </a:solidFill>
              </a:rPr>
              <a:t> </a:t>
            </a:r>
            <a:endParaRPr lang="tr-TR" sz="2800" dirty="0" smtClean="0">
              <a:solidFill>
                <a:schemeClr val="tx1"/>
              </a:solidFill>
            </a:endParaRPr>
          </a:p>
          <a:p>
            <a:pPr>
              <a:buNone/>
            </a:pPr>
            <a:r>
              <a:rPr lang="tr-TR" sz="3600" dirty="0" smtClean="0">
                <a:solidFill>
                  <a:schemeClr val="tx1"/>
                </a:solidFill>
              </a:rPr>
              <a:t> </a:t>
            </a:r>
          </a:p>
          <a:p>
            <a:endParaRPr lang="tr-TR" sz="36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142987989"/>
      </p:ext>
    </p:extLst>
  </p:cSld>
  <p:clrMapOvr>
    <a:masterClrMapping/>
  </p:clrMapOvr>
  <p:transition spd="med">
    <p:cover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altLang="tr-TR" b="1" dirty="0" smtClean="0">
                <a:solidFill>
                  <a:schemeClr val="accent2"/>
                </a:solidFill>
              </a:rPr>
              <a:t>   Okuma Nedir?</a:t>
            </a:r>
            <a:br>
              <a:rPr lang="tr-TR" altLang="tr-TR" b="1" dirty="0" smtClean="0">
                <a:solidFill>
                  <a:schemeClr val="accent2"/>
                </a:solidFill>
              </a:rPr>
            </a:br>
            <a:r>
              <a:rPr lang="en-US" altLang="tr-TR" dirty="0">
                <a:solidFill>
                  <a:schemeClr val="hlink"/>
                </a:solidFill>
              </a:rPr>
              <a:t/>
            </a:r>
            <a:br>
              <a:rPr lang="en-US" altLang="tr-TR" dirty="0">
                <a:solidFill>
                  <a:schemeClr val="hlink"/>
                </a:solidFill>
              </a:rPr>
            </a:br>
            <a:endParaRPr lang="tr-TR" dirty="0"/>
          </a:p>
        </p:txBody>
      </p:sp>
      <p:sp>
        <p:nvSpPr>
          <p:cNvPr id="3" name="İçerik Yer Tutucusu 2"/>
          <p:cNvSpPr>
            <a:spLocks noGrp="1"/>
          </p:cNvSpPr>
          <p:nvPr>
            <p:ph idx="1"/>
          </p:nvPr>
        </p:nvSpPr>
        <p:spPr>
          <a:xfrm>
            <a:off x="677333" y="1410789"/>
            <a:ext cx="10452221" cy="4630574"/>
          </a:xfrm>
        </p:spPr>
        <p:txBody>
          <a:bodyPr>
            <a:normAutofit/>
          </a:bodyPr>
          <a:lstStyle/>
          <a:p>
            <a:pPr lvl="0">
              <a:buFont typeface="Wingdings" pitchFamily="2" charset="2"/>
              <a:buChar char="v"/>
            </a:pPr>
            <a:r>
              <a:rPr lang="tr-TR" sz="3200" b="1" i="1" dirty="0" smtClean="0">
                <a:solidFill>
                  <a:schemeClr val="tx1"/>
                </a:solidFill>
              </a:rPr>
              <a:t> Birincisi</a:t>
            </a:r>
            <a:r>
              <a:rPr lang="tr-TR" sz="3200" dirty="0" smtClean="0">
                <a:solidFill>
                  <a:schemeClr val="tx1"/>
                </a:solidFill>
              </a:rPr>
              <a:t> okuma sürecinin temel işlemlerini içeren; </a:t>
            </a:r>
          </a:p>
          <a:p>
            <a:pPr lvl="0">
              <a:buNone/>
            </a:pPr>
            <a:r>
              <a:rPr lang="tr-TR" sz="3200" dirty="0" smtClean="0">
                <a:solidFill>
                  <a:schemeClr val="tx1"/>
                </a:solidFill>
              </a:rPr>
              <a:t>    harfleri tanıma, sesleri birleştirme, bunları zihinde düzenleme, anlamlandırma ve seslendirmedir.</a:t>
            </a:r>
          </a:p>
          <a:p>
            <a:pPr lvl="0">
              <a:buNone/>
            </a:pPr>
            <a:endParaRPr lang="tr-TR" sz="3200" dirty="0" smtClean="0">
              <a:solidFill>
                <a:schemeClr val="tx1"/>
              </a:solidFill>
            </a:endParaRPr>
          </a:p>
          <a:p>
            <a:pPr lvl="0">
              <a:buFont typeface="Wingdings" pitchFamily="2" charset="2"/>
              <a:buChar char="v"/>
            </a:pPr>
            <a:r>
              <a:rPr lang="tr-TR" sz="3200" b="1" i="1" dirty="0" smtClean="0">
                <a:solidFill>
                  <a:schemeClr val="tx1"/>
                </a:solidFill>
              </a:rPr>
              <a:t>İkincisi</a:t>
            </a:r>
            <a:r>
              <a:rPr lang="tr-TR" sz="3200" dirty="0" smtClean="0">
                <a:solidFill>
                  <a:schemeClr val="tx1"/>
                </a:solidFill>
              </a:rPr>
              <a:t>  okuma sürecinin anlama işlemlerini içeren; </a:t>
            </a:r>
          </a:p>
          <a:p>
            <a:pPr lvl="0">
              <a:buNone/>
            </a:pPr>
            <a:r>
              <a:rPr lang="tr-TR" sz="3200" dirty="0" smtClean="0">
                <a:solidFill>
                  <a:schemeClr val="tx1"/>
                </a:solidFill>
              </a:rPr>
              <a:t>   yazılı metnin içeriğini keşfetme, bilgi ve anlamları araştırma, yorumlama ve öğrenmedir. </a:t>
            </a:r>
          </a:p>
        </p:txBody>
      </p:sp>
    </p:spTree>
    <p:extLst>
      <p:ext uri="{BB962C8B-B14F-4D97-AF65-F5344CB8AC3E}">
        <p14:creationId xmlns:p14="http://schemas.microsoft.com/office/powerpoint/2010/main" xmlns="" val="3598424465"/>
      </p:ext>
    </p:extLst>
  </p:cSld>
  <p:clrMapOvr>
    <a:masterClrMapping/>
  </p:clrMapOvr>
  <p:transition spd="med">
    <p:cover dir="r"/>
  </p:transition>
  <p:timing>
    <p:tnLst>
      <p:par>
        <p:cTn id="1" dur="indefinite" restart="never" nodeType="tmRoot"/>
      </p:par>
    </p:tnLst>
  </p:timing>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864</TotalTime>
  <Words>2678</Words>
  <Application>Microsoft Office PowerPoint</Application>
  <PresentationFormat>Özel</PresentationFormat>
  <Paragraphs>225</Paragraphs>
  <Slides>41</Slides>
  <Notes>0</Notes>
  <HiddenSlides>0</HiddenSlides>
  <MMClips>0</MMClips>
  <ScaleCrop>false</ScaleCrop>
  <HeadingPairs>
    <vt:vector size="4" baseType="variant">
      <vt:variant>
        <vt:lpstr>Tema</vt:lpstr>
      </vt:variant>
      <vt:variant>
        <vt:i4>1</vt:i4>
      </vt:variant>
      <vt:variant>
        <vt:lpstr>Slayt Başlıkları</vt:lpstr>
      </vt:variant>
      <vt:variant>
        <vt:i4>41</vt:i4>
      </vt:variant>
    </vt:vector>
  </HeadingPairs>
  <TitlesOfParts>
    <vt:vector size="42" baseType="lpstr">
      <vt:lpstr>Kristal</vt:lpstr>
      <vt:lpstr>ÖĞRENMEK İÇİN OKUMAK </vt:lpstr>
      <vt:lpstr>   Giriş</vt:lpstr>
      <vt:lpstr>   Giriş</vt:lpstr>
      <vt:lpstr>  Giriş</vt:lpstr>
      <vt:lpstr>  Giriş</vt:lpstr>
      <vt:lpstr> Giriş</vt:lpstr>
      <vt:lpstr>  Okuma Nedir?</vt:lpstr>
      <vt:lpstr>   Okuma Nedir?</vt:lpstr>
      <vt:lpstr>   Okuma Nedir?  </vt:lpstr>
      <vt:lpstr>  Okuma Nedir?</vt:lpstr>
      <vt:lpstr>   İlkokuma Nedir? </vt:lpstr>
      <vt:lpstr>  İlkokuma Nedir?</vt:lpstr>
      <vt:lpstr>   Okuma Eğitimi </vt:lpstr>
      <vt:lpstr>  Öğrenmek İçin Okuma</vt:lpstr>
      <vt:lpstr>  Öğrenmek İçin Okuma</vt:lpstr>
      <vt:lpstr>   Öğrenmek İçin Okuma</vt:lpstr>
      <vt:lpstr>  Öğrenmek İçin Okuma</vt:lpstr>
      <vt:lpstr>  Öğrenmek İçin Okuma </vt:lpstr>
      <vt:lpstr>  Öğrenmek İçin Okuma</vt:lpstr>
      <vt:lpstr>  Öğrenmek İçin Okuma</vt:lpstr>
      <vt:lpstr>    Öğrenmek İçin Okuma</vt:lpstr>
      <vt:lpstr> Temel İlkeler</vt:lpstr>
      <vt:lpstr> Temel İlkeler</vt:lpstr>
      <vt:lpstr>Öğrenmek İçin Okuma</vt:lpstr>
      <vt:lpstr>Öğrenmek İçin Okuma</vt:lpstr>
      <vt:lpstr> Bilgi Yönetimi</vt:lpstr>
      <vt:lpstr>Bilgi Yönetimi</vt:lpstr>
      <vt:lpstr>  Bilgi Yönetimi</vt:lpstr>
      <vt:lpstr>  Bilgiyi Uygulamaya Aktarma</vt:lpstr>
      <vt:lpstr> Bilgiyi Uygulamaya Aktarma</vt:lpstr>
      <vt:lpstr>   Bilgiyi Uygulamaya Aktarma</vt:lpstr>
      <vt:lpstr>  Bilgiyi Uygulamaya Aktarma</vt:lpstr>
      <vt:lpstr>  Bilgiyi Uygulamaya Aktarma</vt:lpstr>
      <vt:lpstr>  Bilgiyi Uygulamaya Aktarma</vt:lpstr>
      <vt:lpstr>  Hayat Boyu Öğrenme </vt:lpstr>
      <vt:lpstr>  Hayat Boyu Öğrenme </vt:lpstr>
      <vt:lpstr>   Hayat Boyu Öğrenme</vt:lpstr>
      <vt:lpstr>   Hayat Boyu Öğrenme</vt:lpstr>
      <vt:lpstr>   Sonuç ve Öneriler</vt:lpstr>
      <vt:lpstr>   Sonuç ve Öneriler</vt:lpstr>
      <vt:lpstr>    TEŞEKKÜRLER  Güneş, Firdevs.(2014).Türkçe Öğretimi Yaklaşım ve Modeller, Pegem A Yayınları  Güneş, Firdevs.(2015).Etkinliklerle Hızlı Okuma ve Anlama, Pegem A Yayınları   Güneş, Firdevs.(2007).Ses Temelli Cümle Yöntemi ve Zihinsel Yapılandırma,Nobel Yayınları</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Savaşları ve Türkçemiz</dc:title>
  <dc:creator>Egitim_Fakultesi</dc:creator>
  <cp:lastModifiedBy>lenovo</cp:lastModifiedBy>
  <cp:revision>145</cp:revision>
  <dcterms:created xsi:type="dcterms:W3CDTF">2016-05-01T17:01:01Z</dcterms:created>
  <dcterms:modified xsi:type="dcterms:W3CDTF">2017-05-04T07:51:53Z</dcterms:modified>
</cp:coreProperties>
</file>