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75" r:id="rId5"/>
    <p:sldId id="267" r:id="rId6"/>
    <p:sldId id="277" r:id="rId7"/>
    <p:sldId id="263" r:id="rId8"/>
    <p:sldId id="279" r:id="rId9"/>
    <p:sldId id="284" r:id="rId10"/>
    <p:sldId id="265" r:id="rId11"/>
    <p:sldId id="280" r:id="rId12"/>
    <p:sldId id="266" r:id="rId13"/>
    <p:sldId id="281" r:id="rId14"/>
    <p:sldId id="268" r:id="rId15"/>
    <p:sldId id="286" r:id="rId16"/>
    <p:sldId id="264" r:id="rId17"/>
    <p:sldId id="287" r:id="rId18"/>
    <p:sldId id="297"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5" r:id="rId34"/>
    <p:sldId id="316" r:id="rId35"/>
    <p:sldId id="317" r:id="rId36"/>
    <p:sldId id="319" r:id="rId37"/>
    <p:sldId id="320" r:id="rId38"/>
    <p:sldId id="321" r:id="rId39"/>
    <p:sldId id="323" r:id="rId40"/>
    <p:sldId id="324" r:id="rId41"/>
    <p:sldId id="325" r:id="rId42"/>
    <p:sldId id="326" r:id="rId43"/>
    <p:sldId id="327" r:id="rId44"/>
    <p:sldId id="328" r:id="rId45"/>
    <p:sldId id="329" r:id="rId46"/>
    <p:sldId id="330" r:id="rId47"/>
    <p:sldId id="331" r:id="rId48"/>
    <p:sldId id="332"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A3956-9A04-4DFF-8CB5-E3E1A3FB4D08}" type="doc">
      <dgm:prSet loTypeId="urn:microsoft.com/office/officeart/2005/8/layout/gear1" loCatId="relationship" qsTypeId="urn:microsoft.com/office/officeart/2005/8/quickstyle/simple1" qsCatId="simple" csTypeId="urn:microsoft.com/office/officeart/2005/8/colors/accent1_2" csCatId="accent1" phldr="1"/>
      <dgm:spPr/>
    </dgm:pt>
    <dgm:pt modelId="{586BB433-330B-44DC-B09D-76E052DDFB05}">
      <dgm:prSet phldrT="[Metin]"/>
      <dgm:spPr>
        <a:solidFill>
          <a:srgbClr val="7030A0"/>
        </a:solidFill>
      </dgm:spPr>
      <dgm:t>
        <a:bodyPr/>
        <a:lstStyle/>
        <a:p>
          <a:r>
            <a:rPr lang="tr-TR" b="1" dirty="0" smtClean="0"/>
            <a:t>davranışlar</a:t>
          </a:r>
          <a:endParaRPr lang="tr-TR" b="1" dirty="0"/>
        </a:p>
      </dgm:t>
    </dgm:pt>
    <dgm:pt modelId="{0CB7418F-258A-4A24-BA9A-4CB89D279508}" type="parTrans" cxnId="{3BAA9799-91F3-4D55-9668-DFC8D1C340FC}">
      <dgm:prSet/>
      <dgm:spPr/>
      <dgm:t>
        <a:bodyPr/>
        <a:lstStyle/>
        <a:p>
          <a:endParaRPr lang="tr-TR"/>
        </a:p>
      </dgm:t>
    </dgm:pt>
    <dgm:pt modelId="{E9BC28EF-F983-4841-A0F4-332B841FC728}" type="sibTrans" cxnId="{3BAA9799-91F3-4D55-9668-DFC8D1C340FC}">
      <dgm:prSet/>
      <dgm:spPr/>
      <dgm:t>
        <a:bodyPr/>
        <a:lstStyle/>
        <a:p>
          <a:endParaRPr lang="tr-TR"/>
        </a:p>
      </dgm:t>
    </dgm:pt>
    <dgm:pt modelId="{EEF6E177-B4FF-4F24-8F27-833377F275BB}">
      <dgm:prSet phldrT="[Metin]"/>
      <dgm:spPr>
        <a:solidFill>
          <a:srgbClr val="FFFF00"/>
        </a:solidFill>
      </dgm:spPr>
      <dgm:t>
        <a:bodyPr/>
        <a:lstStyle/>
        <a:p>
          <a:r>
            <a:rPr lang="tr-TR" b="1" dirty="0" smtClean="0">
              <a:solidFill>
                <a:schemeClr val="tx1"/>
              </a:solidFill>
            </a:rPr>
            <a:t>oyuncak</a:t>
          </a:r>
          <a:endParaRPr lang="tr-TR" b="1" dirty="0">
            <a:solidFill>
              <a:schemeClr val="tx1"/>
            </a:solidFill>
          </a:endParaRPr>
        </a:p>
      </dgm:t>
    </dgm:pt>
    <dgm:pt modelId="{7902E7F5-5F7F-44A4-834D-ED6FD9AEF313}" type="parTrans" cxnId="{FE077DD0-EFF7-4FA8-90EA-07C9FBC2B74C}">
      <dgm:prSet/>
      <dgm:spPr/>
      <dgm:t>
        <a:bodyPr/>
        <a:lstStyle/>
        <a:p>
          <a:endParaRPr lang="tr-TR"/>
        </a:p>
      </dgm:t>
    </dgm:pt>
    <dgm:pt modelId="{359BCECA-94FE-4EDB-A500-913BB24BC5EB}" type="sibTrans" cxnId="{FE077DD0-EFF7-4FA8-90EA-07C9FBC2B74C}">
      <dgm:prSet/>
      <dgm:spPr/>
      <dgm:t>
        <a:bodyPr/>
        <a:lstStyle/>
        <a:p>
          <a:endParaRPr lang="tr-TR"/>
        </a:p>
      </dgm:t>
    </dgm:pt>
    <dgm:pt modelId="{45CC2EB6-A036-4D52-AB1F-970F8E5F5EF4}">
      <dgm:prSet phldrT="[Metin]"/>
      <dgm:spPr/>
      <dgm:t>
        <a:bodyPr/>
        <a:lstStyle/>
        <a:p>
          <a:r>
            <a:rPr lang="tr-TR" b="1" dirty="0" smtClean="0"/>
            <a:t>giysiler</a:t>
          </a:r>
          <a:endParaRPr lang="tr-TR" b="1" dirty="0"/>
        </a:p>
      </dgm:t>
    </dgm:pt>
    <dgm:pt modelId="{74886F55-8057-4DEF-B39F-1C4EF09AC6DD}" type="parTrans" cxnId="{22BB207D-9BA8-49FA-BD20-2FC00C2BC001}">
      <dgm:prSet/>
      <dgm:spPr/>
      <dgm:t>
        <a:bodyPr/>
        <a:lstStyle/>
        <a:p>
          <a:endParaRPr lang="tr-TR"/>
        </a:p>
      </dgm:t>
    </dgm:pt>
    <dgm:pt modelId="{F5BCABD7-1D6F-4B63-B431-1B798AAA17D9}" type="sibTrans" cxnId="{22BB207D-9BA8-49FA-BD20-2FC00C2BC001}">
      <dgm:prSet/>
      <dgm:spPr/>
      <dgm:t>
        <a:bodyPr/>
        <a:lstStyle/>
        <a:p>
          <a:endParaRPr lang="tr-TR"/>
        </a:p>
      </dgm:t>
    </dgm:pt>
    <dgm:pt modelId="{BC9DAD6C-AD8F-4813-9C3D-A6D42A04D533}" type="pres">
      <dgm:prSet presAssocID="{43CA3956-9A04-4DFF-8CB5-E3E1A3FB4D08}" presName="composite" presStyleCnt="0">
        <dgm:presLayoutVars>
          <dgm:chMax val="3"/>
          <dgm:animLvl val="lvl"/>
          <dgm:resizeHandles val="exact"/>
        </dgm:presLayoutVars>
      </dgm:prSet>
      <dgm:spPr/>
    </dgm:pt>
    <dgm:pt modelId="{FD550049-D167-4ABF-8FDA-31BA0F047071}" type="pres">
      <dgm:prSet presAssocID="{586BB433-330B-44DC-B09D-76E052DDFB05}" presName="gear1" presStyleLbl="node1" presStyleIdx="0" presStyleCnt="3">
        <dgm:presLayoutVars>
          <dgm:chMax val="1"/>
          <dgm:bulletEnabled val="1"/>
        </dgm:presLayoutVars>
      </dgm:prSet>
      <dgm:spPr/>
      <dgm:t>
        <a:bodyPr/>
        <a:lstStyle/>
        <a:p>
          <a:endParaRPr lang="tr-TR"/>
        </a:p>
      </dgm:t>
    </dgm:pt>
    <dgm:pt modelId="{0BC32EDB-9C7F-48EE-A28E-B72857BF5A77}" type="pres">
      <dgm:prSet presAssocID="{586BB433-330B-44DC-B09D-76E052DDFB05}" presName="gear1srcNode" presStyleLbl="node1" presStyleIdx="0" presStyleCnt="3"/>
      <dgm:spPr/>
      <dgm:t>
        <a:bodyPr/>
        <a:lstStyle/>
        <a:p>
          <a:endParaRPr lang="tr-TR"/>
        </a:p>
      </dgm:t>
    </dgm:pt>
    <dgm:pt modelId="{B372962D-FE7D-4B5F-A04F-C1549B9A1A51}" type="pres">
      <dgm:prSet presAssocID="{586BB433-330B-44DC-B09D-76E052DDFB05}" presName="gear1dstNode" presStyleLbl="node1" presStyleIdx="0" presStyleCnt="3"/>
      <dgm:spPr/>
      <dgm:t>
        <a:bodyPr/>
        <a:lstStyle/>
        <a:p>
          <a:endParaRPr lang="tr-TR"/>
        </a:p>
      </dgm:t>
    </dgm:pt>
    <dgm:pt modelId="{CCBE13B2-AEBC-4A8F-A181-F97A8E049AD6}" type="pres">
      <dgm:prSet presAssocID="{EEF6E177-B4FF-4F24-8F27-833377F275BB}" presName="gear2" presStyleLbl="node1" presStyleIdx="1" presStyleCnt="3" custLinFactNeighborX="-522" custLinFactNeighborY="704">
        <dgm:presLayoutVars>
          <dgm:chMax val="1"/>
          <dgm:bulletEnabled val="1"/>
        </dgm:presLayoutVars>
      </dgm:prSet>
      <dgm:spPr/>
      <dgm:t>
        <a:bodyPr/>
        <a:lstStyle/>
        <a:p>
          <a:endParaRPr lang="tr-TR"/>
        </a:p>
      </dgm:t>
    </dgm:pt>
    <dgm:pt modelId="{858F5C85-03B1-4332-A64D-FEC0C909098A}" type="pres">
      <dgm:prSet presAssocID="{EEF6E177-B4FF-4F24-8F27-833377F275BB}" presName="gear2srcNode" presStyleLbl="node1" presStyleIdx="1" presStyleCnt="3"/>
      <dgm:spPr/>
      <dgm:t>
        <a:bodyPr/>
        <a:lstStyle/>
        <a:p>
          <a:endParaRPr lang="tr-TR"/>
        </a:p>
      </dgm:t>
    </dgm:pt>
    <dgm:pt modelId="{88FCE616-A2FA-4896-AE75-9A5DC371F078}" type="pres">
      <dgm:prSet presAssocID="{EEF6E177-B4FF-4F24-8F27-833377F275BB}" presName="gear2dstNode" presStyleLbl="node1" presStyleIdx="1" presStyleCnt="3"/>
      <dgm:spPr/>
      <dgm:t>
        <a:bodyPr/>
        <a:lstStyle/>
        <a:p>
          <a:endParaRPr lang="tr-TR"/>
        </a:p>
      </dgm:t>
    </dgm:pt>
    <dgm:pt modelId="{5793FEEC-0958-4D41-8611-B65010AD316D}" type="pres">
      <dgm:prSet presAssocID="{45CC2EB6-A036-4D52-AB1F-970F8E5F5EF4}" presName="gear3" presStyleLbl="node1" presStyleIdx="2" presStyleCnt="3"/>
      <dgm:spPr/>
      <dgm:t>
        <a:bodyPr/>
        <a:lstStyle/>
        <a:p>
          <a:endParaRPr lang="tr-TR"/>
        </a:p>
      </dgm:t>
    </dgm:pt>
    <dgm:pt modelId="{ED3AEBBD-E7DF-4009-AFA0-51039CECE392}" type="pres">
      <dgm:prSet presAssocID="{45CC2EB6-A036-4D52-AB1F-970F8E5F5EF4}" presName="gear3tx" presStyleLbl="node1" presStyleIdx="2" presStyleCnt="3">
        <dgm:presLayoutVars>
          <dgm:chMax val="1"/>
          <dgm:bulletEnabled val="1"/>
        </dgm:presLayoutVars>
      </dgm:prSet>
      <dgm:spPr/>
      <dgm:t>
        <a:bodyPr/>
        <a:lstStyle/>
        <a:p>
          <a:endParaRPr lang="tr-TR"/>
        </a:p>
      </dgm:t>
    </dgm:pt>
    <dgm:pt modelId="{4DE0C682-978A-40E5-AB73-342082F045FE}" type="pres">
      <dgm:prSet presAssocID="{45CC2EB6-A036-4D52-AB1F-970F8E5F5EF4}" presName="gear3srcNode" presStyleLbl="node1" presStyleIdx="2" presStyleCnt="3"/>
      <dgm:spPr/>
      <dgm:t>
        <a:bodyPr/>
        <a:lstStyle/>
        <a:p>
          <a:endParaRPr lang="tr-TR"/>
        </a:p>
      </dgm:t>
    </dgm:pt>
    <dgm:pt modelId="{31E754BB-AB61-40FB-B108-A6ABE53D8FA7}" type="pres">
      <dgm:prSet presAssocID="{45CC2EB6-A036-4D52-AB1F-970F8E5F5EF4}" presName="gear3dstNode" presStyleLbl="node1" presStyleIdx="2" presStyleCnt="3"/>
      <dgm:spPr/>
      <dgm:t>
        <a:bodyPr/>
        <a:lstStyle/>
        <a:p>
          <a:endParaRPr lang="tr-TR"/>
        </a:p>
      </dgm:t>
    </dgm:pt>
    <dgm:pt modelId="{26CBC93A-4EFF-48F2-8FCE-4EF977409B03}" type="pres">
      <dgm:prSet presAssocID="{E9BC28EF-F983-4841-A0F4-332B841FC728}" presName="connector1" presStyleLbl="sibTrans2D1" presStyleIdx="0" presStyleCnt="3"/>
      <dgm:spPr/>
      <dgm:t>
        <a:bodyPr/>
        <a:lstStyle/>
        <a:p>
          <a:endParaRPr lang="tr-TR"/>
        </a:p>
      </dgm:t>
    </dgm:pt>
    <dgm:pt modelId="{DBCB84FE-3B14-42E6-A180-B3838E933F01}" type="pres">
      <dgm:prSet presAssocID="{359BCECA-94FE-4EDB-A500-913BB24BC5EB}" presName="connector2" presStyleLbl="sibTrans2D1" presStyleIdx="1" presStyleCnt="3"/>
      <dgm:spPr/>
      <dgm:t>
        <a:bodyPr/>
        <a:lstStyle/>
        <a:p>
          <a:endParaRPr lang="tr-TR"/>
        </a:p>
      </dgm:t>
    </dgm:pt>
    <dgm:pt modelId="{524A2FA1-0B77-4F84-981C-A24F54ADA552}" type="pres">
      <dgm:prSet presAssocID="{F5BCABD7-1D6F-4B63-B431-1B798AAA17D9}" presName="connector3" presStyleLbl="sibTrans2D1" presStyleIdx="2" presStyleCnt="3"/>
      <dgm:spPr/>
      <dgm:t>
        <a:bodyPr/>
        <a:lstStyle/>
        <a:p>
          <a:endParaRPr lang="tr-TR"/>
        </a:p>
      </dgm:t>
    </dgm:pt>
  </dgm:ptLst>
  <dgm:cxnLst>
    <dgm:cxn modelId="{2915E464-D512-4C58-AC67-A5E58F18020B}" type="presOf" srcId="{45CC2EB6-A036-4D52-AB1F-970F8E5F5EF4}" destId="{4DE0C682-978A-40E5-AB73-342082F045FE}" srcOrd="2" destOrd="0" presId="urn:microsoft.com/office/officeart/2005/8/layout/gear1"/>
    <dgm:cxn modelId="{2DE20D01-FEFB-414F-871E-ECCD65A97068}" type="presOf" srcId="{586BB433-330B-44DC-B09D-76E052DDFB05}" destId="{FD550049-D167-4ABF-8FDA-31BA0F047071}" srcOrd="0" destOrd="0" presId="urn:microsoft.com/office/officeart/2005/8/layout/gear1"/>
    <dgm:cxn modelId="{4A53A0F5-3280-4C15-992E-AF4F9FEE4C96}" type="presOf" srcId="{F5BCABD7-1D6F-4B63-B431-1B798AAA17D9}" destId="{524A2FA1-0B77-4F84-981C-A24F54ADA552}" srcOrd="0" destOrd="0" presId="urn:microsoft.com/office/officeart/2005/8/layout/gear1"/>
    <dgm:cxn modelId="{6DA93562-1AFF-4C87-AF6A-D9C502641AA1}" type="presOf" srcId="{EEF6E177-B4FF-4F24-8F27-833377F275BB}" destId="{858F5C85-03B1-4332-A64D-FEC0C909098A}" srcOrd="1" destOrd="0" presId="urn:microsoft.com/office/officeart/2005/8/layout/gear1"/>
    <dgm:cxn modelId="{8C491A20-9EF9-41B4-BD36-5235CCEDFC43}" type="presOf" srcId="{E9BC28EF-F983-4841-A0F4-332B841FC728}" destId="{26CBC93A-4EFF-48F2-8FCE-4EF977409B03}" srcOrd="0" destOrd="0" presId="urn:microsoft.com/office/officeart/2005/8/layout/gear1"/>
    <dgm:cxn modelId="{4ED88CB5-5542-4C22-9561-863DBF729C9E}" type="presOf" srcId="{EEF6E177-B4FF-4F24-8F27-833377F275BB}" destId="{CCBE13B2-AEBC-4A8F-A181-F97A8E049AD6}" srcOrd="0" destOrd="0" presId="urn:microsoft.com/office/officeart/2005/8/layout/gear1"/>
    <dgm:cxn modelId="{4FC2845D-7385-4DC3-A911-C9260D242D8A}" type="presOf" srcId="{586BB433-330B-44DC-B09D-76E052DDFB05}" destId="{B372962D-FE7D-4B5F-A04F-C1549B9A1A51}" srcOrd="2" destOrd="0" presId="urn:microsoft.com/office/officeart/2005/8/layout/gear1"/>
    <dgm:cxn modelId="{3BAA9799-91F3-4D55-9668-DFC8D1C340FC}" srcId="{43CA3956-9A04-4DFF-8CB5-E3E1A3FB4D08}" destId="{586BB433-330B-44DC-B09D-76E052DDFB05}" srcOrd="0" destOrd="0" parTransId="{0CB7418F-258A-4A24-BA9A-4CB89D279508}" sibTransId="{E9BC28EF-F983-4841-A0F4-332B841FC728}"/>
    <dgm:cxn modelId="{2536D487-A9CD-4259-AF70-00CD0AF5460F}" type="presOf" srcId="{359BCECA-94FE-4EDB-A500-913BB24BC5EB}" destId="{DBCB84FE-3B14-42E6-A180-B3838E933F01}" srcOrd="0" destOrd="0" presId="urn:microsoft.com/office/officeart/2005/8/layout/gear1"/>
    <dgm:cxn modelId="{FE077DD0-EFF7-4FA8-90EA-07C9FBC2B74C}" srcId="{43CA3956-9A04-4DFF-8CB5-E3E1A3FB4D08}" destId="{EEF6E177-B4FF-4F24-8F27-833377F275BB}" srcOrd="1" destOrd="0" parTransId="{7902E7F5-5F7F-44A4-834D-ED6FD9AEF313}" sibTransId="{359BCECA-94FE-4EDB-A500-913BB24BC5EB}"/>
    <dgm:cxn modelId="{E7C42F92-26BC-493C-9B21-C722D5C79A8F}" type="presOf" srcId="{EEF6E177-B4FF-4F24-8F27-833377F275BB}" destId="{88FCE616-A2FA-4896-AE75-9A5DC371F078}" srcOrd="2" destOrd="0" presId="urn:microsoft.com/office/officeart/2005/8/layout/gear1"/>
    <dgm:cxn modelId="{22BB207D-9BA8-49FA-BD20-2FC00C2BC001}" srcId="{43CA3956-9A04-4DFF-8CB5-E3E1A3FB4D08}" destId="{45CC2EB6-A036-4D52-AB1F-970F8E5F5EF4}" srcOrd="2" destOrd="0" parTransId="{74886F55-8057-4DEF-B39F-1C4EF09AC6DD}" sibTransId="{F5BCABD7-1D6F-4B63-B431-1B798AAA17D9}"/>
    <dgm:cxn modelId="{07ACBCEE-102D-4ABD-8731-8EBD07BC93F1}" type="presOf" srcId="{45CC2EB6-A036-4D52-AB1F-970F8E5F5EF4}" destId="{ED3AEBBD-E7DF-4009-AFA0-51039CECE392}" srcOrd="1" destOrd="0" presId="urn:microsoft.com/office/officeart/2005/8/layout/gear1"/>
    <dgm:cxn modelId="{ACF14C72-BC4D-488B-8E1D-1AE18F22FBBA}" type="presOf" srcId="{45CC2EB6-A036-4D52-AB1F-970F8E5F5EF4}" destId="{31E754BB-AB61-40FB-B108-A6ABE53D8FA7}" srcOrd="3" destOrd="0" presId="urn:microsoft.com/office/officeart/2005/8/layout/gear1"/>
    <dgm:cxn modelId="{5961F2C0-AF90-4939-AB9F-21C8ABEF25C1}" type="presOf" srcId="{45CC2EB6-A036-4D52-AB1F-970F8E5F5EF4}" destId="{5793FEEC-0958-4D41-8611-B65010AD316D}" srcOrd="0" destOrd="0" presId="urn:microsoft.com/office/officeart/2005/8/layout/gear1"/>
    <dgm:cxn modelId="{C6052702-FEA5-4107-B6BE-B229F415C6C0}" type="presOf" srcId="{586BB433-330B-44DC-B09D-76E052DDFB05}" destId="{0BC32EDB-9C7F-48EE-A28E-B72857BF5A77}" srcOrd="1" destOrd="0" presId="urn:microsoft.com/office/officeart/2005/8/layout/gear1"/>
    <dgm:cxn modelId="{22CCEF66-2499-4351-9E83-D83D4D77B5FF}" type="presOf" srcId="{43CA3956-9A04-4DFF-8CB5-E3E1A3FB4D08}" destId="{BC9DAD6C-AD8F-4813-9C3D-A6D42A04D533}" srcOrd="0" destOrd="0" presId="urn:microsoft.com/office/officeart/2005/8/layout/gear1"/>
    <dgm:cxn modelId="{6CD180A8-3816-4F1E-AAB4-10FCB4158FF1}" type="presParOf" srcId="{BC9DAD6C-AD8F-4813-9C3D-A6D42A04D533}" destId="{FD550049-D167-4ABF-8FDA-31BA0F047071}" srcOrd="0" destOrd="0" presId="urn:microsoft.com/office/officeart/2005/8/layout/gear1"/>
    <dgm:cxn modelId="{8C5A34F3-BD13-48F8-B2A9-927A5287C754}" type="presParOf" srcId="{BC9DAD6C-AD8F-4813-9C3D-A6D42A04D533}" destId="{0BC32EDB-9C7F-48EE-A28E-B72857BF5A77}" srcOrd="1" destOrd="0" presId="urn:microsoft.com/office/officeart/2005/8/layout/gear1"/>
    <dgm:cxn modelId="{151FD05A-68F1-4AB1-9CAE-5FF0AFCD14F7}" type="presParOf" srcId="{BC9DAD6C-AD8F-4813-9C3D-A6D42A04D533}" destId="{B372962D-FE7D-4B5F-A04F-C1549B9A1A51}" srcOrd="2" destOrd="0" presId="urn:microsoft.com/office/officeart/2005/8/layout/gear1"/>
    <dgm:cxn modelId="{B21829B0-DF1F-4A25-930A-F39B98659518}" type="presParOf" srcId="{BC9DAD6C-AD8F-4813-9C3D-A6D42A04D533}" destId="{CCBE13B2-AEBC-4A8F-A181-F97A8E049AD6}" srcOrd="3" destOrd="0" presId="urn:microsoft.com/office/officeart/2005/8/layout/gear1"/>
    <dgm:cxn modelId="{81ADA1EA-B3F3-49AC-B1C9-8C831C15E4E1}" type="presParOf" srcId="{BC9DAD6C-AD8F-4813-9C3D-A6D42A04D533}" destId="{858F5C85-03B1-4332-A64D-FEC0C909098A}" srcOrd="4" destOrd="0" presId="urn:microsoft.com/office/officeart/2005/8/layout/gear1"/>
    <dgm:cxn modelId="{B11E1243-80C1-4703-9EE3-F689FAEA580C}" type="presParOf" srcId="{BC9DAD6C-AD8F-4813-9C3D-A6D42A04D533}" destId="{88FCE616-A2FA-4896-AE75-9A5DC371F078}" srcOrd="5" destOrd="0" presId="urn:microsoft.com/office/officeart/2005/8/layout/gear1"/>
    <dgm:cxn modelId="{0EC559ED-6A68-4607-AE0A-2AAAE6ED7321}" type="presParOf" srcId="{BC9DAD6C-AD8F-4813-9C3D-A6D42A04D533}" destId="{5793FEEC-0958-4D41-8611-B65010AD316D}" srcOrd="6" destOrd="0" presId="urn:microsoft.com/office/officeart/2005/8/layout/gear1"/>
    <dgm:cxn modelId="{327E3609-D671-431B-9124-319872370232}" type="presParOf" srcId="{BC9DAD6C-AD8F-4813-9C3D-A6D42A04D533}" destId="{ED3AEBBD-E7DF-4009-AFA0-51039CECE392}" srcOrd="7" destOrd="0" presId="urn:microsoft.com/office/officeart/2005/8/layout/gear1"/>
    <dgm:cxn modelId="{ADCF678F-D132-46A0-B0AF-BC8A808F39BE}" type="presParOf" srcId="{BC9DAD6C-AD8F-4813-9C3D-A6D42A04D533}" destId="{4DE0C682-978A-40E5-AB73-342082F045FE}" srcOrd="8" destOrd="0" presId="urn:microsoft.com/office/officeart/2005/8/layout/gear1"/>
    <dgm:cxn modelId="{39D03702-FCE1-4A69-A0C2-FDC878393910}" type="presParOf" srcId="{BC9DAD6C-AD8F-4813-9C3D-A6D42A04D533}" destId="{31E754BB-AB61-40FB-B108-A6ABE53D8FA7}" srcOrd="9" destOrd="0" presId="urn:microsoft.com/office/officeart/2005/8/layout/gear1"/>
    <dgm:cxn modelId="{573C247B-F233-41B5-BF58-92F0FE8EC10E}" type="presParOf" srcId="{BC9DAD6C-AD8F-4813-9C3D-A6D42A04D533}" destId="{26CBC93A-4EFF-48F2-8FCE-4EF977409B03}" srcOrd="10" destOrd="0" presId="urn:microsoft.com/office/officeart/2005/8/layout/gear1"/>
    <dgm:cxn modelId="{B354CF7C-DD8F-4BAD-B47D-C1220DCD19B8}" type="presParOf" srcId="{BC9DAD6C-AD8F-4813-9C3D-A6D42A04D533}" destId="{DBCB84FE-3B14-42E6-A180-B3838E933F01}" srcOrd="11" destOrd="0" presId="urn:microsoft.com/office/officeart/2005/8/layout/gear1"/>
    <dgm:cxn modelId="{FD446898-1463-4CF1-A982-E7AFEF397500}" type="presParOf" srcId="{BC9DAD6C-AD8F-4813-9C3D-A6D42A04D533}" destId="{524A2FA1-0B77-4F84-981C-A24F54ADA55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50049-D167-4ABF-8FDA-31BA0F047071}">
      <dsp:nvSpPr>
        <dsp:cNvPr id="0" name=""/>
        <dsp:cNvSpPr/>
      </dsp:nvSpPr>
      <dsp:spPr>
        <a:xfrm>
          <a:off x="1631223" y="1303243"/>
          <a:ext cx="1592852" cy="1592852"/>
        </a:xfrm>
        <a:prstGeom prst="gear9">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t>davranışlar</a:t>
          </a:r>
          <a:endParaRPr lang="tr-TR" sz="1200" b="1" kern="1200" dirty="0"/>
        </a:p>
      </dsp:txBody>
      <dsp:txXfrm>
        <a:off x="1951457" y="1676361"/>
        <a:ext cx="952384" cy="818759"/>
      </dsp:txXfrm>
    </dsp:sp>
    <dsp:sp modelId="{CCBE13B2-AEBC-4A8F-A181-F97A8E049AD6}">
      <dsp:nvSpPr>
        <dsp:cNvPr id="0" name=""/>
        <dsp:cNvSpPr/>
      </dsp:nvSpPr>
      <dsp:spPr>
        <a:xfrm>
          <a:off x="698425" y="934906"/>
          <a:ext cx="1158438" cy="1158438"/>
        </a:xfrm>
        <a:prstGeom prst="gear6">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rPr>
            <a:t>oyuncak</a:t>
          </a:r>
          <a:endParaRPr lang="tr-TR" sz="1200" b="1" kern="1200" dirty="0">
            <a:solidFill>
              <a:schemeClr val="tx1"/>
            </a:solidFill>
          </a:endParaRPr>
        </a:p>
      </dsp:txBody>
      <dsp:txXfrm>
        <a:off x="990065" y="1228309"/>
        <a:ext cx="575158" cy="571632"/>
      </dsp:txXfrm>
    </dsp:sp>
    <dsp:sp modelId="{5793FEEC-0958-4D41-8611-B65010AD316D}">
      <dsp:nvSpPr>
        <dsp:cNvPr id="0" name=""/>
        <dsp:cNvSpPr/>
      </dsp:nvSpPr>
      <dsp:spPr>
        <a:xfrm rot="20700000">
          <a:off x="1353316" y="127546"/>
          <a:ext cx="1135033" cy="113503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t>giysiler</a:t>
          </a:r>
          <a:endParaRPr lang="tr-TR" sz="1200" b="1" kern="1200" dirty="0"/>
        </a:p>
      </dsp:txBody>
      <dsp:txXfrm rot="-20700000">
        <a:off x="1602262" y="376492"/>
        <a:ext cx="637141" cy="637141"/>
      </dsp:txXfrm>
    </dsp:sp>
    <dsp:sp modelId="{26CBC93A-4EFF-48F2-8FCE-4EF977409B03}">
      <dsp:nvSpPr>
        <dsp:cNvPr id="0" name=""/>
        <dsp:cNvSpPr/>
      </dsp:nvSpPr>
      <dsp:spPr>
        <a:xfrm>
          <a:off x="1495052" y="1070571"/>
          <a:ext cx="2038851" cy="2038851"/>
        </a:xfrm>
        <a:prstGeom prst="circularArrow">
          <a:avLst>
            <a:gd name="adj1" fmla="val 4687"/>
            <a:gd name="adj2" fmla="val 299029"/>
            <a:gd name="adj3" fmla="val 2474276"/>
            <a:gd name="adj4" fmla="val 1595465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CB84FE-3B14-42E6-A180-B3838E933F01}">
      <dsp:nvSpPr>
        <dsp:cNvPr id="0" name=""/>
        <dsp:cNvSpPr/>
      </dsp:nvSpPr>
      <dsp:spPr>
        <a:xfrm>
          <a:off x="499315" y="676003"/>
          <a:ext cx="1481353" cy="148135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4A2FA1-0B77-4F84-981C-A24F54ADA552}">
      <dsp:nvSpPr>
        <dsp:cNvPr id="0" name=""/>
        <dsp:cNvSpPr/>
      </dsp:nvSpPr>
      <dsp:spPr>
        <a:xfrm>
          <a:off x="1090771" y="-115497"/>
          <a:ext cx="1597196" cy="15971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15.12.2017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15.12.2017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15.12.2017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15.12.2017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15.12.2017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15.12.2017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15.12.2017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74390" y="4149080"/>
            <a:ext cx="7772400" cy="1470025"/>
          </a:xfrm>
        </p:spPr>
        <p:txBody>
          <a:bodyPr/>
          <a:lstStyle/>
          <a:p>
            <a:r>
              <a:rPr lang="tr-TR" dirty="0" smtClean="0"/>
              <a:t>Sigmund Freud ve </a:t>
            </a:r>
            <a:br>
              <a:rPr lang="tr-TR" dirty="0" smtClean="0"/>
            </a:br>
            <a:r>
              <a:rPr lang="tr-TR" dirty="0" err="1" smtClean="0"/>
              <a:t>Psikoseksüel</a:t>
            </a:r>
            <a:r>
              <a:rPr lang="tr-TR" dirty="0" smtClean="0"/>
              <a:t> Kuramı</a:t>
            </a:r>
            <a:endParaRPr lang="tr-TR" dirty="0"/>
          </a:p>
        </p:txBody>
      </p:sp>
      <p:pic>
        <p:nvPicPr>
          <p:cNvPr id="3"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908720"/>
            <a:ext cx="396044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90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smtClean="0">
                <a:solidFill>
                  <a:schemeClr val="accent3">
                    <a:lumMod val="75000"/>
                  </a:schemeClr>
                </a:solidFill>
              </a:rPr>
              <a:t>Fallik</a:t>
            </a:r>
            <a:r>
              <a:rPr lang="tr-TR" b="1" dirty="0" smtClean="0">
                <a:solidFill>
                  <a:schemeClr val="accent3">
                    <a:lumMod val="75000"/>
                  </a:schemeClr>
                </a:solidFill>
              </a:rPr>
              <a:t> Dönem</a:t>
            </a:r>
            <a:r>
              <a:rPr lang="tr-TR" dirty="0" smtClean="0"/>
              <a:t/>
            </a:r>
            <a:br>
              <a:rPr lang="tr-TR" dirty="0" smtClean="0"/>
            </a:br>
            <a:endParaRPr lang="tr-TR" b="1" dirty="0">
              <a:solidFill>
                <a:srgbClr val="FFC000"/>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844824"/>
            <a:ext cx="3394472" cy="4525963"/>
          </a:xfrm>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87160"/>
            <a:ext cx="35242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0756" y="357568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3168335"/>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1207" y="1387160"/>
            <a:ext cx="25622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577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dirty="0"/>
              <a:t>3-6 yaş arasındaki çocuğun anne-babası ile ilişkileri yeni bir döneme girer. Çocuğun ilgisi cinsel bölgeye odaklanmıştır. </a:t>
            </a:r>
            <a:endParaRPr lang="tr-TR" dirty="0" smtClean="0"/>
          </a:p>
          <a:p>
            <a:r>
              <a:rPr lang="tr-TR" dirty="0"/>
              <a:t>Eğer bu dönem sağlıklı bir şekilde tamamlanırsa çocuğun yetişkinlik döneminde karşı cinsle ilişkileri için olumlu bir temel oluşurken; bu dönemdeki gelişimin sağlıklı olarak tamamlanamaması karşı cinsle ilişkilerde sorunlara yol açabileceği belirtilmektedir. </a:t>
            </a:r>
          </a:p>
        </p:txBody>
      </p:sp>
    </p:spTree>
    <p:extLst>
      <p:ext uri="{BB962C8B-B14F-4D97-AF65-F5344CB8AC3E}">
        <p14:creationId xmlns:p14="http://schemas.microsoft.com/office/powerpoint/2010/main" val="3725968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Özdeşim Kurma</a:t>
            </a:r>
            <a:endParaRPr lang="tr-TR"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88963">
            <a:off x="783319" y="988365"/>
            <a:ext cx="1819337" cy="255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826700" y="1772816"/>
            <a:ext cx="4572000" cy="4524315"/>
          </a:xfrm>
          <a:prstGeom prst="rect">
            <a:avLst/>
          </a:prstGeom>
        </p:spPr>
        <p:txBody>
          <a:bodyPr>
            <a:spAutoFit/>
          </a:bodyPr>
          <a:lstStyle/>
          <a:p>
            <a:r>
              <a:rPr lang="tr-TR" sz="3200" dirty="0"/>
              <a:t>Ebeveyn ile özdeşim kurma, üst-benliğin gelişimiyle aynı döneme </a:t>
            </a:r>
            <a:r>
              <a:rPr lang="tr-TR" sz="3200" dirty="0" smtClean="0"/>
              <a:t>rastlar. </a:t>
            </a:r>
          </a:p>
          <a:p>
            <a:r>
              <a:rPr lang="tr-TR" sz="3200" dirty="0" smtClean="0"/>
              <a:t>Çocuklar </a:t>
            </a:r>
            <a:r>
              <a:rPr lang="tr-TR" sz="3200" dirty="0"/>
              <a:t>bu yaşlarda, anne ve babanın sahip olduğu değerleri üst-benlik olarak benimsemeye başlar. </a:t>
            </a:r>
          </a:p>
        </p:txBody>
      </p:sp>
      <p:sp>
        <p:nvSpPr>
          <p:cNvPr id="4" name="İçerik Yer Tutucusu 3"/>
          <p:cNvSpPr>
            <a:spLocks noGrp="1"/>
          </p:cNvSpPr>
          <p:nvPr>
            <p:ph idx="1"/>
          </p:nvPr>
        </p:nvSpPr>
        <p:spPr/>
        <p:txBody>
          <a:bodyPr/>
          <a:lstStyle/>
          <a:p>
            <a:endParaRPr lang="tr-TR"/>
          </a:p>
        </p:txBody>
      </p:sp>
    </p:spTree>
    <p:extLst>
      <p:ext uri="{BB962C8B-B14F-4D97-AF65-F5344CB8AC3E}">
        <p14:creationId xmlns:p14="http://schemas.microsoft.com/office/powerpoint/2010/main" val="1955422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Cinsiyet rolleri </a:t>
            </a:r>
            <a:endParaRPr lang="tr-TR" dirty="0"/>
          </a:p>
        </p:txBody>
      </p:sp>
      <p:sp>
        <p:nvSpPr>
          <p:cNvPr id="3" name="İçerik Yer Tutucusu 2"/>
          <p:cNvSpPr>
            <a:spLocks noGrp="1"/>
          </p:cNvSpPr>
          <p:nvPr>
            <p:ph idx="1"/>
          </p:nvPr>
        </p:nvSpPr>
        <p:spPr>
          <a:xfrm>
            <a:off x="457200" y="1600201"/>
            <a:ext cx="8229600" cy="3989040"/>
          </a:xfrm>
        </p:spPr>
        <p:txBody>
          <a:bodyPr/>
          <a:lstStyle/>
          <a:p>
            <a:r>
              <a:rPr lang="tr-TR" dirty="0"/>
              <a:t>Cinsiyet </a:t>
            </a:r>
            <a:r>
              <a:rPr lang="tr-TR" dirty="0" smtClean="0"/>
              <a:t>kavramı</a:t>
            </a:r>
            <a:r>
              <a:rPr lang="tr-TR" dirty="0"/>
              <a:t>, kadın ya da erkek olmanın biyolojik yönünü ifade etmekte iken, toplumsal cinsiyet </a:t>
            </a:r>
            <a:r>
              <a:rPr lang="tr-TR" dirty="0" smtClean="0"/>
              <a:t>terimi</a:t>
            </a:r>
            <a:r>
              <a:rPr lang="tr-TR" dirty="0"/>
              <a:t>, toplumun ve kültürün yüklediği anlamlara ve beklentilere atıfta bulunmaktadır. </a:t>
            </a:r>
            <a:endParaRPr lang="tr-TR" dirty="0" smtClean="0"/>
          </a:p>
          <a:p>
            <a:pPr marL="0" indent="0">
              <a:buNone/>
            </a:pPr>
            <a:endParaRPr lang="tr-TR" dirty="0"/>
          </a:p>
        </p:txBody>
      </p:sp>
      <p:graphicFrame>
        <p:nvGraphicFramePr>
          <p:cNvPr id="4" name="Diyagram 3"/>
          <p:cNvGraphicFramePr/>
          <p:nvPr>
            <p:extLst>
              <p:ext uri="{D42A27DB-BD31-4B8C-83A1-F6EECF244321}">
                <p14:modId xmlns:p14="http://schemas.microsoft.com/office/powerpoint/2010/main" val="3588293045"/>
              </p:ext>
            </p:extLst>
          </p:nvPr>
        </p:nvGraphicFramePr>
        <p:xfrm>
          <a:off x="5004048" y="3594721"/>
          <a:ext cx="3552056" cy="2896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 4"/>
          <p:cNvGrpSpPr/>
          <p:nvPr/>
        </p:nvGrpSpPr>
        <p:grpSpPr>
          <a:xfrm>
            <a:off x="4873352" y="3959175"/>
            <a:ext cx="798398" cy="759850"/>
            <a:chOff x="698425" y="934906"/>
            <a:chExt cx="1158438" cy="1158438"/>
          </a:xfrm>
          <a:solidFill>
            <a:schemeClr val="accent4">
              <a:lumMod val="40000"/>
              <a:lumOff val="60000"/>
            </a:schemeClr>
          </a:solidFill>
        </p:grpSpPr>
        <p:sp>
          <p:nvSpPr>
            <p:cNvPr id="6" name="Şekil 5"/>
            <p:cNvSpPr/>
            <p:nvPr/>
          </p:nvSpPr>
          <p:spPr>
            <a:xfrm>
              <a:off x="698425" y="934906"/>
              <a:ext cx="1158438" cy="1158438"/>
            </a:xfrm>
            <a:prstGeom prst="gear6">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Şekil 4"/>
            <p:cNvSpPr/>
            <p:nvPr/>
          </p:nvSpPr>
          <p:spPr>
            <a:xfrm>
              <a:off x="990065" y="1228309"/>
              <a:ext cx="575158" cy="5716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tr-TR" sz="1200" kern="1200" dirty="0">
                <a:solidFill>
                  <a:schemeClr val="tx1"/>
                </a:solidFill>
              </a:endParaRPr>
            </a:p>
          </p:txBody>
        </p:sp>
      </p:grpSp>
      <p:grpSp>
        <p:nvGrpSpPr>
          <p:cNvPr id="8" name="Grup 7"/>
          <p:cNvGrpSpPr/>
          <p:nvPr/>
        </p:nvGrpSpPr>
        <p:grpSpPr>
          <a:xfrm>
            <a:off x="7616275" y="4010920"/>
            <a:ext cx="798398" cy="759850"/>
            <a:chOff x="698425" y="934906"/>
            <a:chExt cx="1158438" cy="1158438"/>
          </a:xfrm>
          <a:solidFill>
            <a:schemeClr val="accent4">
              <a:lumMod val="40000"/>
              <a:lumOff val="60000"/>
            </a:schemeClr>
          </a:solidFill>
        </p:grpSpPr>
        <p:sp>
          <p:nvSpPr>
            <p:cNvPr id="9" name="Şekil 8"/>
            <p:cNvSpPr/>
            <p:nvPr/>
          </p:nvSpPr>
          <p:spPr>
            <a:xfrm>
              <a:off x="698425" y="934906"/>
              <a:ext cx="1158438" cy="1158438"/>
            </a:xfrm>
            <a:prstGeom prst="gear6">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Şekil 4"/>
            <p:cNvSpPr/>
            <p:nvPr/>
          </p:nvSpPr>
          <p:spPr>
            <a:xfrm>
              <a:off x="990065" y="1228309"/>
              <a:ext cx="575158" cy="5716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tr-TR" sz="1200" kern="1200" dirty="0">
                <a:solidFill>
                  <a:schemeClr val="tx1"/>
                </a:solidFill>
              </a:endParaRPr>
            </a:p>
          </p:txBody>
        </p:sp>
      </p:grpSp>
      <p:grpSp>
        <p:nvGrpSpPr>
          <p:cNvPr id="11" name="Grup 10"/>
          <p:cNvGrpSpPr/>
          <p:nvPr/>
        </p:nvGrpSpPr>
        <p:grpSpPr>
          <a:xfrm>
            <a:off x="5004048" y="5589241"/>
            <a:ext cx="798398" cy="759850"/>
            <a:chOff x="698425" y="934906"/>
            <a:chExt cx="1158438" cy="1158438"/>
          </a:xfrm>
          <a:solidFill>
            <a:schemeClr val="accent4">
              <a:lumMod val="40000"/>
              <a:lumOff val="60000"/>
            </a:schemeClr>
          </a:solidFill>
        </p:grpSpPr>
        <p:sp>
          <p:nvSpPr>
            <p:cNvPr id="12" name="Şekil 11"/>
            <p:cNvSpPr/>
            <p:nvPr/>
          </p:nvSpPr>
          <p:spPr>
            <a:xfrm>
              <a:off x="698425" y="934906"/>
              <a:ext cx="1158438" cy="1158438"/>
            </a:xfrm>
            <a:prstGeom prst="gear6">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Şekil 4"/>
            <p:cNvSpPr/>
            <p:nvPr/>
          </p:nvSpPr>
          <p:spPr>
            <a:xfrm>
              <a:off x="990065" y="1228309"/>
              <a:ext cx="575158" cy="5716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tr-TR" sz="1200" kern="1200" dirty="0">
                <a:solidFill>
                  <a:schemeClr val="tx1"/>
                </a:solidFill>
              </a:endParaRPr>
            </a:p>
          </p:txBody>
        </p:sp>
      </p:grpSp>
    </p:spTree>
    <p:extLst>
      <p:ext uri="{BB962C8B-B14F-4D97-AF65-F5344CB8AC3E}">
        <p14:creationId xmlns:p14="http://schemas.microsoft.com/office/powerpoint/2010/main" val="317854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solidFill>
                  <a:srgbClr val="0070C0"/>
                </a:solidFill>
              </a:rPr>
              <a:t>Latent</a:t>
            </a:r>
            <a:r>
              <a:rPr lang="tr-TR" b="1" dirty="0" smtClean="0">
                <a:solidFill>
                  <a:srgbClr val="0070C0"/>
                </a:solidFill>
              </a:rPr>
              <a:t> (Gizil)</a:t>
            </a:r>
            <a:endParaRPr lang="tr-TR" b="1" dirty="0">
              <a:solidFill>
                <a:srgbClr val="0070C0"/>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3811982"/>
            <a:ext cx="3739110" cy="2804333"/>
          </a:xfrm>
        </p:spPr>
      </p:pic>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8476" y="4281801"/>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884" y="1408510"/>
            <a:ext cx="28003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168858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379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836712"/>
            <a:ext cx="8229600" cy="4525963"/>
          </a:xfrm>
        </p:spPr>
        <p:txBody>
          <a:bodyPr>
            <a:normAutofit fontScale="92500" lnSpcReduction="10000"/>
          </a:bodyPr>
          <a:lstStyle/>
          <a:p>
            <a:r>
              <a:rPr lang="tr-TR" dirty="0"/>
              <a:t>Cinsiyetle ilgili konuların dile getirilmesinden hoşlanmaz </a:t>
            </a:r>
            <a:endParaRPr lang="tr-TR" dirty="0" smtClean="0"/>
          </a:p>
          <a:p>
            <a:r>
              <a:rPr lang="tr-TR" dirty="0" smtClean="0"/>
              <a:t>Çocuğun</a:t>
            </a:r>
            <a:r>
              <a:rPr lang="tr-TR" dirty="0"/>
              <a:t>, hemcinsi çocuklarla etkileşime, oyuna, okul ve öğrenme faaliyetlerine </a:t>
            </a:r>
            <a:r>
              <a:rPr lang="tr-TR" dirty="0" smtClean="0"/>
              <a:t>yönelmesi görülür.</a:t>
            </a:r>
          </a:p>
          <a:p>
            <a:r>
              <a:rPr lang="tr-TR" dirty="0" smtClean="0"/>
              <a:t>Freud’a </a:t>
            </a:r>
            <a:r>
              <a:rPr lang="tr-TR" dirty="0"/>
              <a:t>göre bu dönem, çocuğun büyük bir değişime hazırlandığı bir tür dinlenme evresidir. Bu dönem </a:t>
            </a:r>
            <a:r>
              <a:rPr lang="tr-TR" dirty="0" smtClean="0"/>
              <a:t>“</a:t>
            </a:r>
            <a:r>
              <a:rPr lang="tr-TR" dirty="0"/>
              <a:t>fırtınadan sonraki sessizlik” </a:t>
            </a:r>
            <a:r>
              <a:rPr lang="tr-TR" dirty="0" smtClean="0"/>
              <a:t>olarak </a:t>
            </a:r>
            <a:r>
              <a:rPr lang="tr-TR" dirty="0"/>
              <a:t>nitelendirilebileceği gibi, sonraki ergenlik dönemi dikkate alındığında, “fırtınadan önceki sessizlik” </a:t>
            </a:r>
            <a:r>
              <a:rPr lang="tr-TR" dirty="0" smtClean="0"/>
              <a:t>olarak </a:t>
            </a:r>
            <a:r>
              <a:rPr lang="tr-TR" dirty="0"/>
              <a:t>da görülebilir. </a:t>
            </a:r>
          </a:p>
        </p:txBody>
      </p:sp>
    </p:spTree>
    <p:extLst>
      <p:ext uri="{BB962C8B-B14F-4D97-AF65-F5344CB8AC3E}">
        <p14:creationId xmlns:p14="http://schemas.microsoft.com/office/powerpoint/2010/main" val="1375929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solidFill>
                  <a:schemeClr val="accent6">
                    <a:lumMod val="75000"/>
                  </a:schemeClr>
                </a:solidFill>
              </a:rPr>
              <a:t>Genital</a:t>
            </a:r>
            <a:r>
              <a:rPr lang="tr-TR" b="1" dirty="0" smtClean="0">
                <a:solidFill>
                  <a:schemeClr val="accent6">
                    <a:lumMod val="75000"/>
                  </a:schemeClr>
                </a:solidFill>
              </a:rPr>
              <a:t> Dönem</a:t>
            </a:r>
            <a:endParaRPr lang="tr-TR" b="1" dirty="0">
              <a:solidFill>
                <a:schemeClr val="accent6">
                  <a:lumMod val="75000"/>
                </a:schemeClr>
              </a:solidFill>
            </a:endParaRPr>
          </a:p>
        </p:txBody>
      </p:sp>
      <p:sp>
        <p:nvSpPr>
          <p:cNvPr id="3" name="İçerik Yer Tutucusu 2"/>
          <p:cNvSpPr>
            <a:spLocks noGrp="1"/>
          </p:cNvSpPr>
          <p:nvPr>
            <p:ph idx="1"/>
          </p:nvPr>
        </p:nvSpPr>
        <p:spPr/>
        <p:txBody>
          <a:bodyPr>
            <a:normAutofit lnSpcReduction="10000"/>
          </a:bodyPr>
          <a:lstStyle/>
          <a:p>
            <a:r>
              <a:rPr lang="tr-TR" dirty="0" smtClean="0"/>
              <a:t>Bu dönem normal </a:t>
            </a:r>
            <a:r>
              <a:rPr lang="tr-TR" dirty="0"/>
              <a:t>gelişimin nihai hedefidir. </a:t>
            </a:r>
            <a:r>
              <a:rPr lang="tr-TR" dirty="0" smtClean="0"/>
              <a:t>Bu </a:t>
            </a:r>
            <a:r>
              <a:rPr lang="tr-TR" dirty="0"/>
              <a:t>aşamada ergen, cinsel organları ve duyguları arasında bir bağ olduğunu fark etmeye başlar. </a:t>
            </a:r>
            <a:endParaRPr lang="tr-TR" dirty="0" smtClean="0"/>
          </a:p>
          <a:p>
            <a:r>
              <a:rPr lang="tr-TR" dirty="0" smtClean="0"/>
              <a:t>Duygusal </a:t>
            </a:r>
            <a:r>
              <a:rPr lang="tr-TR" dirty="0"/>
              <a:t>ilişkilerin oluşması bu döneme rastlar. Ancak bazen bu yönelimler sanat ve şiir gibi yaratıcılığı yüksek alanlara da kayabilir. Bireyin ortamı ve alt-benlik, benlik ve üst-benlik arasında kurduğu denge, o bireyin karşıt cinsle olan ilişkisinin türünü </a:t>
            </a:r>
            <a:r>
              <a:rPr lang="tr-TR" dirty="0" smtClean="0"/>
              <a:t>tanımlar.</a:t>
            </a:r>
            <a:endParaRPr lang="tr-TR" dirty="0"/>
          </a:p>
        </p:txBody>
      </p:sp>
    </p:spTree>
    <p:extLst>
      <p:ext uri="{BB962C8B-B14F-4D97-AF65-F5344CB8AC3E}">
        <p14:creationId xmlns:p14="http://schemas.microsoft.com/office/powerpoint/2010/main" val="888871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907" y="3081477"/>
            <a:ext cx="7772400" cy="1470025"/>
          </a:xfrm>
        </p:spPr>
        <p:txBody>
          <a:bodyPr/>
          <a:lstStyle/>
          <a:p>
            <a:r>
              <a:rPr lang="tr-TR" b="1" dirty="0"/>
              <a:t>Erik </a:t>
            </a:r>
            <a:r>
              <a:rPr lang="tr-TR" b="1" dirty="0" err="1"/>
              <a:t>Erikson</a:t>
            </a:r>
            <a:r>
              <a:rPr lang="tr-TR" b="1" dirty="0" smtClean="0"/>
              <a:t>:</a:t>
            </a:r>
            <a:endParaRPr lang="tr-TR" dirty="0"/>
          </a:p>
        </p:txBody>
      </p:sp>
      <p:sp>
        <p:nvSpPr>
          <p:cNvPr id="3" name="Alt Başlık 2"/>
          <p:cNvSpPr>
            <a:spLocks noGrp="1"/>
          </p:cNvSpPr>
          <p:nvPr>
            <p:ph type="subTitle" idx="1"/>
          </p:nvPr>
        </p:nvSpPr>
        <p:spPr>
          <a:xfrm>
            <a:off x="251520" y="4725144"/>
            <a:ext cx="6400800" cy="1752600"/>
          </a:xfrm>
        </p:spPr>
        <p:txBody>
          <a:bodyPr/>
          <a:lstStyle/>
          <a:p>
            <a:r>
              <a:rPr lang="tr-TR" sz="3600" b="1" dirty="0"/>
              <a:t>Yaşam Boyu Gelişim</a:t>
            </a:r>
            <a:endParaRPr lang="tr-TR" sz="3600" dirty="0"/>
          </a:p>
          <a:p>
            <a:endParaRPr lang="tr-TR" dirty="0"/>
          </a:p>
        </p:txBody>
      </p:sp>
      <p:pic>
        <p:nvPicPr>
          <p:cNvPr id="4" name="Picture 2" descr="erik erikson ile ilgili görsel sonucu"/>
          <p:cNvPicPr>
            <a:picLocks noChangeAspect="1" noChangeArrowheads="1"/>
          </p:cNvPicPr>
          <p:nvPr/>
        </p:nvPicPr>
        <p:blipFill>
          <a:blip r:embed="rId2" cstate="print"/>
          <a:srcRect/>
          <a:stretch>
            <a:fillRect/>
          </a:stretch>
        </p:blipFill>
        <p:spPr bwMode="auto">
          <a:xfrm>
            <a:off x="4788024" y="476672"/>
            <a:ext cx="4155737" cy="2727017"/>
          </a:xfrm>
          <a:prstGeom prst="rect">
            <a:avLst/>
          </a:prstGeom>
          <a:noFill/>
        </p:spPr>
      </p:pic>
    </p:spTree>
    <p:extLst>
      <p:ext uri="{BB962C8B-B14F-4D97-AF65-F5344CB8AC3E}">
        <p14:creationId xmlns:p14="http://schemas.microsoft.com/office/powerpoint/2010/main" val="332203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1297" y="692696"/>
            <a:ext cx="4434719" cy="4991875"/>
          </a:xfrm>
        </p:spPr>
        <p:txBody>
          <a:bodyPr>
            <a:normAutofit fontScale="85000" lnSpcReduction="10000"/>
          </a:bodyPr>
          <a:lstStyle/>
          <a:p>
            <a:pPr marL="0" indent="0" algn="just">
              <a:buNone/>
            </a:pPr>
            <a:r>
              <a:rPr lang="tr-TR" dirty="0"/>
              <a:t>Frankfurt'ta Danimarkalı bir annenin çocuğudur. Evlilik dışı bir ilişki sonucu dünyaya gelmiştir ve sonrasında annesinin Yahudi bir iş adamı ile evliliği nedeniyle bir Yahudi olarak yetiştirilmiştir. </a:t>
            </a:r>
            <a:endParaRPr lang="tr-TR" dirty="0" smtClean="0"/>
          </a:p>
          <a:p>
            <a:pPr marL="0" indent="0" algn="just">
              <a:buNone/>
            </a:pPr>
            <a:r>
              <a:rPr lang="tr-TR" dirty="0" smtClean="0"/>
              <a:t>Ailesi </a:t>
            </a:r>
            <a:r>
              <a:rPr lang="tr-TR" dirty="0"/>
              <a:t>bu durumu kendisinden uzun süre saklamıştır ve bu olayın kendisini kimlik üzerine düşünmeye ve araştırmaya ittiği genellikle iddia edilir.</a:t>
            </a:r>
          </a:p>
          <a:p>
            <a:pPr marL="0" indent="0">
              <a:buNone/>
            </a:pPr>
            <a:endParaRPr lang="tr-TR" dirty="0"/>
          </a:p>
        </p:txBody>
      </p:sp>
      <p:pic>
        <p:nvPicPr>
          <p:cNvPr id="1026" name="Picture 2" descr="erik erikson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03"/>
          <a:stretch/>
        </p:blipFill>
        <p:spPr bwMode="auto">
          <a:xfrm>
            <a:off x="5016865" y="1330684"/>
            <a:ext cx="3440566" cy="349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89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Freud ve </a:t>
            </a:r>
            <a:r>
              <a:rPr lang="tr-TR" dirty="0" err="1" smtClean="0"/>
              <a:t>Erikson’un</a:t>
            </a:r>
            <a:r>
              <a:rPr lang="tr-TR" dirty="0" smtClean="0"/>
              <a:t> yaklaşımlarındaki farklılıklar</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Freud kişilik gelişiminde doğuştan gelen özellikleri fazlaca vurgulayıp, sosyal ve tarihsel faktörleri göz ardı etmiştir.</a:t>
            </a:r>
          </a:p>
          <a:p>
            <a:pPr>
              <a:buNone/>
            </a:pPr>
            <a:endParaRPr lang="tr-TR" dirty="0" smtClean="0"/>
          </a:p>
          <a:p>
            <a:r>
              <a:rPr lang="tr-TR" dirty="0"/>
              <a:t>Freud’un kişilik gelişimi tanımları, üst-benliğin ortaya çıktığı dönem olan beş yaş </a:t>
            </a:r>
            <a:r>
              <a:rPr lang="tr-TR" dirty="0" smtClean="0"/>
              <a:t>civarında sona erer ve yetişkin </a:t>
            </a:r>
            <a:r>
              <a:rPr lang="tr-TR" dirty="0"/>
              <a:t>kişiliğinin temel özellikleri bu dönemde son şeklini </a:t>
            </a:r>
            <a:r>
              <a:rPr lang="tr-TR" dirty="0" smtClean="0"/>
              <a:t>alır.</a:t>
            </a:r>
            <a:endParaRPr lang="tr-TR" dirty="0"/>
          </a:p>
          <a:p>
            <a:r>
              <a:rPr lang="tr-TR" dirty="0" smtClean="0"/>
              <a:t>Oysa </a:t>
            </a:r>
            <a:r>
              <a:rPr lang="tr-TR" dirty="0" err="1"/>
              <a:t>Erikson</a:t>
            </a:r>
            <a:r>
              <a:rPr lang="tr-TR" dirty="0"/>
              <a:t>, kişiliğin, çocukluğun ilk yıllarında belirlendiği görüşünü </a:t>
            </a:r>
            <a:r>
              <a:rPr lang="tr-TR" dirty="0" smtClean="0"/>
              <a:t> reddeder</a:t>
            </a:r>
            <a:r>
              <a:rPr lang="tr-TR" dirty="0"/>
              <a:t>. </a:t>
            </a:r>
            <a:r>
              <a:rPr lang="tr-TR" dirty="0" smtClean="0"/>
              <a:t>O’na göre</a:t>
            </a:r>
            <a:r>
              <a:rPr lang="tr-TR" dirty="0"/>
              <a:t>, gelişim yaşam boyu devam eden bir </a:t>
            </a:r>
            <a:r>
              <a:rPr lang="tr-TR" dirty="0" smtClean="0"/>
              <a:t>süreçtir. </a:t>
            </a:r>
          </a:p>
          <a:p>
            <a:pPr marL="0" indent="0">
              <a:buNone/>
            </a:pPr>
            <a:endParaRPr lang="tr-TR" dirty="0"/>
          </a:p>
        </p:txBody>
      </p:sp>
    </p:spTree>
    <p:extLst>
      <p:ext uri="{BB962C8B-B14F-4D97-AF65-F5344CB8AC3E}">
        <p14:creationId xmlns:p14="http://schemas.microsoft.com/office/powerpoint/2010/main" val="89293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229600" cy="4525963"/>
          </a:xfrm>
        </p:spPr>
        <p:txBody>
          <a:bodyPr>
            <a:normAutofit lnSpcReduction="10000"/>
          </a:bodyPr>
          <a:lstStyle/>
          <a:p>
            <a:r>
              <a:rPr lang="tr-TR" dirty="0" smtClean="0"/>
              <a:t>Freud psikanalizi</a:t>
            </a:r>
            <a:r>
              <a:rPr lang="tr-TR" dirty="0"/>
              <a:t>, “</a:t>
            </a:r>
            <a:r>
              <a:rPr lang="tr-TR" u="sng" dirty="0"/>
              <a:t>bilincin doğrudan ulaşamadığı, derin ruhsal katmanlarda geçen psişik olaylar öğretisi olarak</a:t>
            </a:r>
            <a:r>
              <a:rPr lang="tr-TR" dirty="0"/>
              <a:t>” </a:t>
            </a:r>
            <a:r>
              <a:rPr lang="tr-TR" dirty="0" smtClean="0"/>
              <a:t>tanımlamıştır.</a:t>
            </a:r>
          </a:p>
          <a:p>
            <a:r>
              <a:rPr lang="tr-TR" dirty="0" smtClean="0"/>
              <a:t>Bireyin </a:t>
            </a:r>
            <a:r>
              <a:rPr lang="tr-TR" dirty="0"/>
              <a:t>ruhsal dünyasını </a:t>
            </a:r>
            <a:r>
              <a:rPr lang="tr-TR" dirty="0" smtClean="0"/>
              <a:t>açıklamada, toplumu </a:t>
            </a:r>
            <a:r>
              <a:rPr lang="tr-TR" dirty="0"/>
              <a:t>ve uygarlığı anlama ve açıklamada </a:t>
            </a:r>
            <a:r>
              <a:rPr lang="tr-TR" dirty="0" smtClean="0"/>
              <a:t>etkin</a:t>
            </a:r>
            <a:r>
              <a:rPr lang="tr-TR" dirty="0"/>
              <a:t>, yararlı ve yaratıcı fikirler ileri süren bir kuram </a:t>
            </a:r>
            <a:r>
              <a:rPr lang="tr-TR" dirty="0" smtClean="0"/>
              <a:t>geliştirmeye </a:t>
            </a:r>
            <a:r>
              <a:rPr lang="tr-TR" dirty="0"/>
              <a:t>uğraşmıştır</a:t>
            </a:r>
            <a:r>
              <a:rPr lang="tr-TR" dirty="0" smtClean="0"/>
              <a:t>.</a:t>
            </a:r>
          </a:p>
          <a:p>
            <a:r>
              <a:rPr lang="tr-TR" dirty="0" smtClean="0"/>
              <a:t>Çocukluk </a:t>
            </a:r>
            <a:r>
              <a:rPr lang="tr-TR" dirty="0"/>
              <a:t>yaşantıları ve travmalarının gelecek yaşama olan etkisi üzerinde durmuştur. </a:t>
            </a:r>
          </a:p>
        </p:txBody>
      </p:sp>
    </p:spTree>
    <p:extLst>
      <p:ext uri="{BB962C8B-B14F-4D97-AF65-F5344CB8AC3E}">
        <p14:creationId xmlns:p14="http://schemas.microsoft.com/office/powerpoint/2010/main" val="4139888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6121" y="1412776"/>
            <a:ext cx="4585285" cy="4639560"/>
          </a:xfrm>
        </p:spPr>
        <p:txBody>
          <a:bodyPr>
            <a:normAutofit/>
          </a:bodyPr>
          <a:lstStyle/>
          <a:p>
            <a:r>
              <a:rPr lang="tr-TR" sz="2400" dirty="0"/>
              <a:t>Freud, bir dönemdeki kriz çözümlenemediğinde bireyin o dönemde takılıp kaldığını belirtmiştir.</a:t>
            </a:r>
          </a:p>
          <a:p>
            <a:pPr>
              <a:buNone/>
            </a:pPr>
            <a:r>
              <a:rPr lang="tr-TR" sz="2400" dirty="0"/>
              <a:t> </a:t>
            </a:r>
            <a:r>
              <a:rPr lang="tr-TR" sz="2400" dirty="0" err="1"/>
              <a:t>Erikson</a:t>
            </a:r>
            <a:r>
              <a:rPr lang="tr-TR" sz="2400" dirty="0"/>
              <a:t> ise bireylerin dönemlere takılıp kalmadığını ancak çözülemeyen krizlerin sorun yaratmaya devam ettiğini söyler. </a:t>
            </a:r>
          </a:p>
          <a:p>
            <a:endParaRPr lang="tr-TR" sz="2400" dirty="0"/>
          </a:p>
        </p:txBody>
      </p:sp>
      <p:pic>
        <p:nvPicPr>
          <p:cNvPr id="36866" name="Picture 2" descr="İlgili resim"/>
          <p:cNvPicPr>
            <a:picLocks noChangeAspect="1" noChangeArrowheads="1"/>
          </p:cNvPicPr>
          <p:nvPr/>
        </p:nvPicPr>
        <p:blipFill>
          <a:blip r:embed="rId2" cstate="print"/>
          <a:srcRect/>
          <a:stretch>
            <a:fillRect/>
          </a:stretch>
        </p:blipFill>
        <p:spPr bwMode="auto">
          <a:xfrm rot="687072">
            <a:off x="5313140" y="3275955"/>
            <a:ext cx="3560213" cy="3228517"/>
          </a:xfrm>
          <a:prstGeom prst="rect">
            <a:avLst/>
          </a:prstGeom>
          <a:noFill/>
        </p:spPr>
      </p:pic>
    </p:spTree>
    <p:extLst>
      <p:ext uri="{BB962C8B-B14F-4D97-AF65-F5344CB8AC3E}">
        <p14:creationId xmlns:p14="http://schemas.microsoft.com/office/powerpoint/2010/main" val="1650461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Erikson’un</a:t>
            </a:r>
            <a:r>
              <a:rPr lang="tr-TR" dirty="0" smtClean="0"/>
              <a:t> kuramının genel özellikleri</a:t>
            </a:r>
            <a:endParaRPr lang="tr-TR" dirty="0"/>
          </a:p>
        </p:txBody>
      </p:sp>
      <p:sp>
        <p:nvSpPr>
          <p:cNvPr id="3" name="İçerik Yer Tutucusu 2"/>
          <p:cNvSpPr>
            <a:spLocks noGrp="1"/>
          </p:cNvSpPr>
          <p:nvPr>
            <p:ph idx="1"/>
          </p:nvPr>
        </p:nvSpPr>
        <p:spPr/>
        <p:txBody>
          <a:bodyPr>
            <a:normAutofit fontScale="77500" lnSpcReduction="20000"/>
          </a:bodyPr>
          <a:lstStyle/>
          <a:p>
            <a:r>
              <a:rPr lang="tr-TR" dirty="0"/>
              <a:t>Herkesin geçirdiği </a:t>
            </a:r>
            <a:r>
              <a:rPr lang="tr-TR" b="1" dirty="0"/>
              <a:t>sekiz </a:t>
            </a:r>
            <a:r>
              <a:rPr lang="tr-TR" b="1" dirty="0" smtClean="0"/>
              <a:t>evre </a:t>
            </a:r>
            <a:r>
              <a:rPr lang="tr-TR" dirty="0" smtClean="0"/>
              <a:t>vardır </a:t>
            </a:r>
            <a:r>
              <a:rPr lang="tr-TR" dirty="0"/>
              <a:t>ve bunlar kişilik gelişiminde hayati önem taşır</a:t>
            </a:r>
            <a:r>
              <a:rPr lang="tr-TR" dirty="0" smtClean="0"/>
              <a:t>.</a:t>
            </a:r>
          </a:p>
          <a:p>
            <a:r>
              <a:rPr lang="tr-TR" dirty="0"/>
              <a:t>Kişilik gelişiminin gerçekleştiği bu </a:t>
            </a:r>
            <a:r>
              <a:rPr lang="tr-TR" dirty="0" smtClean="0"/>
              <a:t>süreçler, </a:t>
            </a:r>
            <a:r>
              <a:rPr lang="tr-TR" b="1" dirty="0" smtClean="0"/>
              <a:t>biyolojik</a:t>
            </a:r>
            <a:r>
              <a:rPr lang="tr-TR" dirty="0" smtClean="0"/>
              <a:t> </a:t>
            </a:r>
            <a:r>
              <a:rPr lang="tr-TR" dirty="0"/>
              <a:t>olarak belirlenmiştir</a:t>
            </a:r>
            <a:r>
              <a:rPr lang="tr-TR" dirty="0" smtClean="0"/>
              <a:t>. </a:t>
            </a:r>
          </a:p>
          <a:p>
            <a:r>
              <a:rPr lang="tr-TR" dirty="0"/>
              <a:t>Büyüyen bir organizma, doğumu takip eden süreçler boyunca, </a:t>
            </a:r>
            <a:r>
              <a:rPr lang="tr-TR" dirty="0" smtClean="0"/>
              <a:t>planlı bir </a:t>
            </a:r>
            <a:r>
              <a:rPr lang="tr-TR" dirty="0"/>
              <a:t>şekilde </a:t>
            </a:r>
            <a:r>
              <a:rPr lang="tr-TR" dirty="0" smtClean="0"/>
              <a:t>gelişir. </a:t>
            </a:r>
            <a:r>
              <a:rPr lang="tr-TR" dirty="0"/>
              <a:t>Organizmanın fiziksel, zihinsel ve sosyal </a:t>
            </a:r>
            <a:r>
              <a:rPr lang="tr-TR" dirty="0" smtClean="0"/>
              <a:t>kapasitelerinin gelişimleri </a:t>
            </a:r>
            <a:r>
              <a:rPr lang="tr-TR" b="1" dirty="0"/>
              <a:t>belirli bir sırayla </a:t>
            </a:r>
            <a:r>
              <a:rPr lang="tr-TR" dirty="0"/>
              <a:t>gerçekleşir</a:t>
            </a:r>
            <a:r>
              <a:rPr lang="tr-TR" dirty="0" smtClean="0"/>
              <a:t>.</a:t>
            </a:r>
          </a:p>
          <a:p>
            <a:r>
              <a:rPr lang="tr-TR" i="1" dirty="0" smtClean="0"/>
              <a:t>Kuramın </a:t>
            </a:r>
            <a:r>
              <a:rPr lang="tr-TR" i="1" dirty="0"/>
              <a:t>kişilik gelişimine en büyük katkısı, yaşam boyu gelişim anlayışını dile getirmesi </a:t>
            </a:r>
            <a:r>
              <a:rPr lang="tr-TR" i="1" dirty="0" smtClean="0"/>
              <a:t>yanında, her </a:t>
            </a:r>
            <a:r>
              <a:rPr lang="tr-TR" i="1" dirty="0"/>
              <a:t>bir evrede oluşabilecek bir bunalımın, sonraki bir evrede düzeltilebilme imkânını açık bir </a:t>
            </a:r>
            <a:r>
              <a:rPr lang="tr-TR" i="1" dirty="0" smtClean="0"/>
              <a:t>şekilde ortaya </a:t>
            </a:r>
            <a:r>
              <a:rPr lang="tr-TR" i="1" dirty="0"/>
              <a:t>koymasıdır.</a:t>
            </a:r>
            <a:endParaRPr lang="tr-TR" dirty="0"/>
          </a:p>
        </p:txBody>
      </p:sp>
    </p:spTree>
    <p:extLst>
      <p:ext uri="{BB962C8B-B14F-4D97-AF65-F5344CB8AC3E}">
        <p14:creationId xmlns:p14="http://schemas.microsoft.com/office/powerpoint/2010/main" val="899469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332656"/>
            <a:ext cx="7886700" cy="794936"/>
          </a:xfrm>
        </p:spPr>
        <p:txBody>
          <a:bodyPr/>
          <a:lstStyle/>
          <a:p>
            <a:pPr algn="ctr"/>
            <a:r>
              <a:rPr lang="tr-TR" b="1" dirty="0" err="1"/>
              <a:t>Erikson’un</a:t>
            </a:r>
            <a:r>
              <a:rPr lang="tr-TR" b="1" dirty="0"/>
              <a:t> Gelişim Evreleri</a:t>
            </a:r>
            <a:endParaRPr lang="tr-TR" dirty="0"/>
          </a:p>
        </p:txBody>
      </p:sp>
      <p:sp>
        <p:nvSpPr>
          <p:cNvPr id="3" name="İçerik Yer Tutucusu 2"/>
          <p:cNvSpPr>
            <a:spLocks noGrp="1"/>
          </p:cNvSpPr>
          <p:nvPr>
            <p:ph idx="1"/>
          </p:nvPr>
        </p:nvSpPr>
        <p:spPr>
          <a:xfrm>
            <a:off x="251520" y="1556792"/>
            <a:ext cx="8174732" cy="3816424"/>
          </a:xfrm>
        </p:spPr>
        <p:txBody>
          <a:bodyPr>
            <a:normAutofit fontScale="70000" lnSpcReduction="20000"/>
          </a:bodyPr>
          <a:lstStyle/>
          <a:p>
            <a:pPr marL="385763" indent="-385763">
              <a:buAutoNum type="arabicPeriod"/>
            </a:pPr>
            <a:r>
              <a:rPr lang="tr-TR" dirty="0" smtClean="0"/>
              <a:t>Evre: </a:t>
            </a:r>
            <a:r>
              <a:rPr lang="tr-TR" b="1" dirty="0"/>
              <a:t>Temel Güvene Karşı </a:t>
            </a:r>
            <a:r>
              <a:rPr lang="tr-TR" b="1" dirty="0" smtClean="0"/>
              <a:t>Güvensizlik</a:t>
            </a:r>
          </a:p>
          <a:p>
            <a:r>
              <a:rPr lang="tr-TR" dirty="0" smtClean="0"/>
              <a:t>Doğumdan </a:t>
            </a:r>
            <a:r>
              <a:rPr lang="tr-TR" dirty="0"/>
              <a:t>bir buçuk </a:t>
            </a:r>
            <a:r>
              <a:rPr lang="tr-TR" dirty="0" smtClean="0"/>
              <a:t>yaşına kadar </a:t>
            </a:r>
            <a:r>
              <a:rPr lang="tr-TR" dirty="0"/>
              <a:t>süren bir dönemi kapsar ve Freud’un oral dönemine denk düşer</a:t>
            </a:r>
            <a:r>
              <a:rPr lang="tr-TR" dirty="0" smtClean="0"/>
              <a:t>.</a:t>
            </a:r>
          </a:p>
          <a:p>
            <a:r>
              <a:rPr lang="tr-TR" dirty="0"/>
              <a:t>Çocuklar “bağlanma” </a:t>
            </a:r>
            <a:r>
              <a:rPr lang="tr-TR" dirty="0" smtClean="0"/>
              <a:t>içgüdüsüyle dünyaya gelirler. </a:t>
            </a:r>
            <a:r>
              <a:rPr lang="tr-TR" i="1" dirty="0"/>
              <a:t>Bu iki yıl çocuğun kişiliğinin şekillenmesinde önemli </a:t>
            </a:r>
            <a:r>
              <a:rPr lang="tr-TR" i="1" dirty="0" smtClean="0"/>
              <a:t>rol </a:t>
            </a:r>
            <a:r>
              <a:rPr lang="sv-SE" i="1" dirty="0" smtClean="0"/>
              <a:t>oynar </a:t>
            </a:r>
            <a:r>
              <a:rPr lang="sv-SE" i="1" dirty="0"/>
              <a:t>ve bunda da en önemli faktör annedir</a:t>
            </a:r>
            <a:r>
              <a:rPr lang="sv-SE" i="1" dirty="0" smtClean="0"/>
              <a:t>.</a:t>
            </a:r>
            <a:endParaRPr lang="tr-TR" i="1" dirty="0" smtClean="0"/>
          </a:p>
          <a:p>
            <a:r>
              <a:rPr lang="da-DK" dirty="0"/>
              <a:t>Temel gereksinimleri karşılanan bebekler, </a:t>
            </a:r>
            <a:r>
              <a:rPr lang="da-DK" dirty="0" smtClean="0"/>
              <a:t>temelde</a:t>
            </a:r>
            <a:r>
              <a:rPr lang="tr-TR" dirty="0" smtClean="0"/>
              <a:t> güven </a:t>
            </a:r>
            <a:r>
              <a:rPr lang="tr-TR" dirty="0"/>
              <a:t>duygusunu kazanırlar. Tersi bir durumda ise çevresindeki insanlara </a:t>
            </a:r>
            <a:r>
              <a:rPr lang="tr-TR" dirty="0" smtClean="0"/>
              <a:t>güvenmemeyi öğrenecektir</a:t>
            </a:r>
            <a:r>
              <a:rPr lang="tr-TR" dirty="0"/>
              <a:t>. İhtiyaçlarının ne kadar karşılandığı ise güvensizlik oranını belirler. </a:t>
            </a:r>
            <a:endParaRPr lang="tr-TR" dirty="0" smtClean="0"/>
          </a:p>
          <a:p>
            <a:pPr marL="0" indent="0">
              <a:buNone/>
            </a:pPr>
            <a:r>
              <a:rPr lang="tr-TR" dirty="0" err="1" smtClean="0"/>
              <a:t>Erikson’a</a:t>
            </a:r>
            <a:r>
              <a:rPr lang="tr-TR" dirty="0" smtClean="0"/>
              <a:t> göre, temel </a:t>
            </a:r>
            <a:r>
              <a:rPr lang="tr-TR" dirty="0"/>
              <a:t>güven olmadan bebeğin hayatta kalması mümkün </a:t>
            </a:r>
            <a:r>
              <a:rPr lang="tr-TR" dirty="0" smtClean="0"/>
              <a:t>değildir.</a:t>
            </a:r>
            <a:endParaRPr lang="tr-TR" dirty="0"/>
          </a:p>
        </p:txBody>
      </p:sp>
    </p:spTree>
    <p:extLst>
      <p:ext uri="{BB962C8B-B14F-4D97-AF65-F5344CB8AC3E}">
        <p14:creationId xmlns:p14="http://schemas.microsoft.com/office/powerpoint/2010/main" val="403083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548680"/>
            <a:ext cx="7886700" cy="661338"/>
          </a:xfrm>
        </p:spPr>
        <p:txBody>
          <a:bodyPr>
            <a:normAutofit fontScale="90000"/>
          </a:bodyPr>
          <a:lstStyle/>
          <a:p>
            <a:pPr algn="ctr"/>
            <a:r>
              <a:rPr lang="tr-TR" dirty="0" smtClean="0"/>
              <a:t>1. Evre: </a:t>
            </a:r>
            <a:r>
              <a:rPr lang="tr-TR" b="1" dirty="0" smtClean="0"/>
              <a:t>Temel Güvene Karşı Güvensizlik</a:t>
            </a:r>
            <a:endParaRPr lang="tr-TR" dirty="0"/>
          </a:p>
        </p:txBody>
      </p:sp>
      <p:sp>
        <p:nvSpPr>
          <p:cNvPr id="3" name="İçerik Yer Tutucusu 2"/>
          <p:cNvSpPr>
            <a:spLocks noGrp="1"/>
          </p:cNvSpPr>
          <p:nvPr>
            <p:ph idx="1"/>
          </p:nvPr>
        </p:nvSpPr>
        <p:spPr/>
        <p:txBody>
          <a:bodyPr/>
          <a:lstStyle/>
          <a:p>
            <a:r>
              <a:rPr lang="tr-TR" dirty="0"/>
              <a:t>Ç</a:t>
            </a:r>
            <a:r>
              <a:rPr lang="tr-TR" dirty="0" smtClean="0"/>
              <a:t>evresine </a:t>
            </a:r>
            <a:r>
              <a:rPr lang="tr-TR" dirty="0"/>
              <a:t>güven duymayan bir </a:t>
            </a:r>
            <a:r>
              <a:rPr lang="tr-TR" dirty="0" smtClean="0"/>
              <a:t>bebek, bir </a:t>
            </a:r>
            <a:r>
              <a:rPr lang="tr-TR" dirty="0"/>
              <a:t>sonraki dönemde yeterince ilgi ve bakım görürse, insanlara karşı güven duymayı öğrenebilir</a:t>
            </a:r>
            <a:r>
              <a:rPr lang="tr-TR" i="1" dirty="0" smtClean="0"/>
              <a:t>.</a:t>
            </a:r>
          </a:p>
          <a:p>
            <a:r>
              <a:rPr lang="tr-TR" dirty="0" smtClean="0"/>
              <a:t>Ailenin </a:t>
            </a:r>
            <a:r>
              <a:rPr lang="tr-TR" dirty="0"/>
              <a:t>eksik bıraktığı güven duygusu, okul ortamında bir </a:t>
            </a:r>
            <a:r>
              <a:rPr lang="tr-TR" dirty="0" smtClean="0"/>
              <a:t>öğretmen tarafından </a:t>
            </a:r>
            <a:r>
              <a:rPr lang="tr-TR" dirty="0"/>
              <a:t>sağlanabilir. Ancak bunun tersi de </a:t>
            </a:r>
            <a:r>
              <a:rPr lang="tr-TR" dirty="0" smtClean="0"/>
              <a:t>mümkündür. </a:t>
            </a:r>
          </a:p>
          <a:p>
            <a:pPr marL="0" indent="0">
              <a:buNone/>
            </a:pPr>
            <a:endParaRPr lang="tr-TR" dirty="0"/>
          </a:p>
        </p:txBody>
      </p:sp>
      <p:pic>
        <p:nvPicPr>
          <p:cNvPr id="12290" name="Picture 2" descr="baby trust vs mistrust ile ilgili görsel sonucu"/>
          <p:cNvPicPr>
            <a:picLocks noChangeAspect="1" noChangeArrowheads="1"/>
          </p:cNvPicPr>
          <p:nvPr/>
        </p:nvPicPr>
        <p:blipFill>
          <a:blip r:embed="rId2" cstate="print"/>
          <a:srcRect/>
          <a:stretch>
            <a:fillRect/>
          </a:stretch>
        </p:blipFill>
        <p:spPr bwMode="auto">
          <a:xfrm>
            <a:off x="5148064" y="5148601"/>
            <a:ext cx="3783906" cy="1579947"/>
          </a:xfrm>
          <a:prstGeom prst="rect">
            <a:avLst/>
          </a:prstGeom>
          <a:noFill/>
        </p:spPr>
      </p:pic>
    </p:spTree>
    <p:extLst>
      <p:ext uri="{BB962C8B-B14F-4D97-AF65-F5344CB8AC3E}">
        <p14:creationId xmlns:p14="http://schemas.microsoft.com/office/powerpoint/2010/main" val="4228552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2. Evre: </a:t>
            </a:r>
            <a:r>
              <a:rPr lang="tr-TR" b="1" dirty="0"/>
              <a:t>Özerkliğe Karşı Utanç ve Şüphecilik</a:t>
            </a:r>
            <a:endParaRPr lang="tr-TR" dirty="0"/>
          </a:p>
        </p:txBody>
      </p:sp>
      <p:sp>
        <p:nvSpPr>
          <p:cNvPr id="3" name="İçerik Yer Tutucusu 2"/>
          <p:cNvSpPr>
            <a:spLocks noGrp="1"/>
          </p:cNvSpPr>
          <p:nvPr>
            <p:ph idx="1"/>
          </p:nvPr>
        </p:nvSpPr>
        <p:spPr/>
        <p:txBody>
          <a:bodyPr>
            <a:normAutofit fontScale="77500" lnSpcReduction="20000"/>
          </a:bodyPr>
          <a:lstStyle/>
          <a:p>
            <a:r>
              <a:rPr lang="tr-TR" dirty="0"/>
              <a:t>Bu dönem bir buçuk </a:t>
            </a:r>
            <a:r>
              <a:rPr lang="tr-TR" dirty="0" smtClean="0"/>
              <a:t>yaşında başlayıp </a:t>
            </a:r>
            <a:r>
              <a:rPr lang="tr-TR" dirty="0"/>
              <a:t>üç yaş civarında biter ve Freud’un anal dönemine karşılık gelir</a:t>
            </a:r>
            <a:r>
              <a:rPr lang="tr-TR" dirty="0" smtClean="0"/>
              <a:t>.</a:t>
            </a:r>
          </a:p>
          <a:p>
            <a:r>
              <a:rPr lang="tr-TR" dirty="0"/>
              <a:t>İkinci yılın </a:t>
            </a:r>
            <a:r>
              <a:rPr lang="tr-TR" dirty="0" smtClean="0"/>
              <a:t>sonunda çocuklar</a:t>
            </a:r>
            <a:r>
              <a:rPr lang="tr-TR" dirty="0"/>
              <a:t>, dünyadaki diğer varlıklara kıyasla kim olduklarını bilmek </a:t>
            </a:r>
            <a:r>
              <a:rPr lang="tr-TR" dirty="0" smtClean="0"/>
              <a:t>isterler. </a:t>
            </a:r>
          </a:p>
          <a:p>
            <a:r>
              <a:rPr lang="tr-TR" dirty="0" err="1"/>
              <a:t>Erikson’a</a:t>
            </a:r>
            <a:r>
              <a:rPr lang="tr-TR" dirty="0"/>
              <a:t> göre, özerklik duygusu insanda hep </a:t>
            </a:r>
            <a:r>
              <a:rPr lang="tr-TR" dirty="0" smtClean="0"/>
              <a:t>devam edecek </a:t>
            </a:r>
            <a:r>
              <a:rPr lang="tr-TR" dirty="0"/>
              <a:t>bir </a:t>
            </a:r>
            <a:r>
              <a:rPr lang="tr-TR" dirty="0" smtClean="0"/>
              <a:t>dürtüdür.  </a:t>
            </a:r>
          </a:p>
          <a:p>
            <a:r>
              <a:rPr lang="tr-TR" dirty="0" smtClean="0"/>
              <a:t>Özerklik </a:t>
            </a:r>
            <a:r>
              <a:rPr lang="tr-TR" dirty="0"/>
              <a:t>duygusunu kazanmış insanlar, engeller </a:t>
            </a:r>
            <a:r>
              <a:rPr lang="tr-TR" dirty="0" smtClean="0"/>
              <a:t>ve zorluklarla </a:t>
            </a:r>
            <a:r>
              <a:rPr lang="tr-TR" dirty="0"/>
              <a:t>dolu bir dünyada kendi yollarını bulabileceklerinden emindirler. Bununla birlikte, </a:t>
            </a:r>
            <a:r>
              <a:rPr lang="tr-TR" dirty="0" smtClean="0"/>
              <a:t>ailelere düşen </a:t>
            </a:r>
            <a:r>
              <a:rPr lang="tr-TR" dirty="0"/>
              <a:t>görev, çocuğa özgür bir alan oluştururken dengeli bir tutum </a:t>
            </a:r>
            <a:r>
              <a:rPr lang="tr-TR" dirty="0" smtClean="0"/>
              <a:t>sergilemektir. </a:t>
            </a:r>
            <a:r>
              <a:rPr lang="tr-TR" dirty="0"/>
              <a:t>Çocuğu başıboş bırakmakla, kişiliğini ezmek arasında bir denge sağlanmalıdır.</a:t>
            </a:r>
          </a:p>
        </p:txBody>
      </p:sp>
    </p:spTree>
    <p:extLst>
      <p:ext uri="{BB962C8B-B14F-4D97-AF65-F5344CB8AC3E}">
        <p14:creationId xmlns:p14="http://schemas.microsoft.com/office/powerpoint/2010/main" val="472296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2. Evre: </a:t>
            </a:r>
            <a:r>
              <a:rPr lang="tr-TR" b="1" dirty="0" smtClean="0"/>
              <a:t>Özerkliğe Karşı Utanç ve Şüphecilik</a:t>
            </a:r>
            <a:endParaRPr lang="tr-TR" dirty="0"/>
          </a:p>
        </p:txBody>
      </p:sp>
      <p:sp>
        <p:nvSpPr>
          <p:cNvPr id="3" name="İçerik Yer Tutucusu 2"/>
          <p:cNvSpPr>
            <a:spLocks noGrp="1"/>
          </p:cNvSpPr>
          <p:nvPr>
            <p:ph idx="1"/>
          </p:nvPr>
        </p:nvSpPr>
        <p:spPr>
          <a:xfrm>
            <a:off x="532058" y="2120217"/>
            <a:ext cx="7886700" cy="1979623"/>
          </a:xfrm>
        </p:spPr>
        <p:txBody>
          <a:bodyPr>
            <a:normAutofit fontScale="70000" lnSpcReduction="20000"/>
          </a:bodyPr>
          <a:lstStyle/>
          <a:p>
            <a:r>
              <a:rPr lang="tr-TR" dirty="0"/>
              <a:t>Ebeveynler, bu dönemdeki çocukların şaşırtıcı bir irade ortaya koyduklarına şahit </a:t>
            </a:r>
            <a:r>
              <a:rPr lang="tr-TR" dirty="0" smtClean="0"/>
              <a:t>olurlar. Nesneleri </a:t>
            </a:r>
            <a:r>
              <a:rPr lang="tr-TR" dirty="0"/>
              <a:t>tutarlar ve asla bırakmak </a:t>
            </a:r>
            <a:r>
              <a:rPr lang="tr-TR" dirty="0" smtClean="0"/>
              <a:t>istemezler. </a:t>
            </a:r>
          </a:p>
          <a:p>
            <a:r>
              <a:rPr lang="tr-TR" dirty="0" smtClean="0"/>
              <a:t>Engellenen çocuklar </a:t>
            </a:r>
            <a:r>
              <a:rPr lang="tr-TR" dirty="0"/>
              <a:t>kendilerinden asla emin olamazlar ve başkalarına bağımlı </a:t>
            </a:r>
            <a:r>
              <a:rPr lang="tr-TR" dirty="0" smtClean="0"/>
              <a:t>olarak yaşarlar</a:t>
            </a:r>
            <a:r>
              <a:rPr lang="tr-TR" dirty="0"/>
              <a:t>. </a:t>
            </a:r>
            <a:r>
              <a:rPr lang="tr-TR" dirty="0" smtClean="0"/>
              <a:t>Utanç </a:t>
            </a:r>
            <a:r>
              <a:rPr lang="tr-TR" dirty="0"/>
              <a:t>ve şüphe duyguları, insanın sürekli kılmak istediği özerklik </a:t>
            </a:r>
            <a:r>
              <a:rPr lang="tr-TR" dirty="0" smtClean="0"/>
              <a:t>duygusunu zedeleyecektir. </a:t>
            </a:r>
            <a:endParaRPr lang="tr-TR" dirty="0"/>
          </a:p>
        </p:txBody>
      </p:sp>
      <p:pic>
        <p:nvPicPr>
          <p:cNvPr id="10242" name="Picture 2" descr="autonomy vs shame and doubt ile ilgili görsel sonucu"/>
          <p:cNvPicPr>
            <a:picLocks noChangeAspect="1" noChangeArrowheads="1"/>
          </p:cNvPicPr>
          <p:nvPr/>
        </p:nvPicPr>
        <p:blipFill>
          <a:blip r:embed="rId2" cstate="print"/>
          <a:srcRect/>
          <a:stretch>
            <a:fillRect/>
          </a:stretch>
        </p:blipFill>
        <p:spPr bwMode="auto">
          <a:xfrm>
            <a:off x="5796136" y="4293096"/>
            <a:ext cx="3023403" cy="2008082"/>
          </a:xfrm>
          <a:prstGeom prst="rect">
            <a:avLst/>
          </a:prstGeom>
          <a:noFill/>
        </p:spPr>
      </p:pic>
    </p:spTree>
    <p:extLst>
      <p:ext uri="{BB962C8B-B14F-4D97-AF65-F5344CB8AC3E}">
        <p14:creationId xmlns:p14="http://schemas.microsoft.com/office/powerpoint/2010/main" val="1890923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3. Evre: </a:t>
            </a:r>
            <a:r>
              <a:rPr lang="tr-TR" b="1" dirty="0"/>
              <a:t>Girişkenliğe Karşı Suçluluk Duygusu</a:t>
            </a:r>
            <a:endParaRPr lang="tr-TR" dirty="0"/>
          </a:p>
        </p:txBody>
      </p:sp>
      <p:sp>
        <p:nvSpPr>
          <p:cNvPr id="3" name="İçerik Yer Tutucusu 2"/>
          <p:cNvSpPr>
            <a:spLocks noGrp="1"/>
          </p:cNvSpPr>
          <p:nvPr>
            <p:ph idx="1"/>
          </p:nvPr>
        </p:nvSpPr>
        <p:spPr/>
        <p:txBody>
          <a:bodyPr>
            <a:normAutofit fontScale="85000" lnSpcReduction="10000"/>
          </a:bodyPr>
          <a:lstStyle/>
          <a:p>
            <a:r>
              <a:rPr lang="tr-TR" dirty="0"/>
              <a:t>Bu evre, Freud’un </a:t>
            </a:r>
            <a:r>
              <a:rPr lang="tr-TR" dirty="0" err="1"/>
              <a:t>fallik</a:t>
            </a:r>
            <a:r>
              <a:rPr lang="tr-TR" dirty="0"/>
              <a:t> </a:t>
            </a:r>
            <a:r>
              <a:rPr lang="tr-TR" dirty="0" smtClean="0"/>
              <a:t>dönem dediği </a:t>
            </a:r>
            <a:r>
              <a:rPr lang="tr-TR" dirty="0"/>
              <a:t>ve </a:t>
            </a:r>
            <a:r>
              <a:rPr lang="tr-TR" b="1" dirty="0" smtClean="0"/>
              <a:t>3-5/6 </a:t>
            </a:r>
            <a:r>
              <a:rPr lang="tr-TR" b="1" dirty="0"/>
              <a:t>yaşlar </a:t>
            </a:r>
            <a:r>
              <a:rPr lang="tr-TR" dirty="0"/>
              <a:t>arasındaki yılları kapsayan oyun çağıdır. </a:t>
            </a:r>
            <a:endParaRPr lang="tr-TR" dirty="0" smtClean="0"/>
          </a:p>
          <a:p>
            <a:r>
              <a:rPr lang="tr-TR" dirty="0" smtClean="0"/>
              <a:t>Çocuk </a:t>
            </a:r>
            <a:r>
              <a:rPr lang="tr-TR" dirty="0"/>
              <a:t>gelişen dil </a:t>
            </a:r>
            <a:r>
              <a:rPr lang="tr-TR" dirty="0" smtClean="0"/>
              <a:t>becerisi </a:t>
            </a:r>
            <a:r>
              <a:rPr lang="tr-TR" dirty="0"/>
              <a:t>ve bir </a:t>
            </a:r>
            <a:r>
              <a:rPr lang="tr-TR" dirty="0" smtClean="0"/>
              <a:t>önceki dönemde </a:t>
            </a:r>
            <a:r>
              <a:rPr lang="tr-TR" dirty="0"/>
              <a:t>elde ettiği özerklik duygusunun verdiği güçle girişimlerde bulunur. </a:t>
            </a:r>
            <a:r>
              <a:rPr lang="tr-TR" dirty="0" smtClean="0"/>
              <a:t>Çocuğun girişimciliğinin </a:t>
            </a:r>
            <a:r>
              <a:rPr lang="tr-TR" dirty="0"/>
              <a:t>gelişebilmesi, inisiyatiflerinin desteklenmesine </a:t>
            </a:r>
            <a:r>
              <a:rPr lang="tr-TR" dirty="0" smtClean="0"/>
              <a:t>bağlıdır. </a:t>
            </a:r>
          </a:p>
          <a:p>
            <a:r>
              <a:rPr lang="tr-TR" dirty="0"/>
              <a:t>Çocuklar diğer çocuklarla etkileşime girdikçe, sosyal bir dünyada yaşamanın </a:t>
            </a:r>
            <a:r>
              <a:rPr lang="tr-TR" dirty="0" smtClean="0"/>
              <a:t>zorluklarıyla karşılaşırlar</a:t>
            </a:r>
            <a:r>
              <a:rPr lang="tr-TR" dirty="0"/>
              <a:t>. Bu dönemde çocuklara diğer çocuklarla nasıl oynayacakları, çıkabilecek </a:t>
            </a:r>
            <a:r>
              <a:rPr lang="tr-TR" dirty="0" smtClean="0"/>
              <a:t>çatışmaları nasıl </a:t>
            </a:r>
            <a:r>
              <a:rPr lang="tr-TR" dirty="0"/>
              <a:t>çözebilecekleri öğretilmelidir. </a:t>
            </a:r>
          </a:p>
        </p:txBody>
      </p:sp>
      <p:pic>
        <p:nvPicPr>
          <p:cNvPr id="9218" name="Picture 2" descr="autonomy vs shame and doubt ile ilgili görsel sonucu"/>
          <p:cNvPicPr>
            <a:picLocks noChangeAspect="1" noChangeArrowheads="1"/>
          </p:cNvPicPr>
          <p:nvPr/>
        </p:nvPicPr>
        <p:blipFill>
          <a:blip r:embed="rId2" cstate="print"/>
          <a:srcRect/>
          <a:stretch>
            <a:fillRect/>
          </a:stretch>
        </p:blipFill>
        <p:spPr bwMode="auto">
          <a:xfrm>
            <a:off x="6900862" y="5590381"/>
            <a:ext cx="1785938" cy="1071563"/>
          </a:xfrm>
          <a:prstGeom prst="rect">
            <a:avLst/>
          </a:prstGeom>
          <a:noFill/>
        </p:spPr>
      </p:pic>
    </p:spTree>
    <p:extLst>
      <p:ext uri="{BB962C8B-B14F-4D97-AF65-F5344CB8AC3E}">
        <p14:creationId xmlns:p14="http://schemas.microsoft.com/office/powerpoint/2010/main" val="280147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3. Evre: </a:t>
            </a:r>
            <a:r>
              <a:rPr lang="tr-TR" b="1" dirty="0" smtClean="0"/>
              <a:t>Girişkenliğe Karşı Suçluluk Duygusu</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Kendine oyun arkadaşı arayan, oyunlar ve benzer sosyal etkinlikler düzenlemeyi öğrenen çocuklarda girişkenlik duygusu gelişir. </a:t>
            </a:r>
          </a:p>
          <a:p>
            <a:r>
              <a:rPr lang="tr-TR" dirty="0" smtClean="0"/>
              <a:t>Girişkenlik duygusu geliştiremeyen çocuklar ise bu aşamanın sonunda suçluluk ve geri çekilme duygularıyla boğuşur. </a:t>
            </a:r>
          </a:p>
          <a:p>
            <a:r>
              <a:rPr lang="tr-TR" dirty="0"/>
              <a:t>Çocuktaki girişimcilik </a:t>
            </a:r>
            <a:r>
              <a:rPr lang="tr-TR" dirty="0" smtClean="0"/>
              <a:t>duygusunu engellememek </a:t>
            </a:r>
            <a:r>
              <a:rPr lang="tr-TR" dirty="0"/>
              <a:t>adına, onun her istediğine onay vermek, çocuğun ahlak gelişimi adına </a:t>
            </a:r>
            <a:r>
              <a:rPr lang="tr-TR" dirty="0" smtClean="0"/>
              <a:t>çeşitli sakıncalar doğurabilir. </a:t>
            </a:r>
          </a:p>
          <a:p>
            <a:r>
              <a:rPr lang="tr-TR" dirty="0" smtClean="0"/>
              <a:t>İnsanın </a:t>
            </a:r>
            <a:r>
              <a:rPr lang="tr-TR" dirty="0"/>
              <a:t>çevresine uyumu </a:t>
            </a:r>
            <a:r>
              <a:rPr lang="tr-TR" dirty="0" smtClean="0"/>
              <a:t>hayvanlarda olduğu </a:t>
            </a:r>
            <a:r>
              <a:rPr lang="tr-TR" dirty="0"/>
              <a:t>gibi sezgisel değildir. Bir takım yönlendirmelere ve modellere ihtiyaç </a:t>
            </a:r>
            <a:r>
              <a:rPr lang="tr-TR" dirty="0" smtClean="0"/>
              <a:t>duyar.</a:t>
            </a:r>
          </a:p>
          <a:p>
            <a:endParaRPr lang="tr-TR" dirty="0"/>
          </a:p>
        </p:txBody>
      </p:sp>
    </p:spTree>
    <p:extLst>
      <p:ext uri="{BB962C8B-B14F-4D97-AF65-F5344CB8AC3E}">
        <p14:creationId xmlns:p14="http://schemas.microsoft.com/office/powerpoint/2010/main" val="391537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4. Evre: </a:t>
            </a:r>
            <a:r>
              <a:rPr lang="tr-TR" b="1" dirty="0" smtClean="0"/>
              <a:t>Başarıya </a:t>
            </a:r>
            <a:r>
              <a:rPr lang="tr-TR" b="1" dirty="0"/>
              <a:t>Karşı Aşağılık Duygusu</a:t>
            </a:r>
            <a:endParaRPr lang="tr-TR" dirty="0"/>
          </a:p>
        </p:txBody>
      </p:sp>
      <p:sp>
        <p:nvSpPr>
          <p:cNvPr id="3" name="İçerik Yer Tutucusu 2"/>
          <p:cNvSpPr>
            <a:spLocks noGrp="1"/>
          </p:cNvSpPr>
          <p:nvPr>
            <p:ph idx="1"/>
          </p:nvPr>
        </p:nvSpPr>
        <p:spPr>
          <a:xfrm>
            <a:off x="308016" y="2125266"/>
            <a:ext cx="7886700" cy="3263504"/>
          </a:xfrm>
        </p:spPr>
        <p:txBody>
          <a:bodyPr>
            <a:normAutofit fontScale="70000" lnSpcReduction="20000"/>
          </a:bodyPr>
          <a:lstStyle/>
          <a:p>
            <a:r>
              <a:rPr lang="tr-TR" dirty="0"/>
              <a:t>Freud’un gizil </a:t>
            </a:r>
            <a:r>
              <a:rPr lang="tr-TR" dirty="0" smtClean="0"/>
              <a:t>dönem olarak </a:t>
            </a:r>
            <a:r>
              <a:rPr lang="tr-TR" dirty="0"/>
              <a:t>isimlendirdiği </a:t>
            </a:r>
            <a:r>
              <a:rPr lang="tr-TR" b="1" dirty="0" smtClean="0"/>
              <a:t>beş/altı </a:t>
            </a:r>
            <a:r>
              <a:rPr lang="tr-TR" b="1" dirty="0"/>
              <a:t>ila on iki </a:t>
            </a:r>
            <a:r>
              <a:rPr lang="tr-TR" dirty="0"/>
              <a:t>yaş aralığını kapsar</a:t>
            </a:r>
            <a:r>
              <a:rPr lang="tr-TR" dirty="0" smtClean="0"/>
              <a:t>.</a:t>
            </a:r>
          </a:p>
          <a:p>
            <a:r>
              <a:rPr lang="tr-TR" dirty="0"/>
              <a:t>Çocukların pek çoğu ilkokula </a:t>
            </a:r>
            <a:r>
              <a:rPr lang="tr-TR" dirty="0" smtClean="0"/>
              <a:t>başladıklarında başaramayacakları </a:t>
            </a:r>
            <a:r>
              <a:rPr lang="tr-TR" dirty="0"/>
              <a:t>çok az şey olduğunu düşünür. Ancak kısa süre sonra kendilerini diğer </a:t>
            </a:r>
            <a:r>
              <a:rPr lang="tr-TR" dirty="0" smtClean="0"/>
              <a:t>çocuklarla büyük </a:t>
            </a:r>
            <a:r>
              <a:rPr lang="tr-TR" dirty="0"/>
              <a:t>bir rekabetin içerisinde bulurlar</a:t>
            </a:r>
            <a:r>
              <a:rPr lang="tr-TR" dirty="0" smtClean="0"/>
              <a:t>. Arkadaşlarının etkisi artarken, aileninki azalır. </a:t>
            </a:r>
          </a:p>
          <a:p>
            <a:r>
              <a:rPr lang="tr-TR" dirty="0" smtClean="0"/>
              <a:t>Çocuk, </a:t>
            </a:r>
            <a:r>
              <a:rPr lang="tr-TR" dirty="0"/>
              <a:t>kaçınılmaz olarak becerilerini </a:t>
            </a:r>
            <a:r>
              <a:rPr lang="tr-TR" dirty="0" smtClean="0"/>
              <a:t>ve </a:t>
            </a:r>
            <a:r>
              <a:rPr lang="tr-TR" dirty="0"/>
              <a:t>başarılarını diğer çocuklarla kıyaslar. Bu noktada iki durum oluşur: çocuk, ya kendi gücüne </a:t>
            </a:r>
            <a:r>
              <a:rPr lang="tr-TR" dirty="0" smtClean="0"/>
              <a:t>ve yeteneğine </a:t>
            </a:r>
            <a:r>
              <a:rPr lang="tr-TR" dirty="0"/>
              <a:t>inanarak başarma duygusu geliştirir ya da aşağılık duygusuyla kendi yetenek </a:t>
            </a:r>
            <a:r>
              <a:rPr lang="tr-TR" dirty="0" smtClean="0"/>
              <a:t>ve becerilerini </a:t>
            </a:r>
            <a:r>
              <a:rPr lang="tr-TR" dirty="0"/>
              <a:t>takdir edemez hale </a:t>
            </a:r>
            <a:r>
              <a:rPr lang="tr-TR" dirty="0" smtClean="0"/>
              <a:t>gelir. </a:t>
            </a:r>
            <a:endParaRPr lang="tr-TR" dirty="0"/>
          </a:p>
        </p:txBody>
      </p:sp>
    </p:spTree>
    <p:extLst>
      <p:ext uri="{BB962C8B-B14F-4D97-AF65-F5344CB8AC3E}">
        <p14:creationId xmlns:p14="http://schemas.microsoft.com/office/powerpoint/2010/main" val="2306775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4. Evre: </a:t>
            </a:r>
            <a:r>
              <a:rPr lang="tr-TR" b="1" dirty="0" smtClean="0"/>
              <a:t>Başarıya Karşı Aşağılık Duygusu</a:t>
            </a:r>
            <a:endParaRPr lang="tr-TR" dirty="0"/>
          </a:p>
        </p:txBody>
      </p:sp>
      <p:sp>
        <p:nvSpPr>
          <p:cNvPr id="3" name="İçerik Yer Tutucusu 2"/>
          <p:cNvSpPr>
            <a:spLocks noGrp="1"/>
          </p:cNvSpPr>
          <p:nvPr>
            <p:ph idx="1"/>
          </p:nvPr>
        </p:nvSpPr>
        <p:spPr/>
        <p:txBody>
          <a:bodyPr>
            <a:normAutofit fontScale="92500" lnSpcReduction="20000"/>
          </a:bodyPr>
          <a:lstStyle/>
          <a:p>
            <a:r>
              <a:rPr lang="tr-TR" dirty="0"/>
              <a:t>Çocuklar, okullarda </a:t>
            </a:r>
            <a:r>
              <a:rPr lang="tr-TR" dirty="0" smtClean="0"/>
              <a:t>sürekli olarak </a:t>
            </a:r>
            <a:r>
              <a:rPr lang="tr-TR" dirty="0"/>
              <a:t>başarıya ve rekabete yönlendirilir. Çocuk yeni girdiği bu rekabet ortamında, </a:t>
            </a:r>
            <a:r>
              <a:rPr lang="tr-TR" dirty="0" smtClean="0"/>
              <a:t>çevresinden beğeni </a:t>
            </a:r>
            <a:r>
              <a:rPr lang="tr-TR" dirty="0"/>
              <a:t>ve takdir bekler. </a:t>
            </a:r>
            <a:r>
              <a:rPr lang="tr-TR" dirty="0" smtClean="0"/>
              <a:t>Çocuğun </a:t>
            </a:r>
            <a:r>
              <a:rPr lang="tr-TR" dirty="0"/>
              <a:t>başarı hissinin tatmin edilmesinde gerek aileye gerekse </a:t>
            </a:r>
            <a:r>
              <a:rPr lang="tr-TR" dirty="0" smtClean="0"/>
              <a:t>okul çevresine </a:t>
            </a:r>
            <a:r>
              <a:rPr lang="tr-TR" dirty="0"/>
              <a:t>büyük görevler </a:t>
            </a:r>
            <a:r>
              <a:rPr lang="tr-TR" dirty="0" smtClean="0"/>
              <a:t>düşer. </a:t>
            </a:r>
          </a:p>
          <a:p>
            <a:r>
              <a:rPr lang="tr-TR" dirty="0"/>
              <a:t>Çocuklara kapasitelerinin </a:t>
            </a:r>
            <a:r>
              <a:rPr lang="tr-TR" dirty="0" smtClean="0"/>
              <a:t>üzerinde sorumluluklar </a:t>
            </a:r>
            <a:r>
              <a:rPr lang="tr-TR" dirty="0"/>
              <a:t>yükleyerek </a:t>
            </a:r>
            <a:r>
              <a:rPr lang="tr-TR" dirty="0" smtClean="0"/>
              <a:t>başarısızlık </a:t>
            </a:r>
            <a:r>
              <a:rPr lang="tr-TR" dirty="0"/>
              <a:t>hissine kapılmaları önlenmelidir. Bu noktada </a:t>
            </a:r>
            <a:r>
              <a:rPr lang="tr-TR" dirty="0" smtClean="0"/>
              <a:t>yapılması gereken</a:t>
            </a:r>
            <a:r>
              <a:rPr lang="tr-TR" dirty="0"/>
              <a:t>, çocuklara yeteneklerine uygun görevler vermek ve başarı ihtiyaçlarını gidermektir.</a:t>
            </a:r>
          </a:p>
        </p:txBody>
      </p:sp>
      <p:pic>
        <p:nvPicPr>
          <p:cNvPr id="6146" name="Picture 2" descr="success vs failure child ile ilgili görsel sonucu"/>
          <p:cNvPicPr>
            <a:picLocks noChangeAspect="1" noChangeArrowheads="1"/>
          </p:cNvPicPr>
          <p:nvPr/>
        </p:nvPicPr>
        <p:blipFill>
          <a:blip r:embed="rId2" cstate="print"/>
          <a:srcRect/>
          <a:stretch>
            <a:fillRect/>
          </a:stretch>
        </p:blipFill>
        <p:spPr bwMode="auto">
          <a:xfrm>
            <a:off x="7020272" y="5683898"/>
            <a:ext cx="1761152" cy="1174102"/>
          </a:xfrm>
          <a:prstGeom prst="rect">
            <a:avLst/>
          </a:prstGeom>
          <a:noFill/>
        </p:spPr>
      </p:pic>
    </p:spTree>
    <p:extLst>
      <p:ext uri="{BB962C8B-B14F-4D97-AF65-F5344CB8AC3E}">
        <p14:creationId xmlns:p14="http://schemas.microsoft.com/office/powerpoint/2010/main" val="173401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8229600" cy="4525963"/>
          </a:xfrm>
        </p:spPr>
        <p:txBody>
          <a:bodyPr/>
          <a:lstStyle/>
          <a:p>
            <a:r>
              <a:rPr lang="tr-TR" dirty="0"/>
              <a:t>Freud psikanaliz yönteminin temeline insan beninin üç parçadan oluştuğu düşüncesini yerleştirir. </a:t>
            </a:r>
            <a:r>
              <a:rPr lang="tr-TR" b="1" dirty="0" err="1"/>
              <a:t>Süperego</a:t>
            </a:r>
            <a:r>
              <a:rPr lang="tr-TR" dirty="0"/>
              <a:t>, </a:t>
            </a:r>
            <a:r>
              <a:rPr lang="tr-TR" b="1" dirty="0" err="1"/>
              <a:t>id</a:t>
            </a:r>
            <a:r>
              <a:rPr lang="tr-TR" dirty="0"/>
              <a:t> ve </a:t>
            </a:r>
            <a:r>
              <a:rPr lang="tr-TR" b="1" dirty="0"/>
              <a:t>ego</a:t>
            </a:r>
            <a:r>
              <a:rPr lang="tr-TR" dirty="0"/>
              <a:t>. </a:t>
            </a:r>
            <a:endParaRPr lang="tr-TR" dirty="0" smtClean="0"/>
          </a:p>
          <a:p>
            <a:r>
              <a:rPr lang="tr-TR" dirty="0"/>
              <a:t>Bu bölümlemenin temeli, insanın dürtüsel yaşamının istekleriyle, içinde bu isteklere karşı duyduğu, direnme arasındaki çarpışmadan acı çektiği düşüncesidir.</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861048"/>
            <a:ext cx="4769951"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152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i.dr.com.tr/cache/600x600-0/originals/0000000288746-1.jpg"/>
          <p:cNvPicPr>
            <a:picLocks noChangeAspect="1" noChangeArrowheads="1"/>
          </p:cNvPicPr>
          <p:nvPr/>
        </p:nvPicPr>
        <p:blipFill>
          <a:blip r:embed="rId2" cstate="print"/>
          <a:srcRect/>
          <a:stretch>
            <a:fillRect/>
          </a:stretch>
        </p:blipFill>
        <p:spPr bwMode="auto">
          <a:xfrm>
            <a:off x="213273" y="1069753"/>
            <a:ext cx="2901176" cy="3680138"/>
          </a:xfrm>
          <a:prstGeom prst="rect">
            <a:avLst/>
          </a:prstGeom>
          <a:noFill/>
        </p:spPr>
      </p:pic>
      <p:pic>
        <p:nvPicPr>
          <p:cNvPr id="39940" name="Picture 4" descr="http://i.dr.com.tr/cache/600x600-0/originals/0000000288747-1.jpg"/>
          <p:cNvPicPr>
            <a:picLocks noChangeAspect="1" noChangeArrowheads="1"/>
          </p:cNvPicPr>
          <p:nvPr/>
        </p:nvPicPr>
        <p:blipFill>
          <a:blip r:embed="rId3" cstate="print"/>
          <a:srcRect/>
          <a:stretch>
            <a:fillRect/>
          </a:stretch>
        </p:blipFill>
        <p:spPr bwMode="auto">
          <a:xfrm>
            <a:off x="6116241" y="1011797"/>
            <a:ext cx="2853894" cy="3612524"/>
          </a:xfrm>
          <a:prstGeom prst="rect">
            <a:avLst/>
          </a:prstGeom>
          <a:noFill/>
        </p:spPr>
      </p:pic>
      <p:pic>
        <p:nvPicPr>
          <p:cNvPr id="39942" name="Picture 6" descr="http://i.dr.com.tr/cache/600x600-0/originals/0000000380656-1.jpg"/>
          <p:cNvPicPr>
            <a:picLocks noChangeAspect="1" noChangeArrowheads="1"/>
          </p:cNvPicPr>
          <p:nvPr/>
        </p:nvPicPr>
        <p:blipFill>
          <a:blip r:embed="rId4" cstate="print"/>
          <a:srcRect/>
          <a:stretch>
            <a:fillRect/>
          </a:stretch>
        </p:blipFill>
        <p:spPr bwMode="auto">
          <a:xfrm>
            <a:off x="2840564" y="2257827"/>
            <a:ext cx="3285030" cy="3564228"/>
          </a:xfrm>
          <a:prstGeom prst="rect">
            <a:avLst/>
          </a:prstGeom>
          <a:noFill/>
        </p:spPr>
      </p:pic>
    </p:spTree>
    <p:extLst>
      <p:ext uri="{BB962C8B-B14F-4D97-AF65-F5344CB8AC3E}">
        <p14:creationId xmlns:p14="http://schemas.microsoft.com/office/powerpoint/2010/main" val="210420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000" b="1" dirty="0"/>
              <a:t>5. Evre Kimlik Kazanmaya Karşı Kimlik Karmaşası</a:t>
            </a:r>
          </a:p>
        </p:txBody>
      </p:sp>
      <p:sp>
        <p:nvSpPr>
          <p:cNvPr id="3" name="İçerik Yer Tutucusu 2"/>
          <p:cNvSpPr>
            <a:spLocks noGrp="1"/>
          </p:cNvSpPr>
          <p:nvPr>
            <p:ph idx="1"/>
          </p:nvPr>
        </p:nvSpPr>
        <p:spPr>
          <a:xfrm>
            <a:off x="628650" y="2226468"/>
            <a:ext cx="7471741" cy="3722811"/>
          </a:xfrm>
        </p:spPr>
        <p:txBody>
          <a:bodyPr>
            <a:normAutofit fontScale="92500" lnSpcReduction="10000"/>
          </a:bodyPr>
          <a:lstStyle/>
          <a:p>
            <a:r>
              <a:rPr lang="tr-TR" dirty="0" smtClean="0"/>
              <a:t>12-18 yaşlar</a:t>
            </a:r>
          </a:p>
          <a:p>
            <a:r>
              <a:rPr lang="tr-TR" dirty="0"/>
              <a:t>Ergenlik </a:t>
            </a:r>
            <a:r>
              <a:rPr lang="tr-TR" dirty="0" smtClean="0"/>
              <a:t>dönemi</a:t>
            </a:r>
          </a:p>
          <a:p>
            <a:r>
              <a:rPr lang="tr-TR" dirty="0" smtClean="0"/>
              <a:t>Fizyolojik ve fiziksel değişimler</a:t>
            </a:r>
          </a:p>
          <a:p>
            <a:r>
              <a:rPr lang="tr-TR" dirty="0" smtClean="0"/>
              <a:t>Akran grupları etkisi yüksek</a:t>
            </a:r>
          </a:p>
          <a:p>
            <a:r>
              <a:rPr lang="tr-TR" dirty="0"/>
              <a:t>Yetişkin rollerindeki belirsizlik</a:t>
            </a:r>
          </a:p>
          <a:p>
            <a:r>
              <a:rPr lang="tr-TR" dirty="0"/>
              <a:t>Önceki dönemlerde sahip olunan beceri ve rolleri sorgulama, aralarında bağlantı kurma</a:t>
            </a:r>
          </a:p>
          <a:p>
            <a:endParaRPr lang="tr-TR" dirty="0" smtClean="0"/>
          </a:p>
          <a:p>
            <a:pPr marL="0" indent="0">
              <a:buNone/>
            </a:pPr>
            <a:endParaRPr lang="tr-TR" dirty="0"/>
          </a:p>
        </p:txBody>
      </p:sp>
    </p:spTree>
    <p:extLst>
      <p:ext uri="{BB962C8B-B14F-4D97-AF65-F5344CB8AC3E}">
        <p14:creationId xmlns:p14="http://schemas.microsoft.com/office/powerpoint/2010/main" val="1672087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620688"/>
            <a:ext cx="8007680" cy="994172"/>
          </a:xfrm>
        </p:spPr>
        <p:txBody>
          <a:bodyPr>
            <a:normAutofit fontScale="90000"/>
          </a:bodyPr>
          <a:lstStyle/>
          <a:p>
            <a:r>
              <a:rPr lang="tr-TR" b="1" dirty="0" smtClean="0"/>
              <a:t>5. Evre Kimlik Kazanmaya Karşı Kimlik Karmaşası</a:t>
            </a:r>
            <a:endParaRPr lang="tr-TR" dirty="0"/>
          </a:p>
        </p:txBody>
      </p:sp>
      <p:sp>
        <p:nvSpPr>
          <p:cNvPr id="3" name="İçerik Yer Tutucusu 2"/>
          <p:cNvSpPr>
            <a:spLocks noGrp="1"/>
          </p:cNvSpPr>
          <p:nvPr>
            <p:ph idx="1"/>
          </p:nvPr>
        </p:nvSpPr>
        <p:spPr>
          <a:xfrm>
            <a:off x="628650" y="2226469"/>
            <a:ext cx="8263830" cy="3578795"/>
          </a:xfrm>
        </p:spPr>
        <p:txBody>
          <a:bodyPr>
            <a:normAutofit/>
          </a:bodyPr>
          <a:lstStyle/>
          <a:p>
            <a:r>
              <a:rPr lang="tr-TR" dirty="0" smtClean="0"/>
              <a:t>Toplumla güvenilir sosyal ilişkiler</a:t>
            </a:r>
          </a:p>
          <a:p>
            <a:r>
              <a:rPr lang="tr-TR" dirty="0" smtClean="0"/>
              <a:t> Toplumun parçası olarak görme</a:t>
            </a:r>
          </a:p>
          <a:p>
            <a:r>
              <a:rPr lang="tr-TR" dirty="0"/>
              <a:t>K</a:t>
            </a:r>
            <a:r>
              <a:rPr lang="tr-TR" dirty="0" smtClean="0"/>
              <a:t>arşı </a:t>
            </a:r>
            <a:r>
              <a:rPr lang="tr-TR" dirty="0"/>
              <a:t>cinsle olan ilişkiler</a:t>
            </a:r>
          </a:p>
          <a:p>
            <a:r>
              <a:rPr lang="tr-TR" dirty="0" smtClean="0"/>
              <a:t>Kişisel </a:t>
            </a:r>
            <a:r>
              <a:rPr lang="tr-TR" dirty="0"/>
              <a:t>gelecek kaygıları</a:t>
            </a:r>
          </a:p>
          <a:p>
            <a:r>
              <a:rPr lang="tr-TR" dirty="0"/>
              <a:t>Kim olduğu, neye benzediği ya da fiziksel görünüş kaygıları</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84313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5059" y="692696"/>
            <a:ext cx="7886700" cy="616805"/>
          </a:xfrm>
        </p:spPr>
        <p:txBody>
          <a:bodyPr>
            <a:normAutofit fontScale="90000"/>
          </a:bodyPr>
          <a:lstStyle/>
          <a:p>
            <a:pPr algn="ctr"/>
            <a:r>
              <a:rPr lang="tr-TR" i="1" dirty="0">
                <a:latin typeface="Cooper Black" panose="0208090404030B020404" pitchFamily="18" charset="0"/>
              </a:rPr>
              <a:t>Türk ergenler '</a:t>
            </a:r>
            <a:r>
              <a:rPr lang="tr-TR" i="1" dirty="0" err="1">
                <a:solidFill>
                  <a:srgbClr val="FF0000"/>
                </a:solidFill>
                <a:latin typeface="Cooper Black" panose="0208090404030B020404" pitchFamily="18" charset="0"/>
              </a:rPr>
              <a:t>atarlı</a:t>
            </a:r>
            <a:r>
              <a:rPr lang="tr-TR" i="1" dirty="0">
                <a:latin typeface="Cooper Black" panose="0208090404030B020404" pitchFamily="18" charset="0"/>
              </a:rPr>
              <a:t>' çıktı</a:t>
            </a:r>
            <a:r>
              <a:rPr lang="tr-TR" i="1" dirty="0" smtClean="0">
                <a:latin typeface="Cooper Black" panose="0208090404030B020404" pitchFamily="18" charset="0"/>
              </a:rPr>
              <a:t>!</a:t>
            </a:r>
            <a:endParaRPr lang="tr-TR" i="1" dirty="0">
              <a:latin typeface="Cooper Black" panose="0208090404030B020404" pitchFamily="18" charset="0"/>
            </a:endParaRPr>
          </a:p>
        </p:txBody>
      </p:sp>
      <p:sp>
        <p:nvSpPr>
          <p:cNvPr id="3" name="İçerik Yer Tutucusu 2"/>
          <p:cNvSpPr>
            <a:spLocks noGrp="1"/>
          </p:cNvSpPr>
          <p:nvPr>
            <p:ph idx="1"/>
          </p:nvPr>
        </p:nvSpPr>
        <p:spPr>
          <a:xfrm>
            <a:off x="245670" y="1834582"/>
            <a:ext cx="8269679" cy="3682649"/>
          </a:xfrm>
        </p:spPr>
        <p:txBody>
          <a:bodyPr>
            <a:normAutofit fontScale="85000" lnSpcReduction="20000"/>
          </a:bodyPr>
          <a:lstStyle/>
          <a:p>
            <a:pPr marL="0" indent="0">
              <a:buNone/>
            </a:pPr>
            <a:r>
              <a:rPr lang="tr-TR" dirty="0"/>
              <a:t>Türkiye Ergen Profili Araştırması'nın </a:t>
            </a:r>
            <a:r>
              <a:rPr lang="tr-TR" dirty="0" smtClean="0"/>
              <a:t>sonuçlarına göre:</a:t>
            </a:r>
          </a:p>
          <a:p>
            <a:r>
              <a:rPr lang="tr-TR" dirty="0" smtClean="0"/>
              <a:t>%80'i </a:t>
            </a:r>
            <a:r>
              <a:rPr lang="tr-TR" dirty="0"/>
              <a:t>kendilerini "mutlu" ve "çok mutlu" olarak </a:t>
            </a:r>
            <a:r>
              <a:rPr lang="tr-TR" dirty="0" smtClean="0"/>
              <a:t>tanımlıyor</a:t>
            </a:r>
          </a:p>
          <a:p>
            <a:r>
              <a:rPr lang="tr-TR" dirty="0" smtClean="0"/>
              <a:t>%50‘si hiç </a:t>
            </a:r>
            <a:r>
              <a:rPr lang="tr-TR" dirty="0"/>
              <a:t>gazete </a:t>
            </a:r>
            <a:r>
              <a:rPr lang="tr-TR" dirty="0" smtClean="0"/>
              <a:t>okumuyor</a:t>
            </a:r>
          </a:p>
          <a:p>
            <a:r>
              <a:rPr lang="tr-TR" dirty="0" smtClean="0"/>
              <a:t>%76'sı </a:t>
            </a:r>
            <a:r>
              <a:rPr lang="tr-TR" dirty="0"/>
              <a:t>Facebook ve </a:t>
            </a:r>
            <a:r>
              <a:rPr lang="tr-TR" dirty="0" err="1"/>
              <a:t>Twitter</a:t>
            </a:r>
            <a:r>
              <a:rPr lang="tr-TR" dirty="0"/>
              <a:t> </a:t>
            </a:r>
            <a:r>
              <a:rPr lang="tr-TR" dirty="0" smtClean="0"/>
              <a:t>kullanıyor</a:t>
            </a:r>
          </a:p>
          <a:p>
            <a:r>
              <a:rPr lang="tr-TR" dirty="0" smtClean="0"/>
              <a:t>%</a:t>
            </a:r>
            <a:r>
              <a:rPr lang="tr-TR" dirty="0"/>
              <a:t> 8'i okulda ve ailesinde hem şiddet görüyor hem de yakın çevresinde şiddet </a:t>
            </a:r>
            <a:r>
              <a:rPr lang="tr-TR" dirty="0" smtClean="0"/>
              <a:t>uyguluyor</a:t>
            </a:r>
          </a:p>
          <a:p>
            <a:r>
              <a:rPr lang="tr-TR" dirty="0" smtClean="0"/>
              <a:t>%4'ü </a:t>
            </a:r>
            <a:r>
              <a:rPr lang="tr-TR" dirty="0"/>
              <a:t>ise intihar etmeyi düşündüğünü ifade </a:t>
            </a:r>
            <a:r>
              <a:rPr lang="tr-TR" dirty="0" smtClean="0"/>
              <a:t>ediyor</a:t>
            </a:r>
          </a:p>
          <a:p>
            <a:r>
              <a:rPr lang="tr-TR" dirty="0" smtClean="0"/>
              <a:t>%82'si </a:t>
            </a:r>
            <a:r>
              <a:rPr lang="tr-TR" dirty="0"/>
              <a:t>hiç sigara içmiyor</a:t>
            </a:r>
          </a:p>
        </p:txBody>
      </p:sp>
    </p:spTree>
    <p:extLst>
      <p:ext uri="{BB962C8B-B14F-4D97-AF65-F5344CB8AC3E}">
        <p14:creationId xmlns:p14="http://schemas.microsoft.com/office/powerpoint/2010/main" val="3266238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kumimoji="0" lang="tr-TR" altLang="tr-TR" b="0" i="0" u="none" strike="noStrike" cap="none" normalizeH="0" baseline="0" dirty="0" smtClean="0">
                <a:ln>
                  <a:noFill/>
                </a:ln>
                <a:solidFill>
                  <a:srgbClr val="000000"/>
                </a:solidFill>
                <a:effectLst/>
                <a:latin typeface="open_sansregular"/>
              </a:rPr>
              <a:t>Ergenlerde öğretmenlik ve doktorluk %17 ile ilk tercih. </a:t>
            </a:r>
            <a:endParaRPr lang="tr-TR" altLang="tr-TR" dirty="0"/>
          </a:p>
          <a:p>
            <a:r>
              <a:rPr kumimoji="0" lang="tr-TR" altLang="tr-TR" b="0" i="0" u="none" strike="noStrike" cap="none" normalizeH="0" baseline="0" dirty="0" smtClean="0">
                <a:ln>
                  <a:noFill/>
                </a:ln>
                <a:solidFill>
                  <a:srgbClr val="000000"/>
                </a:solidFill>
                <a:effectLst/>
                <a:latin typeface="open_sansregular"/>
              </a:rPr>
              <a:t>%88 saygın bir meslek ve paralı bir iş bekliyor. </a:t>
            </a:r>
          </a:p>
          <a:p>
            <a:r>
              <a:rPr kumimoji="0" lang="tr-TR" altLang="tr-TR" b="0" i="0" u="none" strike="noStrike" cap="none" normalizeH="0" baseline="0" dirty="0" smtClean="0">
                <a:ln>
                  <a:noFill/>
                </a:ln>
                <a:solidFill>
                  <a:srgbClr val="000000"/>
                </a:solidFill>
                <a:effectLst/>
                <a:latin typeface="open_sansregular"/>
              </a:rPr>
              <a:t>Gençlerin %79'u geleceğe dair çok umutlu.</a:t>
            </a:r>
            <a:endParaRPr lang="tr-TR" altLang="tr-TR" dirty="0">
              <a:solidFill>
                <a:srgbClr val="000000"/>
              </a:solidFill>
              <a:latin typeface="open_sansregular"/>
            </a:endParaRPr>
          </a:p>
          <a:p>
            <a:r>
              <a:rPr kumimoji="0" lang="tr-TR" altLang="tr-TR" b="0" i="0" u="none" strike="noStrike" cap="none" normalizeH="0" baseline="0" dirty="0" smtClean="0">
                <a:ln>
                  <a:noFill/>
                </a:ln>
                <a:solidFill>
                  <a:srgbClr val="000000"/>
                </a:solidFill>
                <a:effectLst/>
                <a:latin typeface="open_sansregular"/>
              </a:rPr>
              <a:t>Ergenlerin %26'sı ise hayata dair kötümser. </a:t>
            </a:r>
          </a:p>
          <a:p>
            <a:r>
              <a:rPr lang="tr-TR" dirty="0"/>
              <a:t>Gençlerin </a:t>
            </a:r>
            <a:r>
              <a:rPr lang="tr-TR" dirty="0" smtClean="0"/>
              <a:t>%90’a </a:t>
            </a:r>
            <a:r>
              <a:rPr lang="tr-TR" dirty="0"/>
              <a:t>yakını hiçbir zaman el işi yapmadığını ifade </a:t>
            </a:r>
            <a:r>
              <a:rPr lang="tr-TR" dirty="0" smtClean="0"/>
              <a:t>ediyor</a:t>
            </a:r>
          </a:p>
          <a:p>
            <a:r>
              <a:rPr lang="tr-TR" dirty="0" smtClean="0"/>
              <a:t>%11’i bir ilgi </a:t>
            </a:r>
            <a:r>
              <a:rPr lang="tr-TR" dirty="0"/>
              <a:t>alanı ya da hobisi olduğunu </a:t>
            </a:r>
            <a:r>
              <a:rPr lang="tr-TR" dirty="0" smtClean="0"/>
              <a:t>kaydediyor</a:t>
            </a:r>
            <a:r>
              <a:rPr kumimoji="0" lang="tr-TR" altLang="tr-TR" b="0" i="0" u="none" strike="noStrike" cap="none" normalizeH="0" baseline="0" dirty="0" smtClean="0">
                <a:ln>
                  <a:noFill/>
                </a:ln>
                <a:solidFill>
                  <a:schemeClr val="tx1"/>
                </a:solidFill>
                <a:effectLst/>
              </a:rPr>
              <a:t/>
            </a:r>
            <a:br>
              <a:rPr kumimoji="0" lang="tr-TR" altLang="tr-TR" b="0" i="0" u="none" strike="noStrike" cap="none" normalizeH="0" baseline="0" dirty="0" smtClean="0">
                <a:ln>
                  <a:noFill/>
                </a:ln>
                <a:solidFill>
                  <a:schemeClr val="tx1"/>
                </a:solidFill>
                <a:effectLst/>
              </a:rPr>
            </a:br>
            <a:r>
              <a:rPr lang="tr-TR" altLang="tr-TR" sz="3000" dirty="0">
                <a:latin typeface="Arial" panose="020B0604020202020204" pitchFamily="34" charset="0"/>
              </a:rPr>
              <a:t>  </a:t>
            </a:r>
            <a:r>
              <a:rPr lang="tr-TR" altLang="tr-TR" sz="600" dirty="0">
                <a:solidFill>
                  <a:srgbClr val="000000"/>
                </a:solidFill>
                <a:latin typeface="open_sansregular"/>
              </a:rPr>
              <a:t> </a:t>
            </a:r>
            <a:endParaRPr lang="tr-TR" dirty="0"/>
          </a:p>
        </p:txBody>
      </p:sp>
    </p:spTree>
    <p:extLst>
      <p:ext uri="{BB962C8B-B14F-4D97-AF65-F5344CB8AC3E}">
        <p14:creationId xmlns:p14="http://schemas.microsoft.com/office/powerpoint/2010/main" val="3923863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6419" y="1131094"/>
            <a:ext cx="8078932" cy="994172"/>
          </a:xfrm>
        </p:spPr>
        <p:txBody>
          <a:bodyPr>
            <a:normAutofit fontScale="90000"/>
          </a:bodyPr>
          <a:lstStyle/>
          <a:p>
            <a:r>
              <a:rPr lang="tr-TR" b="1" dirty="0" smtClean="0"/>
              <a:t>6. Evre: Yakınlığa karşı yalıtılmışlık (yalnızlık) dönemi</a:t>
            </a:r>
            <a:br>
              <a:rPr lang="tr-TR" b="1" dirty="0" smtClean="0"/>
            </a:br>
            <a:endParaRPr lang="tr-TR" b="1" dirty="0"/>
          </a:p>
        </p:txBody>
      </p:sp>
      <p:sp>
        <p:nvSpPr>
          <p:cNvPr id="3" name="İçerik Yer Tutucusu 2"/>
          <p:cNvSpPr>
            <a:spLocks noGrp="1"/>
          </p:cNvSpPr>
          <p:nvPr>
            <p:ph idx="1"/>
          </p:nvPr>
        </p:nvSpPr>
        <p:spPr>
          <a:xfrm>
            <a:off x="436419" y="2226469"/>
            <a:ext cx="8078932" cy="3263504"/>
          </a:xfrm>
        </p:spPr>
        <p:txBody>
          <a:bodyPr>
            <a:normAutofit fontScale="70000" lnSpcReduction="20000"/>
          </a:bodyPr>
          <a:lstStyle/>
          <a:p>
            <a:r>
              <a:rPr lang="tr-TR" dirty="0" smtClean="0"/>
              <a:t>18 – 25 yaşlar</a:t>
            </a:r>
          </a:p>
          <a:p>
            <a:r>
              <a:rPr lang="tr-TR" dirty="0"/>
              <a:t>B</a:t>
            </a:r>
            <a:r>
              <a:rPr lang="tr-TR" dirty="0" smtClean="0"/>
              <a:t>eklenen gelişim görevi, yakın ilişkiler kurma ve sürdürme</a:t>
            </a:r>
          </a:p>
          <a:p>
            <a:r>
              <a:rPr lang="tr-TR" dirty="0"/>
              <a:t>Birey ancak kimlik karışıklığı problemini çözdükten sonra yakın bir ilişki </a:t>
            </a:r>
            <a:r>
              <a:rPr lang="tr-TR" dirty="0" smtClean="0"/>
              <a:t>kurabilir</a:t>
            </a:r>
          </a:p>
          <a:p>
            <a:r>
              <a:rPr lang="tr-TR" dirty="0" err="1"/>
              <a:t>Erikson’a</a:t>
            </a:r>
            <a:r>
              <a:rPr lang="tr-TR" dirty="0"/>
              <a:t> göre endüstrileşmiş toplumlarda bireylerin ergenlik dönemi </a:t>
            </a:r>
            <a:r>
              <a:rPr lang="tr-TR" dirty="0" smtClean="0"/>
              <a:t>uzamaktadır. </a:t>
            </a:r>
          </a:p>
          <a:p>
            <a:r>
              <a:rPr lang="tr-TR" dirty="0"/>
              <a:t>Bireylerin kendilerini ergenlik ve yetişkinlik arasında bir dönem geçirebileceklerine; yetişkin sorumluluklarının ertelendiğine ve ergenlikte başlayan rol arayışının daha da yoğunlaşarak sürdüğüne dikkati çekmiştir.</a:t>
            </a:r>
          </a:p>
          <a:p>
            <a:pPr marL="0" indent="0">
              <a:buNone/>
            </a:pPr>
            <a:endParaRPr lang="tr-TR" dirty="0"/>
          </a:p>
        </p:txBody>
      </p:sp>
    </p:spTree>
    <p:extLst>
      <p:ext uri="{BB962C8B-B14F-4D97-AF65-F5344CB8AC3E}">
        <p14:creationId xmlns:p14="http://schemas.microsoft.com/office/powerpoint/2010/main" val="3589088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552" y="764704"/>
            <a:ext cx="8772896" cy="994172"/>
          </a:xfrm>
        </p:spPr>
        <p:txBody>
          <a:bodyPr>
            <a:normAutofit fontScale="90000"/>
          </a:bodyPr>
          <a:lstStyle/>
          <a:p>
            <a:r>
              <a:rPr lang="tr-TR" dirty="0"/>
              <a:t>7. </a:t>
            </a:r>
            <a:r>
              <a:rPr lang="tr-TR" dirty="0" smtClean="0"/>
              <a:t>Evre: Üretkenliğe </a:t>
            </a:r>
            <a:r>
              <a:rPr lang="tr-TR" dirty="0"/>
              <a:t>karşı verimsizlik (durgunluk) dönemi</a:t>
            </a:r>
            <a:br>
              <a:rPr lang="tr-TR" dirty="0"/>
            </a:br>
            <a:endParaRPr lang="tr-TR" dirty="0"/>
          </a:p>
        </p:txBody>
      </p:sp>
      <p:sp>
        <p:nvSpPr>
          <p:cNvPr id="3" name="İçerik Yer Tutucusu 2"/>
          <p:cNvSpPr>
            <a:spLocks noGrp="1"/>
          </p:cNvSpPr>
          <p:nvPr>
            <p:ph idx="1"/>
          </p:nvPr>
        </p:nvSpPr>
        <p:spPr/>
        <p:txBody>
          <a:bodyPr/>
          <a:lstStyle/>
          <a:p>
            <a:r>
              <a:rPr lang="tr-TR" dirty="0" smtClean="0"/>
              <a:t>Orta yetişkinlik</a:t>
            </a:r>
          </a:p>
          <a:p>
            <a:r>
              <a:rPr lang="tr-TR" dirty="0"/>
              <a:t>Üretkenlik, sadece çocuk yapma ve büyütme anlamını içermemektedir. </a:t>
            </a:r>
            <a:endParaRPr lang="tr-TR" dirty="0" smtClean="0"/>
          </a:p>
          <a:p>
            <a:r>
              <a:rPr lang="tr-TR" dirty="0" smtClean="0"/>
              <a:t>Birey </a:t>
            </a:r>
            <a:r>
              <a:rPr lang="tr-TR" dirty="0"/>
              <a:t>için çocukları yoluyla neslini devam ettirmek önemli olduğu gibi evi dışında da gelecek nesillerin yetişmesine rehberlik ederek üretkenlik </a:t>
            </a:r>
            <a:r>
              <a:rPr lang="tr-TR" dirty="0" smtClean="0"/>
              <a:t>gerçekleştirilebilir.</a:t>
            </a:r>
          </a:p>
          <a:p>
            <a:endParaRPr lang="tr-TR" dirty="0"/>
          </a:p>
        </p:txBody>
      </p:sp>
    </p:spTree>
    <p:extLst>
      <p:ext uri="{BB962C8B-B14F-4D97-AF65-F5344CB8AC3E}">
        <p14:creationId xmlns:p14="http://schemas.microsoft.com/office/powerpoint/2010/main" val="3535269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0349" y="476672"/>
            <a:ext cx="8763989" cy="994172"/>
          </a:xfrm>
        </p:spPr>
        <p:txBody>
          <a:bodyPr>
            <a:normAutofit/>
          </a:bodyPr>
          <a:lstStyle/>
          <a:p>
            <a:r>
              <a:rPr lang="tr-TR" sz="3000" dirty="0"/>
              <a:t>8. Evre: Benlik bütünlüğüne karşı umutsuzluk dönemi</a:t>
            </a:r>
          </a:p>
        </p:txBody>
      </p:sp>
      <p:sp>
        <p:nvSpPr>
          <p:cNvPr id="3" name="İçerik Yer Tutucusu 2"/>
          <p:cNvSpPr>
            <a:spLocks noGrp="1"/>
          </p:cNvSpPr>
          <p:nvPr>
            <p:ph idx="1"/>
          </p:nvPr>
        </p:nvSpPr>
        <p:spPr>
          <a:xfrm>
            <a:off x="467544" y="1772816"/>
            <a:ext cx="8229600" cy="4525963"/>
          </a:xfrm>
        </p:spPr>
        <p:txBody>
          <a:bodyPr>
            <a:normAutofit fontScale="92500" lnSpcReduction="20000"/>
          </a:bodyPr>
          <a:lstStyle/>
          <a:p>
            <a:r>
              <a:rPr lang="tr-TR" dirty="0" smtClean="0"/>
              <a:t>İleri yetişkinlik </a:t>
            </a:r>
          </a:p>
          <a:p>
            <a:r>
              <a:rPr lang="tr-TR" dirty="0" smtClean="0"/>
              <a:t>Benlik bütünlüğü, geçmişe </a:t>
            </a:r>
            <a:r>
              <a:rPr lang="tr-TR" dirty="0"/>
              <a:t>dair </a:t>
            </a:r>
            <a:r>
              <a:rPr lang="tr-TR" dirty="0" smtClean="0"/>
              <a:t>pişmanlıklar yaşamadan</a:t>
            </a:r>
            <a:r>
              <a:rPr lang="tr-TR" dirty="0"/>
              <a:t>, </a:t>
            </a:r>
            <a:r>
              <a:rPr lang="tr-TR" dirty="0" smtClean="0"/>
              <a:t>geçmiş yaşantılarıyla yüzleşerek </a:t>
            </a:r>
            <a:r>
              <a:rPr lang="tr-TR" dirty="0"/>
              <a:t>ve </a:t>
            </a:r>
            <a:r>
              <a:rPr lang="tr-TR" dirty="0" smtClean="0"/>
              <a:t>bunları </a:t>
            </a:r>
            <a:r>
              <a:rPr lang="tr-TR" dirty="0"/>
              <a:t>kabullenerek, </a:t>
            </a:r>
            <a:r>
              <a:rPr lang="tr-TR" dirty="0" smtClean="0"/>
              <a:t>geçmişteki yaşantılardan </a:t>
            </a:r>
            <a:r>
              <a:rPr lang="tr-TR" dirty="0"/>
              <a:t>tatmin olarak ve bir önceki evre olan "Orta </a:t>
            </a:r>
            <a:r>
              <a:rPr lang="tr-TR" dirty="0" smtClean="0"/>
              <a:t>Yetişkinlik </a:t>
            </a:r>
            <a:r>
              <a:rPr lang="tr-TR" dirty="0" err="1"/>
              <a:t>Evresi"nde</a:t>
            </a:r>
            <a:r>
              <a:rPr lang="tr-TR" dirty="0"/>
              <a:t> </a:t>
            </a:r>
            <a:r>
              <a:rPr lang="tr-TR" dirty="0" smtClean="0"/>
              <a:t>üretkenliği gerçekleştirerek sağlanabilir</a:t>
            </a:r>
            <a:r>
              <a:rPr lang="tr-TR" dirty="0"/>
              <a:t>. </a:t>
            </a:r>
            <a:endParaRPr lang="tr-TR" dirty="0" smtClean="0"/>
          </a:p>
          <a:p>
            <a:r>
              <a:rPr lang="tr-TR" dirty="0" smtClean="0"/>
              <a:t>Üretkenlik, </a:t>
            </a:r>
            <a:r>
              <a:rPr lang="tr-TR" dirty="0"/>
              <a:t>daha önceki evrelerde </a:t>
            </a:r>
            <a:r>
              <a:rPr lang="tr-TR" dirty="0" smtClean="0"/>
              <a:t>kazanılan </a:t>
            </a:r>
            <a:r>
              <a:rPr lang="tr-TR" dirty="0"/>
              <a:t>sevgi ve </a:t>
            </a:r>
            <a:r>
              <a:rPr lang="tr-TR" dirty="0" smtClean="0"/>
              <a:t>yakınlık yaşantılarının kişinin yaşamında genişletilmesi </a:t>
            </a:r>
            <a:r>
              <a:rPr lang="tr-TR" dirty="0"/>
              <a:t>ve gelecek nesillere </a:t>
            </a:r>
            <a:r>
              <a:rPr lang="tr-TR" dirty="0" smtClean="0"/>
              <a:t>aktarılmaya çalışılmasıdır</a:t>
            </a:r>
            <a:r>
              <a:rPr lang="tr-TR" dirty="0"/>
              <a:t>. </a:t>
            </a:r>
            <a:endParaRPr lang="tr-TR" dirty="0" smtClean="0"/>
          </a:p>
        </p:txBody>
      </p:sp>
    </p:spTree>
    <p:extLst>
      <p:ext uri="{BB962C8B-B14F-4D97-AF65-F5344CB8AC3E}">
        <p14:creationId xmlns:p14="http://schemas.microsoft.com/office/powerpoint/2010/main" val="1725803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772816"/>
            <a:ext cx="3940382" cy="3263504"/>
          </a:xfrm>
        </p:spPr>
        <p:txBody>
          <a:bodyPr/>
          <a:lstStyle/>
          <a:p>
            <a:r>
              <a:rPr lang="tr-TR" dirty="0"/>
              <a:t>Emeklilik dönemi</a:t>
            </a:r>
          </a:p>
          <a:p>
            <a:endParaRPr lang="tr-TR" dirty="0"/>
          </a:p>
        </p:txBody>
      </p:sp>
      <p:pic>
        <p:nvPicPr>
          <p:cNvPr id="3074" name="Picture 2" descr="emeklilikle ilgili karikatü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760" y="1366048"/>
            <a:ext cx="4149475" cy="458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79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288" y="1131094"/>
            <a:ext cx="8257062" cy="994172"/>
          </a:xfrm>
        </p:spPr>
        <p:txBody>
          <a:bodyPr>
            <a:normAutofit fontScale="90000"/>
          </a:bodyPr>
          <a:lstStyle/>
          <a:p>
            <a:r>
              <a:rPr lang="tr-TR" dirty="0"/>
              <a:t>8. </a:t>
            </a:r>
            <a:r>
              <a:rPr lang="tr-TR" dirty="0" smtClean="0"/>
              <a:t>Evre: Benlik </a:t>
            </a:r>
            <a:r>
              <a:rPr lang="tr-TR" dirty="0"/>
              <a:t>bütünlüğüne karşı umutsuzluk dönemi</a:t>
            </a:r>
            <a:br>
              <a:rPr lang="tr-TR" dirty="0"/>
            </a:br>
            <a:endParaRPr lang="tr-TR" dirty="0"/>
          </a:p>
        </p:txBody>
      </p:sp>
      <p:sp>
        <p:nvSpPr>
          <p:cNvPr id="3" name="İçerik Yer Tutucusu 2"/>
          <p:cNvSpPr>
            <a:spLocks noGrp="1"/>
          </p:cNvSpPr>
          <p:nvPr>
            <p:ph idx="1"/>
          </p:nvPr>
        </p:nvSpPr>
        <p:spPr>
          <a:xfrm>
            <a:off x="192236" y="1968183"/>
            <a:ext cx="7886700" cy="2540732"/>
          </a:xfrm>
        </p:spPr>
        <p:txBody>
          <a:bodyPr>
            <a:normAutofit fontScale="70000" lnSpcReduction="20000"/>
          </a:bodyPr>
          <a:lstStyle/>
          <a:p>
            <a:r>
              <a:rPr lang="tr-TR" dirty="0" smtClean="0"/>
              <a:t>Yaşlı birey </a:t>
            </a:r>
            <a:r>
              <a:rPr lang="tr-TR" dirty="0"/>
              <a:t>için benlik bütünlüğünün </a:t>
            </a:r>
            <a:r>
              <a:rPr lang="tr-TR" dirty="0" smtClean="0"/>
              <a:t>önemi </a:t>
            </a:r>
            <a:r>
              <a:rPr lang="tr-TR" dirty="0"/>
              <a:t>bebeklik dönemindeki temel güven duygusunun önemiyle </a:t>
            </a:r>
            <a:r>
              <a:rPr lang="tr-TR" dirty="0" smtClean="0"/>
              <a:t>eşdeğerdir.</a:t>
            </a:r>
          </a:p>
          <a:p>
            <a:r>
              <a:rPr lang="tr-TR" dirty="0"/>
              <a:t>F</a:t>
            </a:r>
            <a:r>
              <a:rPr lang="tr-TR" dirty="0" smtClean="0"/>
              <a:t>izyolojik </a:t>
            </a:r>
            <a:r>
              <a:rPr lang="tr-TR" dirty="0"/>
              <a:t>gerilemeye karşın yaşlılık bir gerileme dönemi değil, </a:t>
            </a:r>
            <a:r>
              <a:rPr lang="tr-TR" dirty="0" err="1"/>
              <a:t>psikososyal</a:t>
            </a:r>
            <a:r>
              <a:rPr lang="tr-TR" dirty="0"/>
              <a:t> gelişimin devam ettiği bir dönemdir. </a:t>
            </a:r>
            <a:endParaRPr lang="tr-TR" dirty="0" smtClean="0"/>
          </a:p>
          <a:p>
            <a:r>
              <a:rPr lang="tr-TR" dirty="0" smtClean="0"/>
              <a:t>Üretkenlik </a:t>
            </a:r>
            <a:r>
              <a:rPr lang="tr-TR" dirty="0"/>
              <a:t>yaşantılarını gerçekleştirmiş kişinin 8. evrede "benlik </a:t>
            </a:r>
            <a:r>
              <a:rPr lang="tr-TR" dirty="0" err="1"/>
              <a:t>bütünlüğü"nü</a:t>
            </a:r>
            <a:r>
              <a:rPr lang="tr-TR" dirty="0"/>
              <a:t> sağlayarak yaşamının son dönemini umutsuzluktan ziyade "</a:t>
            </a:r>
            <a:r>
              <a:rPr lang="tr-TR" dirty="0">
                <a:solidFill>
                  <a:srgbClr val="FF0000"/>
                </a:solidFill>
              </a:rPr>
              <a:t>bilgelik</a:t>
            </a:r>
            <a:r>
              <a:rPr lang="tr-TR" dirty="0"/>
              <a:t>" içerinde geçirmesi beklenmektedir. </a:t>
            </a:r>
          </a:p>
          <a:p>
            <a:endParaRPr lang="tr-TR" dirty="0" smtClean="0"/>
          </a:p>
        </p:txBody>
      </p:sp>
      <p:pic>
        <p:nvPicPr>
          <p:cNvPr id="1026" name="Picture 2" descr="gandalf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066"/>
          <a:stretch/>
        </p:blipFill>
        <p:spPr bwMode="auto">
          <a:xfrm>
            <a:off x="5652120" y="4393635"/>
            <a:ext cx="2863230" cy="233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08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6956" y="188640"/>
            <a:ext cx="5925344" cy="1143000"/>
          </a:xfrm>
        </p:spPr>
        <p:txBody>
          <a:bodyPr>
            <a:normAutofit/>
          </a:bodyPr>
          <a:lstStyle/>
          <a:p>
            <a:r>
              <a:rPr lang="tr-TR" sz="3600" dirty="0" err="1" smtClean="0"/>
              <a:t>Psikoseksüel</a:t>
            </a:r>
            <a:r>
              <a:rPr lang="tr-TR" sz="3600" dirty="0" smtClean="0"/>
              <a:t> gelişim dönemleri</a:t>
            </a:r>
            <a:endParaRPr lang="tr-TR" sz="3600" dirty="0"/>
          </a:p>
        </p:txBody>
      </p:sp>
      <p:sp>
        <p:nvSpPr>
          <p:cNvPr id="3" name="İçerik Yer Tutucusu 2"/>
          <p:cNvSpPr>
            <a:spLocks noGrp="1"/>
          </p:cNvSpPr>
          <p:nvPr>
            <p:ph idx="1"/>
          </p:nvPr>
        </p:nvSpPr>
        <p:spPr>
          <a:xfrm>
            <a:off x="179512" y="1600201"/>
            <a:ext cx="4474840" cy="3124944"/>
          </a:xfrm>
        </p:spPr>
        <p:txBody>
          <a:bodyPr>
            <a:normAutofit/>
          </a:bodyPr>
          <a:lstStyle/>
          <a:p>
            <a:r>
              <a:rPr lang="tr-TR" sz="2800" dirty="0" smtClean="0"/>
              <a:t>Oral dönem 0-1 yaş</a:t>
            </a:r>
          </a:p>
          <a:p>
            <a:r>
              <a:rPr lang="tr-TR" sz="2800" dirty="0" smtClean="0"/>
              <a:t>Anal dönem 1-3 yaşlar</a:t>
            </a:r>
          </a:p>
          <a:p>
            <a:r>
              <a:rPr lang="tr-TR" sz="2800" dirty="0" err="1" smtClean="0"/>
              <a:t>Fallik</a:t>
            </a:r>
            <a:r>
              <a:rPr lang="tr-TR" sz="2800" dirty="0" smtClean="0"/>
              <a:t> dönem 3-6 yaşlar</a:t>
            </a:r>
          </a:p>
          <a:p>
            <a:r>
              <a:rPr lang="tr-TR" sz="2800" dirty="0" smtClean="0"/>
              <a:t>Gizil dönem 6-12 yaşlar</a:t>
            </a:r>
          </a:p>
          <a:p>
            <a:r>
              <a:rPr lang="tr-TR" sz="2800" dirty="0" err="1" smtClean="0"/>
              <a:t>Genital</a:t>
            </a:r>
            <a:r>
              <a:rPr lang="tr-TR" sz="2800" dirty="0" smtClean="0"/>
              <a:t> dönem 12-</a:t>
            </a:r>
            <a:endParaRPr lang="tr-TR" sz="2800" dirty="0"/>
          </a:p>
        </p:txBody>
      </p:sp>
    </p:spTree>
    <p:extLst>
      <p:ext uri="{BB962C8B-B14F-4D97-AF65-F5344CB8AC3E}">
        <p14:creationId xmlns:p14="http://schemas.microsoft.com/office/powerpoint/2010/main" val="989840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8794" y="1241350"/>
            <a:ext cx="7886700" cy="3263504"/>
          </a:xfrm>
        </p:spPr>
        <p:txBody>
          <a:bodyPr>
            <a:normAutofit fontScale="70000" lnSpcReduction="20000"/>
          </a:bodyPr>
          <a:lstStyle/>
          <a:p>
            <a:pPr marL="0" indent="0">
              <a:buNone/>
            </a:pPr>
            <a:r>
              <a:rPr lang="tr-TR" dirty="0"/>
              <a:t>Yaşlılık uzunca bir yaşam koşuşturması ve hedeflerin gerçekleşmesi sonucu kişisel bütünlüğün oluştuğu bir dönem olduğu gibi, yaşam bağlarının zayıfladığı, yaşamı anlamlı kılamamanın sonucu umutsuzluğun yaşandığı bir dönem de olabilmektedir. Bu nedenle, umutsuzluk ve ölüm korkusu bu dönemin en büyük tehlikesidir. </a:t>
            </a:r>
          </a:p>
          <a:p>
            <a:pPr marL="0" indent="0">
              <a:buNone/>
            </a:pPr>
            <a:endParaRPr lang="tr-TR" dirty="0" smtClean="0"/>
          </a:p>
          <a:p>
            <a:pPr marL="0" indent="0">
              <a:buNone/>
            </a:pPr>
            <a:r>
              <a:rPr lang="tr-TR" b="1" i="1" dirty="0" smtClean="0"/>
              <a:t>"</a:t>
            </a:r>
            <a:r>
              <a:rPr lang="tr-TR" b="1" i="1" dirty="0"/>
              <a:t>şimdiye kadar yaşadığım hayatı, iyi yaşayabildim mi? Bir daha dünyaya </a:t>
            </a:r>
            <a:r>
              <a:rPr lang="tr-TR" b="1" i="1" dirty="0" smtClean="0"/>
              <a:t>gelsem </a:t>
            </a:r>
            <a:r>
              <a:rPr lang="tr-TR" b="1" i="1" dirty="0"/>
              <a:t>gene aynı hayatı yaşamak ister miyim? Yaşamı m </a:t>
            </a:r>
            <a:r>
              <a:rPr lang="tr-TR" b="1" i="1" dirty="0" smtClean="0"/>
              <a:t>yaşanmaya </a:t>
            </a:r>
            <a:r>
              <a:rPr lang="tr-TR" b="1" i="1" dirty="0"/>
              <a:t>değer miydi?"</a:t>
            </a:r>
          </a:p>
        </p:txBody>
      </p:sp>
      <p:pic>
        <p:nvPicPr>
          <p:cNvPr id="4098" name="Picture 2" descr="laz rallisi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16873"/>
          <a:stretch/>
        </p:blipFill>
        <p:spPr bwMode="auto">
          <a:xfrm>
            <a:off x="5472851" y="3759298"/>
            <a:ext cx="2691435" cy="215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982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inemin arkadaşı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17147" r="13601"/>
          <a:stretch/>
        </p:blipFill>
        <p:spPr bwMode="auto">
          <a:xfrm>
            <a:off x="204850" y="999754"/>
            <a:ext cx="2411588" cy="34823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inemin arkadaş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089361"/>
            <a:ext cx="2803665" cy="40477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inemin arkadaşı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089" y="1110002"/>
            <a:ext cx="3004391" cy="455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174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Rogers</a:t>
            </a:r>
            <a:r>
              <a:rPr lang="tr-TR" dirty="0" smtClean="0"/>
              <a:t> </a:t>
            </a:r>
            <a:endParaRPr lang="tr-TR" dirty="0"/>
          </a:p>
        </p:txBody>
      </p:sp>
      <p:sp>
        <p:nvSpPr>
          <p:cNvPr id="3" name="İçerik Yer Tutucusu 2"/>
          <p:cNvSpPr>
            <a:spLocks noGrp="1"/>
          </p:cNvSpPr>
          <p:nvPr>
            <p:ph idx="1"/>
          </p:nvPr>
        </p:nvSpPr>
        <p:spPr/>
        <p:txBody>
          <a:bodyPr>
            <a:normAutofit lnSpcReduction="10000"/>
          </a:bodyPr>
          <a:lstStyle/>
          <a:p>
            <a:r>
              <a:rPr lang="tr-TR" dirty="0" smtClean="0"/>
              <a:t>Hümanizmi benimsemiştir. Bu anlayışa paralel olarak kişilik gelişimini «benlik yapısı» ile açıklamaktadır.</a:t>
            </a:r>
          </a:p>
          <a:p>
            <a:r>
              <a:rPr lang="tr-TR" dirty="0"/>
              <a:t>B</a:t>
            </a:r>
            <a:r>
              <a:rPr lang="tr-TR" dirty="0" smtClean="0"/>
              <a:t>enliği </a:t>
            </a:r>
            <a:r>
              <a:rPr lang="tr-TR" dirty="0"/>
              <a:t>bir kişinin sahip olduğu algılar ve </a:t>
            </a:r>
            <a:r>
              <a:rPr lang="tr-TR" dirty="0" smtClean="0"/>
              <a:t>inançların tutarlı </a:t>
            </a:r>
            <a:r>
              <a:rPr lang="tr-TR" dirty="0"/>
              <a:t>bir birlikteliği olarak tanımlamıştır</a:t>
            </a:r>
            <a:r>
              <a:rPr lang="tr-TR" dirty="0" smtClean="0"/>
              <a:t>.</a:t>
            </a:r>
          </a:p>
          <a:p>
            <a:r>
              <a:rPr lang="tr-TR" dirty="0"/>
              <a:t>K</a:t>
            </a:r>
            <a:r>
              <a:rPr lang="tr-TR" dirty="0" smtClean="0"/>
              <a:t>işinin </a:t>
            </a:r>
            <a:r>
              <a:rPr lang="tr-TR" dirty="0"/>
              <a:t>kendini gerçekleştirebilmesi </a:t>
            </a:r>
            <a:r>
              <a:rPr lang="tr-TR" dirty="0" smtClean="0"/>
              <a:t>için, </a:t>
            </a:r>
            <a:r>
              <a:rPr lang="tr-TR" dirty="0"/>
              <a:t>benlik imajı ile ideal </a:t>
            </a:r>
            <a:r>
              <a:rPr lang="tr-TR" dirty="0" smtClean="0"/>
              <a:t>benlik kavramının </a:t>
            </a:r>
            <a:r>
              <a:rPr lang="tr-TR" dirty="0"/>
              <a:t>birbirine uygun olması gerektiğinden bahsetmiştir.</a:t>
            </a:r>
          </a:p>
        </p:txBody>
      </p:sp>
    </p:spTree>
    <p:extLst>
      <p:ext uri="{BB962C8B-B14F-4D97-AF65-F5344CB8AC3E}">
        <p14:creationId xmlns:p14="http://schemas.microsoft.com/office/powerpoint/2010/main" val="1571632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Rogers</a:t>
            </a:r>
            <a:r>
              <a:rPr lang="tr-TR" dirty="0" smtClean="0"/>
              <a:t> ve eğitim</a:t>
            </a:r>
            <a:endParaRPr lang="tr-TR" dirty="0"/>
          </a:p>
        </p:txBody>
      </p:sp>
      <p:sp>
        <p:nvSpPr>
          <p:cNvPr id="3" name="İçerik Yer Tutucusu 2"/>
          <p:cNvSpPr>
            <a:spLocks noGrp="1"/>
          </p:cNvSpPr>
          <p:nvPr>
            <p:ph idx="1"/>
          </p:nvPr>
        </p:nvSpPr>
        <p:spPr/>
        <p:txBody>
          <a:bodyPr/>
          <a:lstStyle/>
          <a:p>
            <a:r>
              <a:rPr lang="tr-TR" dirty="0" smtClean="0"/>
              <a:t>Rahat bir sınıf ortamı</a:t>
            </a:r>
          </a:p>
          <a:p>
            <a:r>
              <a:rPr lang="tr-TR" dirty="0" smtClean="0"/>
              <a:t>Öğretmenin rolü ve model olması</a:t>
            </a:r>
          </a:p>
          <a:p>
            <a:r>
              <a:rPr lang="tr-TR" dirty="0" smtClean="0"/>
              <a:t>Yaratıcılığın desteklenmesi</a:t>
            </a:r>
          </a:p>
          <a:p>
            <a:r>
              <a:rPr lang="tr-TR" dirty="0" smtClean="0"/>
              <a:t>Öğrencilerin tanınması ve anlaşılması</a:t>
            </a:r>
          </a:p>
          <a:p>
            <a:r>
              <a:rPr lang="tr-TR" dirty="0" smtClean="0"/>
              <a:t>Sorumluluk aktarımı</a:t>
            </a:r>
          </a:p>
          <a:p>
            <a:endParaRPr lang="tr-TR" dirty="0"/>
          </a:p>
        </p:txBody>
      </p:sp>
    </p:spTree>
    <p:extLst>
      <p:ext uri="{BB962C8B-B14F-4D97-AF65-F5344CB8AC3E}">
        <p14:creationId xmlns:p14="http://schemas.microsoft.com/office/powerpoint/2010/main" val="3479341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Rogers’ın</a:t>
            </a:r>
            <a:r>
              <a:rPr lang="tr-TR" dirty="0" smtClean="0"/>
              <a:t> ruh sağlığı ölçütleri</a:t>
            </a:r>
            <a:endParaRPr lang="tr-TR" dirty="0"/>
          </a:p>
        </p:txBody>
      </p:sp>
      <p:sp>
        <p:nvSpPr>
          <p:cNvPr id="3" name="İçerik Yer Tutucusu 2"/>
          <p:cNvSpPr>
            <a:spLocks noGrp="1"/>
          </p:cNvSpPr>
          <p:nvPr>
            <p:ph idx="1"/>
          </p:nvPr>
        </p:nvSpPr>
        <p:spPr/>
        <p:txBody>
          <a:bodyPr>
            <a:normAutofit lnSpcReduction="10000"/>
          </a:bodyPr>
          <a:lstStyle/>
          <a:p>
            <a:r>
              <a:rPr lang="tr-TR" dirty="0" smtClean="0"/>
              <a:t>Beklentiler ile kendi düşünce ve isteklerini ortak bir noktada buluşturabilme</a:t>
            </a:r>
          </a:p>
          <a:p>
            <a:r>
              <a:rPr lang="tr-TR" dirty="0" smtClean="0"/>
              <a:t>Kişinin güçlü ve zayıf yönlerini bilmesi</a:t>
            </a:r>
          </a:p>
          <a:p>
            <a:r>
              <a:rPr lang="tr-TR" dirty="0" smtClean="0"/>
              <a:t>İlk önce kendini sonra da diğer insanları olduğu gibi kabul edebilme</a:t>
            </a:r>
          </a:p>
          <a:p>
            <a:r>
              <a:rPr lang="tr-TR" dirty="0" smtClean="0"/>
              <a:t>Kişiliğin gelişebilmesi için değişimin önemini anlama</a:t>
            </a:r>
          </a:p>
          <a:p>
            <a:r>
              <a:rPr lang="tr-TR" dirty="0" smtClean="0"/>
              <a:t>Farklı kişilerle etkileşim kurmaktan ve yaşantılarla karşılaşmaktan korkmama</a:t>
            </a:r>
            <a:endParaRPr lang="tr-TR" dirty="0"/>
          </a:p>
        </p:txBody>
      </p:sp>
    </p:spTree>
    <p:extLst>
      <p:ext uri="{BB962C8B-B14F-4D97-AF65-F5344CB8AC3E}">
        <p14:creationId xmlns:p14="http://schemas.microsoft.com/office/powerpoint/2010/main" val="930019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smtClean="0"/>
              <a:t>A. </a:t>
            </a:r>
            <a:r>
              <a:rPr lang="tr-TR" dirty="0" err="1" smtClean="0"/>
              <a:t>Maslow</a:t>
            </a:r>
            <a:endParaRPr lang="tr-TR" dirty="0"/>
          </a:p>
        </p:txBody>
      </p:sp>
      <p:pic>
        <p:nvPicPr>
          <p:cNvPr id="1026" name="Picture 2" descr="maslow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4964" t="13953" r="8986"/>
          <a:stretch/>
        </p:blipFill>
        <p:spPr bwMode="auto">
          <a:xfrm>
            <a:off x="3995936" y="2060848"/>
            <a:ext cx="4176464" cy="297171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23528" y="4432397"/>
            <a:ext cx="3168352" cy="1200329"/>
          </a:xfrm>
          <a:prstGeom prst="rect">
            <a:avLst/>
          </a:prstGeom>
          <a:noFill/>
        </p:spPr>
        <p:txBody>
          <a:bodyPr wrap="square" rtlCol="0">
            <a:spAutoFit/>
          </a:bodyPr>
          <a:lstStyle/>
          <a:p>
            <a:r>
              <a:rPr lang="tr-TR" sz="3600" dirty="0" smtClean="0"/>
              <a:t>«Kendini gerçekleştirme»</a:t>
            </a:r>
            <a:endParaRPr lang="tr-TR" sz="3600" dirty="0"/>
          </a:p>
        </p:txBody>
      </p:sp>
    </p:spTree>
    <p:extLst>
      <p:ext uri="{BB962C8B-B14F-4D97-AF65-F5344CB8AC3E}">
        <p14:creationId xmlns:p14="http://schemas.microsoft.com/office/powerpoint/2010/main" val="31633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İhtiyaçlar hiyerarşisi </a:t>
            </a:r>
            <a:endParaRPr lang="tr-TR" dirty="0"/>
          </a:p>
        </p:txBody>
      </p:sp>
      <p:sp>
        <p:nvSpPr>
          <p:cNvPr id="3" name="İçerik Yer Tutucusu 2"/>
          <p:cNvSpPr>
            <a:spLocks noGrp="1"/>
          </p:cNvSpPr>
          <p:nvPr>
            <p:ph idx="1"/>
          </p:nvPr>
        </p:nvSpPr>
        <p:spPr>
          <a:xfrm>
            <a:off x="444421" y="2032248"/>
            <a:ext cx="3466728" cy="1900808"/>
          </a:xfrm>
        </p:spPr>
        <p:txBody>
          <a:bodyPr>
            <a:noAutofit/>
          </a:bodyPr>
          <a:lstStyle/>
          <a:p>
            <a:pPr marL="0" indent="0">
              <a:buNone/>
            </a:pPr>
            <a:r>
              <a:rPr lang="tr-TR" sz="2400" dirty="0" smtClean="0"/>
              <a:t>Kendini gerçekleştirme</a:t>
            </a:r>
          </a:p>
          <a:p>
            <a:pPr marL="0" indent="0">
              <a:buNone/>
            </a:pPr>
            <a:endParaRPr lang="tr-TR" sz="2400" dirty="0" smtClean="0"/>
          </a:p>
          <a:p>
            <a:pPr marL="0" indent="0">
              <a:buNone/>
            </a:pPr>
            <a:r>
              <a:rPr lang="tr-TR" sz="2400" dirty="0" smtClean="0"/>
              <a:t>Değer </a:t>
            </a:r>
          </a:p>
          <a:p>
            <a:pPr marL="0" indent="0">
              <a:buNone/>
            </a:pPr>
            <a:endParaRPr lang="tr-TR" sz="2400" dirty="0" smtClean="0"/>
          </a:p>
          <a:p>
            <a:pPr marL="0" indent="0">
              <a:buNone/>
            </a:pPr>
            <a:r>
              <a:rPr lang="tr-TR" sz="2400" dirty="0" smtClean="0"/>
              <a:t>Sevme-ait olma</a:t>
            </a:r>
          </a:p>
          <a:p>
            <a:pPr marL="0" indent="0">
              <a:buNone/>
            </a:pPr>
            <a:endParaRPr lang="tr-TR" sz="2400" dirty="0" smtClean="0"/>
          </a:p>
          <a:p>
            <a:pPr marL="0" indent="0">
              <a:buNone/>
            </a:pPr>
            <a:r>
              <a:rPr lang="tr-TR" sz="2400" dirty="0" smtClean="0"/>
              <a:t>Güvenlik </a:t>
            </a:r>
          </a:p>
          <a:p>
            <a:pPr marL="0" indent="0">
              <a:buNone/>
            </a:pPr>
            <a:endParaRPr lang="tr-TR" sz="2400" dirty="0" smtClean="0"/>
          </a:p>
          <a:p>
            <a:pPr marL="0" indent="0">
              <a:buNone/>
            </a:pPr>
            <a:r>
              <a:rPr lang="tr-TR" sz="2400" dirty="0" smtClean="0"/>
              <a:t>Fiziksel ihtiyaçlar</a:t>
            </a:r>
            <a:endParaRPr lang="tr-TR" sz="2400" dirty="0"/>
          </a:p>
        </p:txBody>
      </p:sp>
      <p:pic>
        <p:nvPicPr>
          <p:cNvPr id="4" name="Picture 4" descr="maslow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35698"/>
          <a:stretch/>
        </p:blipFill>
        <p:spPr bwMode="auto">
          <a:xfrm>
            <a:off x="4071559" y="1417638"/>
            <a:ext cx="4892929" cy="460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372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Kendini gerçekleştiren insan…</a:t>
            </a:r>
            <a:endParaRPr lang="tr-TR" dirty="0"/>
          </a:p>
        </p:txBody>
      </p:sp>
      <p:sp>
        <p:nvSpPr>
          <p:cNvPr id="3" name="İçerik Yer Tutucusu 2"/>
          <p:cNvSpPr>
            <a:spLocks noGrp="1"/>
          </p:cNvSpPr>
          <p:nvPr>
            <p:ph idx="1"/>
          </p:nvPr>
        </p:nvSpPr>
        <p:spPr/>
        <p:txBody>
          <a:bodyPr>
            <a:normAutofit lnSpcReduction="10000"/>
          </a:bodyPr>
          <a:lstStyle/>
          <a:p>
            <a:r>
              <a:rPr lang="tr-TR" dirty="0" smtClean="0"/>
              <a:t>Kendine ve diğer varlıklara hoşgörü/saygı</a:t>
            </a:r>
          </a:p>
          <a:p>
            <a:r>
              <a:rPr lang="tr-TR" dirty="0" smtClean="0"/>
              <a:t>Çevreye ve insanlara uyum, durumu olduğu gibi algılama, doğru öngörüler</a:t>
            </a:r>
          </a:p>
          <a:p>
            <a:r>
              <a:rPr lang="tr-TR" dirty="0" smtClean="0"/>
              <a:t>Kendine güven sayesinde kaliteli ilişkiler</a:t>
            </a:r>
          </a:p>
          <a:p>
            <a:r>
              <a:rPr lang="tr-TR" dirty="0" smtClean="0"/>
              <a:t>Yaşamdan zevk alabilme</a:t>
            </a:r>
          </a:p>
          <a:p>
            <a:r>
              <a:rPr lang="tr-TR" dirty="0" smtClean="0"/>
              <a:t>Düşünce ve davranışlarda özerklik</a:t>
            </a:r>
          </a:p>
          <a:p>
            <a:r>
              <a:rPr lang="tr-TR" dirty="0" smtClean="0"/>
              <a:t>Yaratıcı ve farklı fikirler</a:t>
            </a:r>
          </a:p>
          <a:p>
            <a:r>
              <a:rPr lang="tr-TR" dirty="0" smtClean="0"/>
              <a:t>«doruk yaşantılar» deneyimleme</a:t>
            </a:r>
            <a:endParaRPr lang="tr-TR" dirty="0"/>
          </a:p>
        </p:txBody>
      </p:sp>
    </p:spTree>
    <p:extLst>
      <p:ext uri="{BB962C8B-B14F-4D97-AF65-F5344CB8AC3E}">
        <p14:creationId xmlns:p14="http://schemas.microsoft.com/office/powerpoint/2010/main" val="2318245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Kendini gerçekleştiren insan…</a:t>
            </a:r>
          </a:p>
        </p:txBody>
      </p:sp>
      <p:sp>
        <p:nvSpPr>
          <p:cNvPr id="3" name="İçerik Yer Tutucusu 2"/>
          <p:cNvSpPr>
            <a:spLocks noGrp="1"/>
          </p:cNvSpPr>
          <p:nvPr>
            <p:ph idx="1"/>
          </p:nvPr>
        </p:nvSpPr>
        <p:spPr/>
        <p:txBody>
          <a:bodyPr/>
          <a:lstStyle/>
          <a:p>
            <a:r>
              <a:rPr lang="tr-TR" dirty="0" smtClean="0"/>
              <a:t>Demokratik olma</a:t>
            </a:r>
          </a:p>
          <a:p>
            <a:r>
              <a:rPr lang="tr-TR" dirty="0" smtClean="0"/>
              <a:t>Doğal davranma</a:t>
            </a:r>
          </a:p>
          <a:p>
            <a:r>
              <a:rPr lang="tr-TR" dirty="0" smtClean="0"/>
              <a:t>Evrensel düşünebilme</a:t>
            </a:r>
          </a:p>
          <a:p>
            <a:r>
              <a:rPr lang="tr-TR" dirty="0" smtClean="0"/>
              <a:t>Araca değil amaca yönelik davranabilme</a:t>
            </a:r>
          </a:p>
          <a:p>
            <a:r>
              <a:rPr lang="tr-TR" dirty="0" smtClean="0"/>
              <a:t>Kendi kendine yetebilme</a:t>
            </a:r>
          </a:p>
          <a:p>
            <a:r>
              <a:rPr lang="tr-TR" dirty="0" smtClean="0"/>
              <a:t>Yargılayan toplumsal kalıplara karşı olmak</a:t>
            </a:r>
          </a:p>
          <a:p>
            <a:r>
              <a:rPr lang="tr-TR" dirty="0" smtClean="0"/>
              <a:t>Doğru mizah anlayışı</a:t>
            </a:r>
          </a:p>
          <a:p>
            <a:endParaRPr lang="tr-TR" dirty="0"/>
          </a:p>
        </p:txBody>
      </p:sp>
    </p:spTree>
    <p:extLst>
      <p:ext uri="{BB962C8B-B14F-4D97-AF65-F5344CB8AC3E}">
        <p14:creationId xmlns:p14="http://schemas.microsoft.com/office/powerpoint/2010/main" val="349000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accent5">
                    <a:lumMod val="75000"/>
                  </a:schemeClr>
                </a:solidFill>
              </a:rPr>
              <a:t>Oral Dönem</a:t>
            </a:r>
            <a:endParaRPr lang="tr-TR" b="1" dirty="0">
              <a:solidFill>
                <a:schemeClr val="accent5">
                  <a:lumMod val="75000"/>
                </a:schemeClr>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340768"/>
            <a:ext cx="4020284" cy="3015213"/>
          </a:xfrm>
        </p:spPr>
      </p:pic>
      <p:pic>
        <p:nvPicPr>
          <p:cNvPr id="3074" name="Picture 2" descr="İ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3645024"/>
            <a:ext cx="2064229" cy="30963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apan babies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4354" y="1988840"/>
            <a:ext cx="4469646" cy="223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36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229600" cy="4525963"/>
          </a:xfrm>
        </p:spPr>
        <p:txBody>
          <a:bodyPr>
            <a:normAutofit fontScale="92500" lnSpcReduction="10000"/>
          </a:bodyPr>
          <a:lstStyle/>
          <a:p>
            <a:r>
              <a:rPr lang="tr-TR" dirty="0"/>
              <a:t>Oral </a:t>
            </a:r>
            <a:r>
              <a:rPr lang="tr-TR" dirty="0" smtClean="0"/>
              <a:t>dönemde </a:t>
            </a:r>
            <a:r>
              <a:rPr lang="tr-TR" dirty="0"/>
              <a:t>çocuğun yaşamı algılaması ağız ile başlar. Bu süreçte ağız, dudaklar ve dil duyarlı bölgelerdir. Bu dönemde çocuk anneye bağımlıdır ve bu dönemde yaşayacakları olumsuz yaşam olayları oral bir kişilik geliştirmelerine, yani </a:t>
            </a:r>
            <a:r>
              <a:rPr lang="tr-TR" dirty="0" smtClean="0"/>
              <a:t>“</a:t>
            </a:r>
            <a:r>
              <a:rPr lang="tr-TR" dirty="0"/>
              <a:t>bağımlı kişilik” geliştirmelerine neden olabilir</a:t>
            </a:r>
            <a:r>
              <a:rPr lang="tr-TR" dirty="0" smtClean="0"/>
              <a:t>.</a:t>
            </a:r>
          </a:p>
          <a:p>
            <a:r>
              <a:rPr lang="tr-TR" dirty="0" smtClean="0"/>
              <a:t>Ayrıca </a:t>
            </a:r>
            <a:r>
              <a:rPr lang="tr-TR" dirty="0"/>
              <a:t>bu dönemde annenin bebeği memeden kesmesi ve beslenmeyle ilgili yaşanacak ciddi sorunların, çocukta oral kişilik özelliklerinin gelişmesine neden olabileceği </a:t>
            </a:r>
            <a:r>
              <a:rPr lang="tr-TR" dirty="0" smtClean="0"/>
              <a:t>belirtilmiştir.</a:t>
            </a:r>
            <a:endParaRPr lang="tr-TR" dirty="0"/>
          </a:p>
        </p:txBody>
      </p:sp>
    </p:spTree>
    <p:extLst>
      <p:ext uri="{BB962C8B-B14F-4D97-AF65-F5344CB8AC3E}">
        <p14:creationId xmlns:p14="http://schemas.microsoft.com/office/powerpoint/2010/main" val="2627870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accent4">
                    <a:lumMod val="60000"/>
                    <a:lumOff val="40000"/>
                  </a:schemeClr>
                </a:solidFill>
              </a:rPr>
              <a:t>Anal Dönem-Tuvalet Eğitimi</a:t>
            </a:r>
            <a:endParaRPr lang="tr-TR" b="1" dirty="0">
              <a:solidFill>
                <a:schemeClr val="accent4">
                  <a:lumMod val="60000"/>
                  <a:lumOff val="40000"/>
                </a:schemeClr>
              </a:solidFill>
            </a:endParaRPr>
          </a:p>
        </p:txBody>
      </p:sp>
      <p:pic>
        <p:nvPicPr>
          <p:cNvPr id="4098" name="Picture 2" descr="potty traini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703" y="1417638"/>
            <a:ext cx="370629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84784"/>
            <a:ext cx="3952247" cy="26401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otty training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4124885"/>
            <a:ext cx="40386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031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Çocuğun tuvalet eğitimini aldığı dönemdir. Eğer bu dönemde anne-baba tarafından katı bir tuvalet eğitimi verilir, baskıcı bir tutum sergilenirse, bu durumun “anal kişiliğe”, yani aşırı düzenli, inatçı gibi özellikleri olan bir kişilik oluşmasına neden olacağı belirtilir.</a:t>
            </a:r>
          </a:p>
        </p:txBody>
      </p:sp>
    </p:spTree>
    <p:extLst>
      <p:ext uri="{BB962C8B-B14F-4D97-AF65-F5344CB8AC3E}">
        <p14:creationId xmlns:p14="http://schemas.microsoft.com/office/powerpoint/2010/main" val="3273335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onun-Kaka-Kitabi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0642"/>
            <a:ext cx="2880320" cy="35623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toğraf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680" b="24401"/>
          <a:stretch/>
        </p:blipFill>
        <p:spPr bwMode="auto">
          <a:xfrm>
            <a:off x="2411760" y="3933056"/>
            <a:ext cx="517071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toğraf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83" r="10794"/>
          <a:stretch/>
        </p:blipFill>
        <p:spPr bwMode="auto">
          <a:xfrm>
            <a:off x="5220072" y="142062"/>
            <a:ext cx="288735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27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902</TotalTime>
  <Words>1955</Words>
  <Application>Microsoft Office PowerPoint</Application>
  <PresentationFormat>Ekran Gösterisi (4:3)</PresentationFormat>
  <Paragraphs>177</Paragraphs>
  <Slides>48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48</vt:i4>
      </vt:variant>
    </vt:vector>
  </HeadingPairs>
  <TitlesOfParts>
    <vt:vector size="53" baseType="lpstr">
      <vt:lpstr>Arial</vt:lpstr>
      <vt:lpstr>Calibri</vt:lpstr>
      <vt:lpstr>Cooper Black</vt:lpstr>
      <vt:lpstr>open_sansregular</vt:lpstr>
      <vt:lpstr>Ofis Teması</vt:lpstr>
      <vt:lpstr>Sigmund Freud ve  Psikoseksüel Kuramı</vt:lpstr>
      <vt:lpstr>PowerPoint Sunusu</vt:lpstr>
      <vt:lpstr>PowerPoint Sunusu</vt:lpstr>
      <vt:lpstr>Psikoseksüel gelişim dönemleri</vt:lpstr>
      <vt:lpstr>Oral Dönem</vt:lpstr>
      <vt:lpstr>PowerPoint Sunusu</vt:lpstr>
      <vt:lpstr>Anal Dönem-Tuvalet Eğitimi</vt:lpstr>
      <vt:lpstr>PowerPoint Sunusu</vt:lpstr>
      <vt:lpstr>PowerPoint Sunusu</vt:lpstr>
      <vt:lpstr>Fallik Dönem </vt:lpstr>
      <vt:lpstr>PowerPoint Sunusu</vt:lpstr>
      <vt:lpstr>Özdeşim Kurma</vt:lpstr>
      <vt:lpstr>Cinsiyet rolleri </vt:lpstr>
      <vt:lpstr>Latent (Gizil)</vt:lpstr>
      <vt:lpstr>PowerPoint Sunusu</vt:lpstr>
      <vt:lpstr>Genital Dönem</vt:lpstr>
      <vt:lpstr>Erik Erikson:</vt:lpstr>
      <vt:lpstr>PowerPoint Sunusu</vt:lpstr>
      <vt:lpstr>Freud ve Erikson’un yaklaşımlarındaki farklılıklar</vt:lpstr>
      <vt:lpstr>PowerPoint Sunusu</vt:lpstr>
      <vt:lpstr>Erikson’un kuramının genel özellikleri</vt:lpstr>
      <vt:lpstr>Erikson’un Gelişim Evreleri</vt:lpstr>
      <vt:lpstr>1. Evre: Temel Güvene Karşı Güvensizlik</vt:lpstr>
      <vt:lpstr>2. Evre: Özerkliğe Karşı Utanç ve Şüphecilik</vt:lpstr>
      <vt:lpstr>2. Evre: Özerkliğe Karşı Utanç ve Şüphecilik</vt:lpstr>
      <vt:lpstr>3. Evre: Girişkenliğe Karşı Suçluluk Duygusu</vt:lpstr>
      <vt:lpstr>3. Evre: Girişkenliğe Karşı Suçluluk Duygusu</vt:lpstr>
      <vt:lpstr>4. Evre: Başarıya Karşı Aşağılık Duygusu</vt:lpstr>
      <vt:lpstr>4. Evre: Başarıya Karşı Aşağılık Duygusu</vt:lpstr>
      <vt:lpstr>PowerPoint Sunusu</vt:lpstr>
      <vt:lpstr>5. Evre Kimlik Kazanmaya Karşı Kimlik Karmaşası</vt:lpstr>
      <vt:lpstr>5. Evre Kimlik Kazanmaya Karşı Kimlik Karmaşası</vt:lpstr>
      <vt:lpstr>Türk ergenler 'atarlı' çıktı!</vt:lpstr>
      <vt:lpstr>PowerPoint Sunusu</vt:lpstr>
      <vt:lpstr>6. Evre: Yakınlığa karşı yalıtılmışlık (yalnızlık) dönemi </vt:lpstr>
      <vt:lpstr>7. Evre: Üretkenliğe karşı verimsizlik (durgunluk) dönemi </vt:lpstr>
      <vt:lpstr>8. Evre: Benlik bütünlüğüne karşı umutsuzluk dönemi</vt:lpstr>
      <vt:lpstr>PowerPoint Sunusu</vt:lpstr>
      <vt:lpstr>8. Evre: Benlik bütünlüğüne karşı umutsuzluk dönemi </vt:lpstr>
      <vt:lpstr>PowerPoint Sunusu</vt:lpstr>
      <vt:lpstr>PowerPoint Sunusu</vt:lpstr>
      <vt:lpstr>Rogers </vt:lpstr>
      <vt:lpstr>Rogers ve eğitim</vt:lpstr>
      <vt:lpstr>Rogers’ın ruh sağlığı ölçütleri</vt:lpstr>
      <vt:lpstr>A. Maslow</vt:lpstr>
      <vt:lpstr>İhtiyaçlar hiyerarşisi </vt:lpstr>
      <vt:lpstr>Kendini gerçekleştiren insan…</vt:lpstr>
      <vt:lpstr>Kendini gerçekleştiren insan…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Sigmund Freud ve  Psikoanalitik Kuramı</dc:title>
  <cp:lastModifiedBy>Bd2_bb3</cp:lastModifiedBy>
  <cp:revision>90</cp:revision>
  <dcterms:modified xsi:type="dcterms:W3CDTF">2017-12-15T07:50:00Z</dcterms:modified>
</cp:coreProperties>
</file>