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58DD9E-F4C3-49DF-8AA8-C217515E607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857557-2FA5-4894-94F8-0E1EDE851BA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58DD9E-F4C3-49DF-8AA8-C217515E607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857557-2FA5-4894-94F8-0E1EDE851BA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58DD9E-F4C3-49DF-8AA8-C217515E607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857557-2FA5-4894-94F8-0E1EDE851BA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58DD9E-F4C3-49DF-8AA8-C217515E607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857557-2FA5-4894-94F8-0E1EDE851BA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58DD9E-F4C3-49DF-8AA8-C217515E607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857557-2FA5-4894-94F8-0E1EDE851BA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58DD9E-F4C3-49DF-8AA8-C217515E607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857557-2FA5-4894-94F8-0E1EDE851BA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58DD9E-F4C3-49DF-8AA8-C217515E607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857557-2FA5-4894-94F8-0E1EDE851BA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58DD9E-F4C3-49DF-8AA8-C217515E607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857557-2FA5-4894-94F8-0E1EDE851BA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58DD9E-F4C3-49DF-8AA8-C217515E607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857557-2FA5-4894-94F8-0E1EDE851BA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58DD9E-F4C3-49DF-8AA8-C217515E607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857557-2FA5-4894-94F8-0E1EDE851BA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58DD9E-F4C3-49DF-8AA8-C217515E607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857557-2FA5-4894-94F8-0E1EDE851BA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F58DD9E-F4C3-49DF-8AA8-C217515E607A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9857557-2FA5-4894-94F8-0E1EDE851BA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ctrTitle"/>
          </p:nvPr>
        </p:nvSpPr>
        <p:spPr>
          <a:xfrm>
            <a:off x="1331640" y="1052736"/>
            <a:ext cx="7406640" cy="504056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İSP 221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err="1" smtClean="0"/>
              <a:t>Ortograf</a:t>
            </a:r>
            <a:r>
              <a:rPr lang="es-ES_tradnl" b="1" dirty="0" smtClean="0"/>
              <a:t>ía y Fonética</a:t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>						</a:t>
            </a:r>
            <a:r>
              <a:rPr lang="es-ES_tradnl" dirty="0" smtClean="0"/>
              <a:t>Clase 1</a:t>
            </a:r>
            <a:r>
              <a:rPr lang="tr-TR" smtClean="0"/>
              <a:t>1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403648" y="1916832"/>
            <a:ext cx="7406640" cy="1472184"/>
          </a:xfrm>
        </p:spPr>
        <p:txBody>
          <a:bodyPr/>
          <a:lstStyle/>
          <a:p>
            <a:r>
              <a:rPr lang="es-ES_tradnl" b="1" dirty="0" smtClean="0"/>
              <a:t>FONOLOGÍA</a:t>
            </a:r>
            <a:endParaRPr lang="tr-TR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Terminología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_tradnl" dirty="0" smtClean="0"/>
              <a:t> </a:t>
            </a:r>
            <a:r>
              <a:rPr lang="es-ES_tradnl" b="1" dirty="0" smtClean="0"/>
              <a:t>FONÉTICA: </a:t>
            </a:r>
            <a:r>
              <a:rPr lang="es-ES_tradnl" dirty="0" smtClean="0"/>
              <a:t>ciencia que estudia los sonidos del habla y el modo en que estos se perciben.  Su unidad más pequeña es el ALÓFONO (no distingue significado)</a:t>
            </a:r>
          </a:p>
          <a:p>
            <a:pPr>
              <a:buNone/>
            </a:pPr>
            <a:endParaRPr lang="es-ES_tradnl" dirty="0" smtClean="0"/>
          </a:p>
          <a:p>
            <a:r>
              <a:rPr lang="es-ES_tradnl" dirty="0" smtClean="0"/>
              <a:t> </a:t>
            </a:r>
            <a:r>
              <a:rPr lang="es-ES_tradnl" b="1" dirty="0" smtClean="0"/>
              <a:t>FONOLOGÍA: </a:t>
            </a:r>
            <a:r>
              <a:rPr lang="es-ES_tradnl" dirty="0" smtClean="0"/>
              <a:t>describe el modo en que funcionan los fonemas en un nivel abstracto, ideal (general). Su  unidad más pequeña es el FONEMA (posee un valor distintivo, es decir, sí distingue significado)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59632" y="1124744"/>
            <a:ext cx="3424424" cy="489654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ES_tradnl" b="1" dirty="0" smtClean="0"/>
              <a:t>FONÉTICA</a:t>
            </a:r>
          </a:p>
          <a:p>
            <a:r>
              <a:rPr lang="es-ES_tradnl" dirty="0" smtClean="0"/>
              <a:t>+ específico</a:t>
            </a:r>
          </a:p>
          <a:p>
            <a:r>
              <a:rPr lang="es-ES_tradnl" dirty="0" smtClean="0"/>
              <a:t> posibilidades de pronunciación</a:t>
            </a:r>
          </a:p>
          <a:p>
            <a:r>
              <a:rPr lang="es-ES_tradnl" dirty="0" smtClean="0"/>
              <a:t>Diferencias en la pronunciación de un sonido</a:t>
            </a:r>
          </a:p>
          <a:p>
            <a:r>
              <a:rPr lang="es-ES_tradnl" dirty="0" smtClean="0"/>
              <a:t> no distingue significado</a:t>
            </a:r>
          </a:p>
          <a:p>
            <a:r>
              <a:rPr lang="es-ES_tradnl" dirty="0" smtClean="0"/>
              <a:t> alófonos </a:t>
            </a:r>
          </a:p>
          <a:p>
            <a:endParaRPr lang="es-ES_tradnl" dirty="0" smtClean="0"/>
          </a:p>
          <a:p>
            <a:endParaRPr lang="tr-TR" dirty="0"/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5220072" y="1124744"/>
            <a:ext cx="3424424" cy="48006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s-ES_tradnl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FONOLOGÍA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s-ES_tradn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 general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s-ES_tradn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sistema de oposiciones 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s-ES_tradnl" sz="3200" dirty="0" smtClean="0"/>
              <a:t>Ej. /kada/ - /kasa/</a:t>
            </a:r>
            <a:endParaRPr kumimoji="0" lang="es-ES_tradn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s-ES_tradn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Elementos invariables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s-ES_tradn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sí distingue significado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s-ES_tradn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fonemas 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s-ES_tradn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6" name="5 Düz Bağlayıcı"/>
          <p:cNvCxnSpPr/>
          <p:nvPr/>
        </p:nvCxnSpPr>
        <p:spPr>
          <a:xfrm>
            <a:off x="4716016" y="620688"/>
            <a:ext cx="72008" cy="5328592"/>
          </a:xfrm>
          <a:prstGeom prst="line">
            <a:avLst/>
          </a:prstGeom>
          <a:ln w="825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 smtClean="0"/>
              <a:t>ÓRGANOS</a:t>
            </a:r>
            <a:br>
              <a:rPr lang="es-ES_tradnl" b="1" dirty="0" smtClean="0"/>
            </a:br>
            <a:r>
              <a:rPr lang="es-ES_tradnl" b="1" dirty="0" smtClean="0"/>
              <a:t>DEL APARATO FONADOR</a:t>
            </a:r>
            <a:endParaRPr lang="tr-TR" b="1" dirty="0"/>
          </a:p>
        </p:txBody>
      </p:sp>
      <p:pic>
        <p:nvPicPr>
          <p:cNvPr id="1026" name="Picture 2" descr="aparato fonad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541906"/>
            <a:ext cx="6552728" cy="4453607"/>
          </a:xfrm>
          <a:prstGeom prst="rect">
            <a:avLst/>
          </a:prstGeom>
          <a:noFill/>
        </p:spPr>
      </p:pic>
      <p:sp>
        <p:nvSpPr>
          <p:cNvPr id="6" name="5 Dikdörtgen"/>
          <p:cNvSpPr/>
          <p:nvPr/>
        </p:nvSpPr>
        <p:spPr>
          <a:xfrm>
            <a:off x="3779912" y="6165304"/>
            <a:ext cx="45002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https://diccionarioactual.com/aparato-fonador/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TIPOS DE FONEMAS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 vocales        /a/ /e/ /i/ /o/ /u/</a:t>
            </a:r>
          </a:p>
          <a:p>
            <a:pPr>
              <a:buNone/>
            </a:pPr>
            <a:endParaRPr lang="es-ES_tradnl" dirty="0" smtClean="0"/>
          </a:p>
          <a:p>
            <a:r>
              <a:rPr lang="es-ES_tradnl" dirty="0" smtClean="0"/>
              <a:t> líquida 		/l/ /r/. Son consonantes con valor vocal. Pueden unirse a otras consonantes.</a:t>
            </a:r>
          </a:p>
          <a:p>
            <a:pPr>
              <a:buNone/>
            </a:pPr>
            <a:endParaRPr lang="es-ES_tradnl" dirty="0" smtClean="0"/>
          </a:p>
          <a:p>
            <a:r>
              <a:rPr lang="es-ES_tradnl" dirty="0" smtClean="0"/>
              <a:t>consonante		resto de consonantes</a:t>
            </a:r>
          </a:p>
          <a:p>
            <a:pPr>
              <a:buNone/>
            </a:pPr>
            <a:endParaRPr lang="es-ES_tradnl" dirty="0" smtClean="0"/>
          </a:p>
        </p:txBody>
      </p:sp>
      <p:sp>
        <p:nvSpPr>
          <p:cNvPr id="4" name="3 Sağ Ok"/>
          <p:cNvSpPr/>
          <p:nvPr/>
        </p:nvSpPr>
        <p:spPr>
          <a:xfrm>
            <a:off x="3275856" y="2780928"/>
            <a:ext cx="93610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Sağ Ok"/>
          <p:cNvSpPr/>
          <p:nvPr/>
        </p:nvSpPr>
        <p:spPr>
          <a:xfrm>
            <a:off x="4067944" y="4869160"/>
            <a:ext cx="93610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Sağ Ok"/>
          <p:cNvSpPr/>
          <p:nvPr/>
        </p:nvSpPr>
        <p:spPr>
          <a:xfrm>
            <a:off x="3347864" y="1628800"/>
            <a:ext cx="72008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VOCALES:  /a/ /e/ /i/ /o/ /u/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52935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_tradnl" dirty="0" smtClean="0"/>
              <a:t>Se agrupan según su</a:t>
            </a:r>
          </a:p>
          <a:p>
            <a:r>
              <a:rPr lang="es-ES_tradnl" b="1" dirty="0" smtClean="0"/>
              <a:t>LOCALIZACIÓN</a:t>
            </a:r>
            <a:r>
              <a:rPr lang="es-ES_tradnl" dirty="0" smtClean="0"/>
              <a:t>. Lugar de articulación.</a:t>
            </a:r>
          </a:p>
          <a:p>
            <a:pPr lvl="1"/>
            <a:r>
              <a:rPr lang="es-ES_tradnl" b="1" dirty="0" smtClean="0"/>
              <a:t> anterior </a:t>
            </a:r>
            <a:r>
              <a:rPr lang="es-ES_tradnl" dirty="0" smtClean="0"/>
              <a:t>(lengua más cerca del exterior): /e/ /i/</a:t>
            </a:r>
          </a:p>
          <a:p>
            <a:pPr lvl="1"/>
            <a:r>
              <a:rPr lang="es-ES_tradnl" b="1" dirty="0" smtClean="0"/>
              <a:t> media </a:t>
            </a:r>
            <a:r>
              <a:rPr lang="es-ES_tradnl" dirty="0" smtClean="0"/>
              <a:t>(lengua en el centro): /a/</a:t>
            </a:r>
          </a:p>
          <a:p>
            <a:pPr lvl="1"/>
            <a:r>
              <a:rPr lang="es-ES_tradnl" dirty="0" smtClean="0"/>
              <a:t> </a:t>
            </a:r>
            <a:r>
              <a:rPr lang="es-ES_tradnl" b="1" dirty="0" smtClean="0"/>
              <a:t>posterior </a:t>
            </a:r>
            <a:r>
              <a:rPr lang="es-ES_tradnl" dirty="0" smtClean="0"/>
              <a:t>(lengúa más hacia el velo del paladar): /o/ /u/</a:t>
            </a:r>
          </a:p>
          <a:p>
            <a:r>
              <a:rPr lang="es-ES_tradnl" dirty="0" smtClean="0"/>
              <a:t> </a:t>
            </a:r>
            <a:r>
              <a:rPr lang="es-ES_tradnl" b="1" dirty="0" smtClean="0"/>
              <a:t>ABERTURA</a:t>
            </a:r>
            <a:r>
              <a:rPr lang="es-ES_tradnl" dirty="0" smtClean="0"/>
              <a:t>. Modo de articulación.</a:t>
            </a:r>
          </a:p>
          <a:p>
            <a:pPr lvl="1"/>
            <a:r>
              <a:rPr lang="es-ES_tradnl" dirty="0" smtClean="0"/>
              <a:t> </a:t>
            </a:r>
            <a:r>
              <a:rPr lang="es-ES_tradnl" b="1" dirty="0" smtClean="0"/>
              <a:t>abierta: </a:t>
            </a:r>
            <a:r>
              <a:rPr lang="es-ES_tradnl" dirty="0" smtClean="0"/>
              <a:t>/a/</a:t>
            </a:r>
          </a:p>
          <a:p>
            <a:pPr lvl="1"/>
            <a:r>
              <a:rPr lang="es-ES_tradnl" dirty="0" smtClean="0"/>
              <a:t> </a:t>
            </a:r>
            <a:r>
              <a:rPr lang="es-ES_tradnl" b="1" dirty="0" smtClean="0"/>
              <a:t>semiabierta: </a:t>
            </a:r>
            <a:r>
              <a:rPr lang="es-ES_tradnl" dirty="0" smtClean="0"/>
              <a:t>/e/ /o/</a:t>
            </a:r>
          </a:p>
          <a:p>
            <a:pPr lvl="1"/>
            <a:r>
              <a:rPr lang="es-ES_tradnl" dirty="0" smtClean="0"/>
              <a:t> </a:t>
            </a:r>
            <a:r>
              <a:rPr lang="es-ES_tradnl" b="1" dirty="0" smtClean="0"/>
              <a:t>cerrada: </a:t>
            </a:r>
            <a:r>
              <a:rPr lang="es-ES_tradnl" dirty="0" smtClean="0"/>
              <a:t>/i/ /u/</a:t>
            </a:r>
          </a:p>
          <a:p>
            <a:pPr>
              <a:buNone/>
            </a:pPr>
            <a:endParaRPr lang="es-ES_tradnl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triÃ¡ngulo de hellwag ile ilgili gÃ¶rsel sonuc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700808"/>
            <a:ext cx="5972175" cy="3456384"/>
          </a:xfrm>
          <a:prstGeom prst="rect">
            <a:avLst/>
          </a:prstGeom>
          <a:noFill/>
        </p:spPr>
      </p:pic>
      <p:sp>
        <p:nvSpPr>
          <p:cNvPr id="7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/>
          <a:lstStyle/>
          <a:p>
            <a:r>
              <a:rPr lang="es-ES_tradnl" dirty="0" smtClean="0"/>
              <a:t>TRIÁGULO DE HELLWAG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31640" y="69269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Rasgos distintivos de los fonemas vocálicos (por ahora)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75656" y="2204864"/>
            <a:ext cx="7498080" cy="3312368"/>
          </a:xfrm>
        </p:spPr>
        <p:txBody>
          <a:bodyPr/>
          <a:lstStyle/>
          <a:p>
            <a:r>
              <a:rPr lang="es-ES_tradnl" dirty="0" smtClean="0"/>
              <a:t> /a/: vocal, media, abierta</a:t>
            </a:r>
          </a:p>
          <a:p>
            <a:r>
              <a:rPr lang="es-ES_tradnl" dirty="0" smtClean="0"/>
              <a:t> /e/: vocal, anterior, </a:t>
            </a:r>
            <a:r>
              <a:rPr lang="es-ES_tradnl" dirty="0" smtClean="0"/>
              <a:t>sem</a:t>
            </a:r>
            <a:r>
              <a:rPr lang="tr-TR" smtClean="0"/>
              <a:t>i</a:t>
            </a:r>
            <a:r>
              <a:rPr lang="es-ES_tradnl" smtClean="0"/>
              <a:t>abierta</a:t>
            </a:r>
            <a:endParaRPr lang="es-ES_tradnl" dirty="0" smtClean="0"/>
          </a:p>
          <a:p>
            <a:r>
              <a:rPr lang="es-ES_tradnl" dirty="0" smtClean="0"/>
              <a:t> /i/: vocal, anterior, cerrada</a:t>
            </a:r>
          </a:p>
          <a:p>
            <a:r>
              <a:rPr lang="es-ES_tradnl" dirty="0" smtClean="0"/>
              <a:t> /o/: vocal, posterior, media</a:t>
            </a:r>
          </a:p>
          <a:p>
            <a:r>
              <a:rPr lang="es-ES_tradnl" dirty="0" smtClean="0"/>
              <a:t> /u/: vocal, posterior, cerrada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36</TotalTime>
  <Words>307</Words>
  <Application>Microsoft Office PowerPoint</Application>
  <PresentationFormat>Ekran Gösterisi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Gündönümü</vt:lpstr>
      <vt:lpstr>İSP 221  Ortografía y Fonética         Clase 11  </vt:lpstr>
      <vt:lpstr>FONOLOGÍA</vt:lpstr>
      <vt:lpstr>Terminología</vt:lpstr>
      <vt:lpstr>Slayt 4</vt:lpstr>
      <vt:lpstr>ÓRGANOS DEL APARATO FONADOR</vt:lpstr>
      <vt:lpstr>TIPOS DE FONEMAS</vt:lpstr>
      <vt:lpstr>VOCALES:  /a/ /e/ /i/ /o/ /u/</vt:lpstr>
      <vt:lpstr>TRIÁGULO DE HELLWAG</vt:lpstr>
      <vt:lpstr>Rasgos distintivos de los fonemas vocálicos (por ahora)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İSP 221  Ortografía y Fonética         Clase 10  </dc:title>
  <dc:creator>reşat</dc:creator>
  <cp:lastModifiedBy>reşat</cp:lastModifiedBy>
  <cp:revision>13</cp:revision>
  <dcterms:created xsi:type="dcterms:W3CDTF">2019-03-20T20:06:58Z</dcterms:created>
  <dcterms:modified xsi:type="dcterms:W3CDTF">2019-03-25T21:16:40Z</dcterms:modified>
</cp:coreProperties>
</file>