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notesMasterIdLst>
    <p:notesMasterId r:id="rId44"/>
  </p:notesMasterIdLst>
  <p:handoutMasterIdLst>
    <p:handoutMasterId r:id="rId45"/>
  </p:handoutMasterIdLst>
  <p:sldIdLst>
    <p:sldId id="318" r:id="rId2"/>
    <p:sldId id="319" r:id="rId3"/>
    <p:sldId id="304" r:id="rId4"/>
    <p:sldId id="257" r:id="rId5"/>
    <p:sldId id="258" r:id="rId6"/>
    <p:sldId id="259" r:id="rId7"/>
    <p:sldId id="260" r:id="rId8"/>
    <p:sldId id="261" r:id="rId9"/>
    <p:sldId id="262" r:id="rId10"/>
    <p:sldId id="272" r:id="rId11"/>
    <p:sldId id="271" r:id="rId12"/>
    <p:sldId id="263" r:id="rId13"/>
    <p:sldId id="264" r:id="rId14"/>
    <p:sldId id="265" r:id="rId15"/>
    <p:sldId id="305" r:id="rId16"/>
    <p:sldId id="266" r:id="rId17"/>
    <p:sldId id="307" r:id="rId18"/>
    <p:sldId id="276" r:id="rId19"/>
    <p:sldId id="308" r:id="rId20"/>
    <p:sldId id="309" r:id="rId21"/>
    <p:sldId id="269" r:id="rId22"/>
    <p:sldId id="306" r:id="rId23"/>
    <p:sldId id="310" r:id="rId24"/>
    <p:sldId id="311" r:id="rId25"/>
    <p:sldId id="312" r:id="rId26"/>
    <p:sldId id="270" r:id="rId27"/>
    <p:sldId id="273" r:id="rId28"/>
    <p:sldId id="274" r:id="rId29"/>
    <p:sldId id="275" r:id="rId30"/>
    <p:sldId id="277" r:id="rId31"/>
    <p:sldId id="278" r:id="rId32"/>
    <p:sldId id="279" r:id="rId33"/>
    <p:sldId id="282" r:id="rId34"/>
    <p:sldId id="286" r:id="rId35"/>
    <p:sldId id="288" r:id="rId36"/>
    <p:sldId id="289" r:id="rId37"/>
    <p:sldId id="301" r:id="rId38"/>
    <p:sldId id="302" r:id="rId39"/>
    <p:sldId id="290" r:id="rId40"/>
    <p:sldId id="291" r:id="rId41"/>
    <p:sldId id="321" r:id="rId42"/>
    <p:sldId id="322" r:id="rId43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buChar char="•"/>
      <a:defRPr kumimoji="1"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buChar char="•"/>
      <a:defRPr kumimoji="1"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buChar char="•"/>
      <a:defRPr kumimoji="1"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buChar char="•"/>
      <a:defRPr kumimoji="1"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buChar char="•"/>
      <a:defRPr kumimoji="1"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21E74"/>
    <a:srgbClr val="960FCA"/>
    <a:srgbClr val="950CC9"/>
    <a:srgbClr val="9F10EA"/>
    <a:srgbClr val="00CC66"/>
    <a:srgbClr val="B6B6B6"/>
    <a:srgbClr val="B7B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2" autoAdjust="0"/>
    <p:restoredTop sz="94290" autoAdjust="0"/>
  </p:normalViewPr>
  <p:slideViewPr>
    <p:cSldViewPr>
      <p:cViewPr varScale="1">
        <p:scale>
          <a:sx n="105" d="100"/>
          <a:sy n="105" d="100"/>
        </p:scale>
        <p:origin x="696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154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kumimoji="0"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kumimoji="0"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14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kumimoji="0" sz="1200">
                <a:latin typeface="Arial" charset="0"/>
              </a:defRPr>
            </a:lvl1pPr>
          </a:lstStyle>
          <a:p>
            <a:pPr>
              <a:defRPr/>
            </a:pPr>
            <a:r>
              <a:rPr lang="tr-TR"/>
              <a:t>i/36</a:t>
            </a:r>
          </a:p>
        </p:txBody>
      </p:sp>
      <p:sp>
        <p:nvSpPr>
          <p:cNvPr id="214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kumimoji="0" sz="1200">
                <a:latin typeface="Arial" charset="0"/>
              </a:defRPr>
            </a:lvl1pPr>
          </a:lstStyle>
          <a:p>
            <a:pPr>
              <a:defRPr/>
            </a:pPr>
            <a:fld id="{DEB59463-6F33-47A3-9E77-443F6212666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kumimoji="0"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kumimoji="0"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63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4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Click to edit Master text styles</a:t>
            </a:r>
          </a:p>
          <a:p>
            <a:pPr lvl="1"/>
            <a:r>
              <a:rPr lang="tr-TR" noProof="0" smtClean="0"/>
              <a:t>Second level</a:t>
            </a:r>
          </a:p>
          <a:p>
            <a:pPr lvl="2"/>
            <a:r>
              <a:rPr lang="tr-TR" noProof="0" smtClean="0"/>
              <a:t>Third level</a:t>
            </a:r>
          </a:p>
          <a:p>
            <a:pPr lvl="3"/>
            <a:r>
              <a:rPr lang="tr-TR" noProof="0" smtClean="0"/>
              <a:t>Fourth level</a:t>
            </a:r>
          </a:p>
          <a:p>
            <a:pPr lvl="4"/>
            <a:r>
              <a:rPr lang="tr-TR" noProof="0" smtClean="0"/>
              <a:t>Fifth level</a:t>
            </a:r>
          </a:p>
        </p:txBody>
      </p:sp>
      <p:sp>
        <p:nvSpPr>
          <p:cNvPr id="164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kumimoji="0" sz="1200">
                <a:latin typeface="Arial" charset="0"/>
              </a:defRPr>
            </a:lvl1pPr>
          </a:lstStyle>
          <a:p>
            <a:pPr>
              <a:defRPr/>
            </a:pPr>
            <a:r>
              <a:rPr lang="tr-TR"/>
              <a:t>i/36</a:t>
            </a:r>
          </a:p>
        </p:txBody>
      </p:sp>
      <p:sp>
        <p:nvSpPr>
          <p:cNvPr id="164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kumimoji="0" sz="1200">
                <a:latin typeface="Arial" charset="0"/>
              </a:defRPr>
            </a:lvl1pPr>
          </a:lstStyle>
          <a:p>
            <a:pPr>
              <a:defRPr/>
            </a:pPr>
            <a:fld id="{37F0E195-D059-45B6-B852-CD1E6B3AFE3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048C03B-0182-49AE-9A24-BF782A38A177}" type="slidenum">
              <a:rPr lang="en-US" altLang="tr-TR" smtClean="0"/>
              <a:pPr/>
              <a:t>1</a:t>
            </a:fld>
            <a:endParaRPr lang="en-US" altLang="tr-TR" dirty="0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97280" y="3810000"/>
            <a:ext cx="10058400" cy="515112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2700" b="0" spc="-28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İçin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013" cap="all" spc="113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257175" indent="0" algn="ctr">
              <a:buNone/>
              <a:defRPr sz="1350"/>
            </a:lvl2pPr>
            <a:lvl3pPr marL="514350" indent="0" algn="ctr">
              <a:buNone/>
              <a:defRPr sz="1350"/>
            </a:lvl3pPr>
            <a:lvl4pPr marL="771525" indent="0" algn="ctr">
              <a:buNone/>
              <a:defRPr sz="1125"/>
            </a:lvl4pPr>
            <a:lvl5pPr marL="1028700" indent="0" algn="ctr">
              <a:buNone/>
              <a:defRPr sz="1125"/>
            </a:lvl5pPr>
            <a:lvl6pPr marL="1285875" indent="0" algn="ctr">
              <a:buNone/>
              <a:defRPr sz="1125"/>
            </a:lvl6pPr>
            <a:lvl7pPr marL="1543050" indent="0" algn="ctr">
              <a:buNone/>
              <a:defRPr sz="1125"/>
            </a:lvl7pPr>
            <a:lvl8pPr marL="1800225" indent="0" algn="ctr">
              <a:buNone/>
              <a:defRPr sz="1125"/>
            </a:lvl8pPr>
            <a:lvl9pPr marL="2057400" indent="0" algn="ctr">
              <a:buNone/>
              <a:defRPr sz="1125"/>
            </a:lvl9pPr>
          </a:lstStyle>
          <a:p>
            <a:r>
              <a:rPr lang="tr-TR" dirty="0" smtClean="0"/>
              <a:t>DERS ADI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44526B4-A026-43C4-999D-7DC976FE730F}" type="datetime1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 alt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C23C7FAB-0336-47DE-8689-D4B8B3D67191}" type="slidenum">
              <a:rPr lang="en-US" altLang="tr-TR" smtClean="0"/>
              <a:pPr>
                <a:defRPr/>
              </a:pPr>
              <a:t>‹#›</a:t>
            </a:fld>
            <a:endParaRPr lang="en-US" alt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3" y="826688"/>
            <a:ext cx="1527835" cy="1450184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02279" y="1051999"/>
            <a:ext cx="5444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tr-TR" sz="24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ÜNİVERSİTESİ</a:t>
            </a:r>
          </a:p>
          <a:p>
            <a:pPr algn="ctr">
              <a:buNone/>
            </a:pPr>
            <a:r>
              <a:rPr lang="tr-TR" sz="24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24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24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19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F90643-125A-461A-9753-D66CC8B42B70}" type="datetime1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alt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23C7FAB-0336-47DE-8689-D4B8B3D67191}" type="slidenum">
              <a:rPr lang="en-US" altLang="tr-TR" smtClean="0"/>
              <a:pPr>
                <a:defRPr/>
              </a:pPr>
              <a:t>‹#›</a:t>
            </a:fld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39872124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AC2D4D-788C-4808-A521-F418FAE6E6B9}" type="datetime1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alt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23C7FAB-0336-47DE-8689-D4B8B3D67191}" type="slidenum">
              <a:rPr lang="en-US" altLang="tr-TR" smtClean="0"/>
              <a:pPr>
                <a:defRPr/>
              </a:pPr>
              <a:t>‹#›</a:t>
            </a:fld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05859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Boş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1A1A6F"/>
                </a:solidFill>
                <a:latin typeface="Arial"/>
                <a:cs typeface="Arial"/>
              </a:defRPr>
            </a:lvl1pPr>
          </a:lstStyle>
          <a:p>
            <a:endParaRPr lang="en-US" altLang="tr-TR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rgbClr val="002060"/>
                </a:solidFill>
              </a:defRPr>
            </a:lvl1pPr>
          </a:lstStyle>
          <a:p>
            <a:fld id="{54FDB918-001A-4045-9FE8-E10871DC8BCE}" type="datetime1">
              <a:rPr lang="en-US" smtClean="0"/>
              <a:t>1/31/2020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fld id="{C23C7FAB-0336-47DE-8689-D4B8B3D67191}" type="slidenum">
              <a:rPr lang="en-US" altLang="tr-TR" smtClean="0"/>
              <a:pPr>
                <a:defRPr/>
              </a:pPr>
              <a:t>‹#›</a:t>
            </a:fld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34894371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Yalnızca Başlı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1A1A6F"/>
                </a:solidFill>
                <a:latin typeface="Arial"/>
                <a:cs typeface="Arial"/>
              </a:defRPr>
            </a:lvl1pPr>
          </a:lstStyle>
          <a:p>
            <a:endParaRPr lang="en-US" altLang="tr-TR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EA6F7-585C-405E-873A-D6FE92EE9029}" type="datetime1">
              <a:rPr lang="en-US" smtClean="0"/>
              <a:t>1/31/2020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23C7FAB-0336-47DE-8689-D4B8B3D67191}" type="slidenum">
              <a:rPr lang="en-US" altLang="tr-TR" smtClean="0"/>
              <a:pPr>
                <a:defRPr/>
              </a:pPr>
              <a:t>‹#›</a:t>
            </a:fld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40848213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914400" y="768350"/>
            <a:ext cx="10363200" cy="532765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886884" y="6367463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4138084" y="6367463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10084" y="6367463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4DC7E-1859-4A81-A617-D6874FB5E26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6972675"/>
      </p:ext>
    </p:extLst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86605"/>
            <a:ext cx="10647680" cy="627796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25BA743C-A8C8-4FD9-83C6-F9AFB31FC065}" type="datetime1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 alt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C23C7FAB-0336-47DE-8689-D4B8B3D67191}" type="slidenum">
              <a:rPr lang="en-US" altLang="tr-TR" smtClean="0"/>
              <a:pPr>
                <a:defRPr/>
              </a:pPr>
              <a:t>‹#›</a:t>
            </a:fld>
            <a:endParaRPr lang="en-US" altLang="tr-TR" dirty="0"/>
          </a:p>
        </p:txBody>
      </p:sp>
      <p:cxnSp>
        <p:nvCxnSpPr>
          <p:cNvPr id="7" name="Düz Bağlayıcı 6"/>
          <p:cNvCxnSpPr/>
          <p:nvPr/>
        </p:nvCxnSpPr>
        <p:spPr>
          <a:xfrm>
            <a:off x="508000" y="908720"/>
            <a:ext cx="1070448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513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2025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013" cap="all" spc="113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9B6BF92-39DA-42F5-BC09-2C4B3DA5EC42}" type="datetime1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 alt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C23C7FAB-0336-47DE-8689-D4B8B3D67191}" type="slidenum">
              <a:rPr lang="en-US" altLang="tr-TR" smtClean="0"/>
              <a:pPr>
                <a:defRPr/>
              </a:pPr>
              <a:t>‹#›</a:t>
            </a:fld>
            <a:endParaRPr lang="en-US" alt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75552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8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D73F03A-3E9F-4AD9-A2BA-53011BC1D0BA}" type="datetime1">
              <a:rPr lang="en-US" smtClean="0"/>
              <a:t>1/31/2020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alt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23C7FAB-0336-47DE-8689-D4B8B3D67191}" type="slidenum">
              <a:rPr lang="en-US" altLang="tr-TR" smtClean="0"/>
              <a:pPr>
                <a:defRPr/>
              </a:pPr>
              <a:t>‹#›</a:t>
            </a:fld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59272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125" b="0" cap="all" baseline="0">
                <a:solidFill>
                  <a:schemeClr val="tx2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125" b="0" cap="all" baseline="0">
                <a:solidFill>
                  <a:schemeClr val="tx2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4F1FFC-2A2A-40DF-B243-CB8768FFA2F8}" type="datetime1">
              <a:rPr lang="en-US" smtClean="0"/>
              <a:t>1/31/2020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alt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23C7FAB-0336-47DE-8689-D4B8B3D67191}" type="slidenum">
              <a:rPr lang="en-US" altLang="tr-TR" smtClean="0"/>
              <a:pPr>
                <a:defRPr/>
              </a:pPr>
              <a:t>‹#›</a:t>
            </a:fld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41855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1E2EAB-C4FC-4E05-BBAE-6BBBD5020097}" type="datetime1">
              <a:rPr lang="en-US" smtClean="0"/>
              <a:t>1/31/2020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alt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23C7FAB-0336-47DE-8689-D4B8B3D67191}" type="slidenum">
              <a:rPr lang="en-US" altLang="tr-TR" smtClean="0"/>
              <a:pPr>
                <a:defRPr/>
              </a:pPr>
              <a:t>‹#›</a:t>
            </a:fld>
            <a:endParaRPr lang="en-US" altLang="tr-TR" dirty="0"/>
          </a:p>
        </p:txBody>
      </p:sp>
      <p:cxnSp>
        <p:nvCxnSpPr>
          <p:cNvPr id="6" name="Düz Bağlayıcı 5"/>
          <p:cNvCxnSpPr/>
          <p:nvPr/>
        </p:nvCxnSpPr>
        <p:spPr>
          <a:xfrm>
            <a:off x="508000" y="914401"/>
            <a:ext cx="11176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013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2B6B14-C771-4390-92A5-45CA7BF30AA9}" type="datetime1">
              <a:rPr lang="en-US" smtClean="0"/>
              <a:t>1/31/2020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alt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23C7FAB-0336-47DE-8689-D4B8B3D67191}" type="slidenum">
              <a:rPr lang="en-US" altLang="tr-TR" smtClean="0"/>
              <a:pPr>
                <a:defRPr/>
              </a:pPr>
              <a:t>‹#›</a:t>
            </a:fld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69661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9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2025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844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4" y="6459789"/>
            <a:ext cx="2618511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657C8E7-814F-44D6-B4CE-2F33D2443238}" type="datetime1">
              <a:rPr lang="en-US" smtClean="0"/>
              <a:t>1/31/2020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9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 alt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C23C7FAB-0336-47DE-8689-D4B8B3D67191}" type="slidenum">
              <a:rPr lang="en-US" altLang="tr-TR" smtClean="0"/>
              <a:pPr>
                <a:defRPr/>
              </a:pPr>
              <a:t>‹#›</a:t>
            </a:fld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39329239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8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2025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338"/>
              </a:spcAft>
              <a:buNone/>
              <a:defRPr sz="844">
                <a:solidFill>
                  <a:srgbClr val="FFFFFF"/>
                </a:solidFill>
              </a:defRPr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F14A4D-AC5E-4A48-81CE-8A41ABDD3957}" type="datetime1">
              <a:rPr lang="en-US" smtClean="0"/>
              <a:t>1/31/2020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alt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23C7FAB-0336-47DE-8689-D4B8B3D67191}" type="slidenum">
              <a:rPr lang="en-US" altLang="tr-TR" smtClean="0"/>
              <a:pPr>
                <a:defRPr/>
              </a:pPr>
              <a:t>‹#›</a:t>
            </a:fld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82385543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0" y="286605"/>
            <a:ext cx="11176000" cy="6277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066800"/>
            <a:ext cx="11176000" cy="48022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3" y="6459789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6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0EFD327-C6EE-4EC2-810F-3F948B99AF3F}" type="datetime1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89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6" cap="all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 alt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1" y="6459789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C23C7FAB-0336-47DE-8689-D4B8B3D67191}" type="slidenum">
              <a:rPr lang="en-US" altLang="tr-TR" smtClean="0"/>
              <a:pPr>
                <a:defRPr/>
              </a:pPr>
              <a:t>‹#›</a:t>
            </a:fld>
            <a:endParaRPr lang="en-US" altLang="tr-TR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508000" y="914400"/>
            <a:ext cx="10556240" cy="1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353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514350" rtl="0" eaLnBrk="1" latinLnBrk="0" hangingPunct="1">
        <a:lnSpc>
          <a:spcPct val="85000"/>
        </a:lnSpc>
        <a:spcBef>
          <a:spcPct val="0"/>
        </a:spcBef>
        <a:buNone/>
        <a:defRPr sz="2800" kern="1200" spc="-28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51435" indent="-51435" algn="l" defTabSz="514350" rtl="0" eaLnBrk="1" latinLnBrk="0" hangingPunct="1">
        <a:lnSpc>
          <a:spcPct val="90000"/>
        </a:lnSpc>
        <a:spcBef>
          <a:spcPts val="675"/>
        </a:spcBef>
        <a:spcAft>
          <a:spcPts val="113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216027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318897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421767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524637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6187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7312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8437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9562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tr-TR" dirty="0" err="1"/>
              <a:t>Steganografi</a:t>
            </a:r>
            <a:endParaRPr lang="en-US" dirty="0"/>
          </a:p>
        </p:txBody>
      </p:sp>
      <p:sp>
        <p:nvSpPr>
          <p:cNvPr id="2" name="Alt Başlı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NBP240 Bilgi Sistemleri ve Güvenliği</a:t>
            </a:r>
            <a:br>
              <a:rPr lang="tr-TR" dirty="0"/>
            </a:br>
            <a:endParaRPr lang="tr-TR" dirty="0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D99DD66D-FF6B-4050-9520-9C9A50AA61A4}" type="slidenum">
              <a:rPr lang="en-US" altLang="tr-TR" smtClean="0"/>
              <a:pPr>
                <a:buNone/>
                <a:defRPr/>
              </a:pPr>
              <a:t>1</a:t>
            </a:fld>
            <a:endParaRPr lang="en-US" alt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3 İçerik Yer Tutucusu"/>
          <p:cNvSpPr>
            <a:spLocks noGrp="1"/>
          </p:cNvSpPr>
          <p:nvPr>
            <p:ph/>
          </p:nvPr>
        </p:nvSpPr>
        <p:spPr>
          <a:xfrm>
            <a:off x="624504" y="1124744"/>
            <a:ext cx="10872095" cy="4167198"/>
          </a:xfrm>
        </p:spPr>
        <p:txBody>
          <a:bodyPr/>
          <a:lstStyle/>
          <a:p>
            <a:pPr algn="just" eaLnBrk="1" hangingPunct="1"/>
            <a:r>
              <a:rPr lang="tr-TR" dirty="0" smtClean="0">
                <a:solidFill>
                  <a:srgbClr val="B4129D"/>
                </a:solidFill>
              </a:rPr>
              <a:t>Bu yaklaşımda içine bilgi gizlenen ortam </a:t>
            </a:r>
            <a:r>
              <a:rPr lang="tr-TR" dirty="0" err="1" smtClean="0">
                <a:solidFill>
                  <a:srgbClr val="000099"/>
                </a:solidFill>
              </a:rPr>
              <a:t>cover</a:t>
            </a:r>
            <a:r>
              <a:rPr lang="tr-TR" dirty="0" smtClean="0">
                <a:solidFill>
                  <a:srgbClr val="000099"/>
                </a:solidFill>
              </a:rPr>
              <a:t>-data </a:t>
            </a:r>
            <a:r>
              <a:rPr lang="tr-TR" dirty="0" smtClean="0">
                <a:solidFill>
                  <a:srgbClr val="2E9C0C"/>
                </a:solidFill>
              </a:rPr>
              <a:t>(örtü verisi)</a:t>
            </a:r>
            <a:r>
              <a:rPr lang="tr-TR" dirty="0" smtClean="0">
                <a:solidFill>
                  <a:srgbClr val="B4129D"/>
                </a:solidFill>
              </a:rPr>
              <a:t>, ve oluşan ortama da </a:t>
            </a:r>
            <a:r>
              <a:rPr lang="tr-TR" dirty="0" err="1" smtClean="0">
                <a:solidFill>
                  <a:srgbClr val="B4129D"/>
                </a:solidFill>
              </a:rPr>
              <a:t>stego</a:t>
            </a:r>
            <a:r>
              <a:rPr lang="tr-TR" dirty="0" smtClean="0">
                <a:solidFill>
                  <a:srgbClr val="B4129D"/>
                </a:solidFill>
              </a:rPr>
              <a:t>-</a:t>
            </a:r>
            <a:r>
              <a:rPr lang="tr-TR" dirty="0" err="1" smtClean="0">
                <a:solidFill>
                  <a:srgbClr val="B4129D"/>
                </a:solidFill>
              </a:rPr>
              <a:t>text</a:t>
            </a:r>
            <a:r>
              <a:rPr lang="tr-TR" dirty="0" smtClean="0">
                <a:solidFill>
                  <a:srgbClr val="B4129D"/>
                </a:solidFill>
              </a:rPr>
              <a:t> veya </a:t>
            </a:r>
            <a:r>
              <a:rPr lang="tr-TR" dirty="0" err="1" smtClean="0">
                <a:solidFill>
                  <a:srgbClr val="B4129D"/>
                </a:solidFill>
              </a:rPr>
              <a:t>stego</a:t>
            </a:r>
            <a:r>
              <a:rPr lang="tr-TR" dirty="0" smtClean="0">
                <a:solidFill>
                  <a:srgbClr val="B4129D"/>
                </a:solidFill>
              </a:rPr>
              <a:t>-</a:t>
            </a:r>
            <a:r>
              <a:rPr lang="tr-TR" dirty="0" err="1" smtClean="0">
                <a:solidFill>
                  <a:srgbClr val="B4129D"/>
                </a:solidFill>
              </a:rPr>
              <a:t>object</a:t>
            </a:r>
            <a:r>
              <a:rPr lang="tr-TR" dirty="0" smtClean="0">
                <a:solidFill>
                  <a:srgbClr val="B4129D"/>
                </a:solidFill>
              </a:rPr>
              <a:t> denilmektedir. </a:t>
            </a:r>
          </a:p>
          <a:p>
            <a:pPr algn="just" eaLnBrk="1" hangingPunct="1"/>
            <a:endParaRPr lang="tr-TR" dirty="0" smtClean="0">
              <a:solidFill>
                <a:srgbClr val="B4129D"/>
              </a:solidFill>
            </a:endParaRPr>
          </a:p>
          <a:p>
            <a:pPr algn="just" eaLnBrk="1" hangingPunct="1"/>
            <a:r>
              <a:rPr lang="tr-TR" dirty="0" smtClean="0">
                <a:solidFill>
                  <a:srgbClr val="B4129D"/>
                </a:solidFill>
              </a:rPr>
              <a:t>Bir </a:t>
            </a:r>
            <a:r>
              <a:rPr lang="tr-TR" dirty="0" err="1" smtClean="0">
                <a:solidFill>
                  <a:srgbClr val="B4129D"/>
                </a:solidFill>
              </a:rPr>
              <a:t>stego</a:t>
            </a:r>
            <a:r>
              <a:rPr lang="tr-TR" dirty="0" smtClean="0">
                <a:solidFill>
                  <a:srgbClr val="B4129D"/>
                </a:solidFill>
              </a:rPr>
              <a:t>-</a:t>
            </a:r>
            <a:r>
              <a:rPr lang="tr-TR" dirty="0" err="1" smtClean="0">
                <a:solidFill>
                  <a:srgbClr val="B4129D"/>
                </a:solidFill>
              </a:rPr>
              <a:t>key</a:t>
            </a:r>
            <a:r>
              <a:rPr lang="tr-TR" dirty="0" smtClean="0">
                <a:solidFill>
                  <a:srgbClr val="B4129D"/>
                </a:solidFill>
              </a:rPr>
              <a:t> </a:t>
            </a:r>
            <a:r>
              <a:rPr lang="tr-TR" dirty="0" smtClean="0">
                <a:solidFill>
                  <a:srgbClr val="2E9C0C"/>
                </a:solidFill>
              </a:rPr>
              <a:t>(</a:t>
            </a:r>
            <a:r>
              <a:rPr lang="tr-TR" dirty="0" err="1" smtClean="0">
                <a:solidFill>
                  <a:srgbClr val="2E9C0C"/>
                </a:solidFill>
              </a:rPr>
              <a:t>stego</a:t>
            </a:r>
            <a:r>
              <a:rPr lang="tr-TR" dirty="0" smtClean="0">
                <a:solidFill>
                  <a:srgbClr val="2E9C0C"/>
                </a:solidFill>
              </a:rPr>
              <a:t>-anahtarı),</a:t>
            </a:r>
            <a:r>
              <a:rPr lang="tr-TR" dirty="0" smtClean="0">
                <a:solidFill>
                  <a:srgbClr val="B4129D"/>
                </a:solidFill>
              </a:rPr>
              <a:t> bilginin saklaması işlemini kontrol etmek için ve gömülü bilginin elde edilmesini zorlaştırmak için kullanılmaktadır. </a:t>
            </a:r>
          </a:p>
          <a:p>
            <a:pPr eaLnBrk="1" hangingPunct="1"/>
            <a:endParaRPr lang="tr-TR" dirty="0" smtClean="0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B064DC7E-1859-4A81-A617-D6874FB5E26A}" type="slidenum">
              <a:rPr lang="tr-TR" smtClean="0"/>
              <a:pPr>
                <a:buNone/>
                <a:defRPr/>
              </a:pPr>
              <a:t>10</a:t>
            </a:fld>
            <a:endParaRPr lang="tr-TR" dirty="0"/>
          </a:p>
        </p:txBody>
      </p:sp>
      <p:sp>
        <p:nvSpPr>
          <p:cNvPr id="4" name="7 Başlık"/>
          <p:cNvSpPr txBox="1">
            <a:spLocks/>
          </p:cNvSpPr>
          <p:nvPr/>
        </p:nvSpPr>
        <p:spPr bwMode="auto">
          <a:xfrm>
            <a:off x="551384" y="404664"/>
            <a:ext cx="7827961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228600" indent="-228600" defTabSz="457200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95000"/>
              <a:buNone/>
              <a:defRPr/>
            </a:pPr>
            <a:r>
              <a:rPr lang="tr-TR" dirty="0">
                <a:solidFill>
                  <a:srgbClr val="002060"/>
                </a:solidFill>
              </a:rPr>
              <a:t>Steganografi</a:t>
            </a:r>
            <a:endParaRPr lang="tr-TR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ChangeArrowheads="1"/>
          </p:cNvSpPr>
          <p:nvPr/>
        </p:nvSpPr>
        <p:spPr bwMode="auto">
          <a:xfrm>
            <a:off x="2255812" y="1379517"/>
            <a:ext cx="73247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kumimoji="0" lang="tr-TR" dirty="0">
                <a:solidFill>
                  <a:srgbClr val="B4129D"/>
                </a:solidFill>
              </a:rPr>
              <a:t>Steganografi kendi içinde iki kısma ayrılmaktadır.</a:t>
            </a:r>
          </a:p>
        </p:txBody>
      </p:sp>
      <p:sp>
        <p:nvSpPr>
          <p:cNvPr id="15363" name="Text Box 6"/>
          <p:cNvSpPr txBox="1">
            <a:spLocks noChangeArrowheads="1"/>
          </p:cNvSpPr>
          <p:nvPr/>
        </p:nvSpPr>
        <p:spPr bwMode="auto">
          <a:xfrm>
            <a:off x="3770252" y="2467572"/>
            <a:ext cx="38877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kumimoji="0" lang="tr-TR" sz="2400" dirty="0">
                <a:solidFill>
                  <a:srgbClr val="2E9C0C"/>
                </a:solidFill>
                <a:latin typeface="+mn-lt"/>
              </a:rPr>
              <a:t>Steganografi (</a:t>
            </a:r>
            <a:r>
              <a:rPr kumimoji="0" lang="tr-TR" sz="2400" dirty="0" err="1">
                <a:solidFill>
                  <a:srgbClr val="2E9C0C"/>
                </a:solidFill>
                <a:latin typeface="+mn-lt"/>
              </a:rPr>
              <a:t>Steganography</a:t>
            </a:r>
            <a:r>
              <a:rPr kumimoji="0" lang="tr-TR" sz="2400" dirty="0">
                <a:solidFill>
                  <a:srgbClr val="2E9C0C"/>
                </a:solidFill>
                <a:latin typeface="+mn-lt"/>
              </a:rPr>
              <a:t>)</a:t>
            </a:r>
          </a:p>
        </p:txBody>
      </p:sp>
      <p:sp>
        <p:nvSpPr>
          <p:cNvPr id="15364" name="Text Box 7"/>
          <p:cNvSpPr txBox="1">
            <a:spLocks noChangeArrowheads="1"/>
          </p:cNvSpPr>
          <p:nvPr/>
        </p:nvSpPr>
        <p:spPr bwMode="auto">
          <a:xfrm>
            <a:off x="1249303" y="3713760"/>
            <a:ext cx="41052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kumimoji="0" lang="tr-TR" sz="2400" dirty="0">
                <a:solidFill>
                  <a:srgbClr val="FF0066"/>
                </a:solidFill>
                <a:latin typeface="+mn-lt"/>
              </a:rPr>
              <a:t>Dilbilim Steganografi (</a:t>
            </a:r>
            <a:r>
              <a:rPr kumimoji="0" lang="tr-TR" sz="2400" dirty="0" err="1">
                <a:solidFill>
                  <a:srgbClr val="FF0066"/>
                </a:solidFill>
                <a:latin typeface="+mn-lt"/>
              </a:rPr>
              <a:t>Linguistic</a:t>
            </a:r>
            <a:r>
              <a:rPr kumimoji="0" lang="tr-TR" sz="2400" dirty="0">
                <a:solidFill>
                  <a:srgbClr val="FF0066"/>
                </a:solidFill>
                <a:latin typeface="+mn-lt"/>
              </a:rPr>
              <a:t> </a:t>
            </a:r>
            <a:r>
              <a:rPr kumimoji="0" lang="tr-TR" sz="2400" dirty="0" err="1">
                <a:solidFill>
                  <a:srgbClr val="FF0066"/>
                </a:solidFill>
                <a:latin typeface="+mn-lt"/>
              </a:rPr>
              <a:t>Steganography</a:t>
            </a:r>
            <a:r>
              <a:rPr kumimoji="0" lang="tr-TR" sz="2400" dirty="0">
                <a:solidFill>
                  <a:srgbClr val="FF0066"/>
                </a:solidFill>
                <a:latin typeface="+mn-lt"/>
              </a:rPr>
              <a:t>)</a:t>
            </a:r>
          </a:p>
        </p:txBody>
      </p:sp>
      <p:sp>
        <p:nvSpPr>
          <p:cNvPr id="15365" name="Text Box 8"/>
          <p:cNvSpPr txBox="1">
            <a:spLocks noChangeArrowheads="1"/>
          </p:cNvSpPr>
          <p:nvPr/>
        </p:nvSpPr>
        <p:spPr bwMode="auto">
          <a:xfrm>
            <a:off x="6002278" y="3691535"/>
            <a:ext cx="38893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kumimoji="0" lang="tr-TR" sz="2400" dirty="0">
                <a:solidFill>
                  <a:srgbClr val="FF0066"/>
                </a:solidFill>
                <a:latin typeface="+mn-lt"/>
              </a:rPr>
              <a:t>Teknik Steganografi (</a:t>
            </a:r>
            <a:r>
              <a:rPr kumimoji="0" lang="tr-TR" sz="2400" dirty="0" err="1">
                <a:solidFill>
                  <a:srgbClr val="FF0066"/>
                </a:solidFill>
                <a:latin typeface="+mn-lt"/>
              </a:rPr>
              <a:t>Technical</a:t>
            </a:r>
            <a:r>
              <a:rPr kumimoji="0" lang="tr-TR" sz="2400" dirty="0">
                <a:solidFill>
                  <a:srgbClr val="FF0066"/>
                </a:solidFill>
                <a:latin typeface="+mn-lt"/>
              </a:rPr>
              <a:t> </a:t>
            </a:r>
            <a:r>
              <a:rPr kumimoji="0" lang="tr-TR" sz="2400" dirty="0" err="1">
                <a:solidFill>
                  <a:srgbClr val="FF0066"/>
                </a:solidFill>
                <a:latin typeface="+mn-lt"/>
              </a:rPr>
              <a:t>Steganography</a:t>
            </a:r>
            <a:r>
              <a:rPr kumimoji="0" lang="tr-TR" sz="2400" dirty="0">
                <a:solidFill>
                  <a:srgbClr val="FF0066"/>
                </a:solidFill>
                <a:latin typeface="+mn-lt"/>
              </a:rPr>
              <a:t>)</a:t>
            </a:r>
          </a:p>
        </p:txBody>
      </p:sp>
      <p:cxnSp>
        <p:nvCxnSpPr>
          <p:cNvPr id="15366" name="AutoShape 9"/>
          <p:cNvCxnSpPr>
            <a:cxnSpLocks noChangeShapeType="1"/>
            <a:stCxn id="15363" idx="2"/>
            <a:endCxn id="15364" idx="0"/>
          </p:cNvCxnSpPr>
          <p:nvPr/>
        </p:nvCxnSpPr>
        <p:spPr bwMode="auto">
          <a:xfrm rot="5400000">
            <a:off x="4115783" y="2115396"/>
            <a:ext cx="784523" cy="241220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5367" name="AutoShape 10"/>
          <p:cNvCxnSpPr>
            <a:cxnSpLocks noChangeShapeType="1"/>
            <a:stCxn id="15363" idx="2"/>
            <a:endCxn id="15365" idx="0"/>
          </p:cNvCxnSpPr>
          <p:nvPr/>
        </p:nvCxnSpPr>
        <p:spPr bwMode="auto">
          <a:xfrm rot="16200000" flipH="1">
            <a:off x="6449407" y="2193976"/>
            <a:ext cx="762298" cy="223282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1" name="7 Başlık"/>
          <p:cNvSpPr txBox="1">
            <a:spLocks/>
          </p:cNvSpPr>
          <p:nvPr/>
        </p:nvSpPr>
        <p:spPr bwMode="auto">
          <a:xfrm>
            <a:off x="682601" y="332656"/>
            <a:ext cx="7827961" cy="47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228600" indent="-228600" defTabSz="457200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95000"/>
              <a:buNone/>
              <a:defRPr/>
            </a:pPr>
            <a:r>
              <a:rPr lang="tr-TR" sz="3200" dirty="0">
                <a:solidFill>
                  <a:srgbClr val="002060"/>
                </a:solidFill>
              </a:rPr>
              <a:t>Steganografi</a:t>
            </a:r>
            <a:endParaRPr lang="tr-TR" sz="3200" dirty="0">
              <a:solidFill>
                <a:srgbClr val="002060"/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11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4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eaLnBrk="1" hangingPunct="1"/>
            <a:r>
              <a:rPr lang="tr-TR" sz="3600" dirty="0">
                <a:solidFill>
                  <a:srgbClr val="002060"/>
                </a:solidFill>
              </a:rPr>
              <a:t>Dilbilim Steganografi (</a:t>
            </a:r>
            <a:r>
              <a:rPr lang="tr-TR" sz="3600" dirty="0" err="1">
                <a:solidFill>
                  <a:srgbClr val="002060"/>
                </a:solidFill>
              </a:rPr>
              <a:t>Linguistic</a:t>
            </a:r>
            <a:r>
              <a:rPr lang="tr-TR" sz="3600" dirty="0">
                <a:solidFill>
                  <a:srgbClr val="002060"/>
                </a:solidFill>
              </a:rPr>
              <a:t> </a:t>
            </a:r>
            <a:r>
              <a:rPr lang="tr-TR" sz="3600" dirty="0" err="1">
                <a:solidFill>
                  <a:srgbClr val="002060"/>
                </a:solidFill>
              </a:rPr>
              <a:t>Steganography</a:t>
            </a:r>
            <a:r>
              <a:rPr lang="tr-TR" sz="3600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Dilbilim </a:t>
            </a:r>
            <a:r>
              <a:rPr lang="tr-TR" dirty="0" err="1" smtClean="0">
                <a:solidFill>
                  <a:srgbClr val="002060"/>
                </a:solidFill>
              </a:rPr>
              <a:t>steganografi</a:t>
            </a:r>
            <a:r>
              <a:rPr lang="tr-TR" dirty="0" smtClean="0">
                <a:solidFill>
                  <a:srgbClr val="002060"/>
                </a:solidFill>
              </a:rPr>
              <a:t>, taşıyıcı verinin </a:t>
            </a:r>
            <a:r>
              <a:rPr lang="tr-TR" dirty="0" err="1" smtClean="0">
                <a:solidFill>
                  <a:srgbClr val="002060"/>
                </a:solidFill>
              </a:rPr>
              <a:t>text</a:t>
            </a:r>
            <a:r>
              <a:rPr lang="tr-TR" dirty="0" smtClean="0">
                <a:solidFill>
                  <a:srgbClr val="002060"/>
                </a:solidFill>
              </a:rPr>
              <a:t> olduğu </a:t>
            </a:r>
            <a:r>
              <a:rPr lang="tr-TR" dirty="0" err="1" smtClean="0">
                <a:solidFill>
                  <a:srgbClr val="002060"/>
                </a:solidFill>
              </a:rPr>
              <a:t>steganografi</a:t>
            </a:r>
            <a:r>
              <a:rPr lang="tr-TR" dirty="0" smtClean="0">
                <a:solidFill>
                  <a:srgbClr val="002060"/>
                </a:solidFill>
              </a:rPr>
              <a:t> koludur. </a:t>
            </a:r>
          </a:p>
          <a:p>
            <a:pPr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Burada veriyi gizlemek için </a:t>
            </a:r>
            <a:r>
              <a:rPr lang="tr-TR" dirty="0" err="1" smtClean="0">
                <a:solidFill>
                  <a:srgbClr val="002060"/>
                </a:solidFill>
              </a:rPr>
              <a:t>text</a:t>
            </a:r>
            <a:r>
              <a:rPr lang="tr-TR" dirty="0" smtClean="0">
                <a:solidFill>
                  <a:srgbClr val="002060"/>
                </a:solidFill>
              </a:rPr>
              <a:t> üzerinde değişiklikler yapılmaktadır.</a:t>
            </a:r>
          </a:p>
          <a:p>
            <a:pPr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Bu değişiklikler şu şekilde yapılabilir.değişiklik yapmanın çeşitli yolları vardır.</a:t>
            </a:r>
          </a:p>
          <a:p>
            <a:pPr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Bunlardan bazıları;</a:t>
            </a:r>
          </a:p>
          <a:p>
            <a:pPr marL="638810" lvl="1" indent="-273050" algn="just">
              <a:spcBef>
                <a:spcPct val="50000"/>
              </a:spcBef>
              <a:spcAft>
                <a:spcPts val="0"/>
              </a:spcAft>
              <a:defRPr/>
            </a:pPr>
            <a:r>
              <a:rPr lang="tr-TR" dirty="0" smtClean="0">
                <a:solidFill>
                  <a:srgbClr val="002060"/>
                </a:solidFill>
              </a:rPr>
              <a:t>grafik kullanılarak yapılabilir</a:t>
            </a:r>
          </a:p>
          <a:p>
            <a:pPr marL="638810" lvl="1" indent="-273050" algn="just">
              <a:spcBef>
                <a:spcPct val="50000"/>
              </a:spcBef>
              <a:spcAft>
                <a:spcPts val="0"/>
              </a:spcAft>
              <a:defRPr/>
            </a:pPr>
            <a:r>
              <a:rPr lang="tr-TR" dirty="0" err="1" smtClean="0">
                <a:solidFill>
                  <a:srgbClr val="002060"/>
                </a:solidFill>
              </a:rPr>
              <a:t>text’in</a:t>
            </a:r>
            <a:r>
              <a:rPr lang="tr-TR" dirty="0" smtClean="0">
                <a:solidFill>
                  <a:srgbClr val="002060"/>
                </a:solidFill>
              </a:rPr>
              <a:t> yapısı değiştirilerek yapılabilir</a:t>
            </a:r>
          </a:p>
          <a:p>
            <a:pPr marL="638810" lvl="1" indent="-273050" algn="just">
              <a:spcBef>
                <a:spcPct val="50000"/>
              </a:spcBef>
              <a:spcAft>
                <a:spcPts val="0"/>
              </a:spcAft>
              <a:defRPr/>
            </a:pPr>
            <a:r>
              <a:rPr lang="tr-TR" dirty="0" smtClean="0">
                <a:solidFill>
                  <a:srgbClr val="002060"/>
                </a:solidFill>
              </a:rPr>
              <a:t>yada amacı sadece veriyi saklamak olan yeni bir </a:t>
            </a:r>
            <a:r>
              <a:rPr lang="tr-TR" dirty="0" err="1" smtClean="0">
                <a:solidFill>
                  <a:srgbClr val="002060"/>
                </a:solidFill>
              </a:rPr>
              <a:t>text</a:t>
            </a:r>
            <a:r>
              <a:rPr lang="tr-TR" dirty="0" smtClean="0">
                <a:solidFill>
                  <a:srgbClr val="002060"/>
                </a:solidFill>
              </a:rPr>
              <a:t> yaratılabilir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defRPr/>
            </a:pP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12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/>
          </p:nvPr>
        </p:nvSpPr>
        <p:spPr>
          <a:xfrm>
            <a:off x="551384" y="1052736"/>
            <a:ext cx="10873208" cy="4824536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dirty="0" smtClean="0">
                <a:solidFill>
                  <a:srgbClr val="002060"/>
                </a:solidFill>
              </a:rPr>
              <a:t> Dilbilim </a:t>
            </a:r>
            <a:r>
              <a:rPr lang="tr-TR" dirty="0" err="1" smtClean="0">
                <a:solidFill>
                  <a:srgbClr val="002060"/>
                </a:solidFill>
              </a:rPr>
              <a:t>Steganografi’de</a:t>
            </a:r>
            <a:r>
              <a:rPr lang="tr-TR" dirty="0" smtClean="0">
                <a:solidFill>
                  <a:srgbClr val="002060"/>
                </a:solidFill>
              </a:rPr>
              <a:t> kullanılan yöntemler şunlardır:</a:t>
            </a:r>
          </a:p>
          <a:p>
            <a:pPr marL="457200" indent="-457200"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Açık kodlar</a:t>
            </a:r>
          </a:p>
          <a:p>
            <a:pPr marL="822960" lvl="1" indent="-457200">
              <a:spcAft>
                <a:spcPts val="0"/>
              </a:spcAft>
              <a:defRPr/>
            </a:pPr>
            <a:r>
              <a:rPr lang="tr-TR" dirty="0" smtClean="0">
                <a:solidFill>
                  <a:srgbClr val="002060"/>
                </a:solidFill>
              </a:rPr>
              <a:t>Gizli mesaj, açıkça okunabilir fakat zararsız bir mesaj haline gelir.</a:t>
            </a:r>
          </a:p>
          <a:p>
            <a:pPr marL="822960" lvl="1" indent="-457200">
              <a:spcAft>
                <a:spcPts val="0"/>
              </a:spcAft>
              <a:defRPr/>
            </a:pPr>
            <a:r>
              <a:rPr lang="tr-TR" dirty="0" smtClean="0">
                <a:solidFill>
                  <a:srgbClr val="002060"/>
                </a:solidFill>
              </a:rPr>
              <a:t>Bu işlem; maskeleme,  boş şifreler ve </a:t>
            </a:r>
            <a:r>
              <a:rPr lang="tr-TR" dirty="0" err="1" smtClean="0">
                <a:solidFill>
                  <a:srgbClr val="002060"/>
                </a:solidFill>
              </a:rPr>
              <a:t>ızgaralama</a:t>
            </a:r>
            <a:r>
              <a:rPr lang="tr-TR" dirty="0" smtClean="0">
                <a:solidFill>
                  <a:srgbClr val="002060"/>
                </a:solidFill>
              </a:rPr>
              <a:t> ile yapılmaktadır.</a:t>
            </a:r>
          </a:p>
          <a:p>
            <a:pPr marL="457200" indent="-457200"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err="1" smtClean="0">
                <a:solidFill>
                  <a:srgbClr val="002060"/>
                </a:solidFill>
              </a:rPr>
              <a:t>Şemagramlar</a:t>
            </a:r>
            <a:endParaRPr lang="tr-TR" dirty="0" smtClean="0">
              <a:solidFill>
                <a:srgbClr val="002060"/>
              </a:solidFill>
            </a:endParaRPr>
          </a:p>
          <a:p>
            <a:pPr marL="822960" lvl="1" indent="-457200">
              <a:spcAft>
                <a:spcPts val="0"/>
              </a:spcAft>
              <a:defRPr/>
            </a:pPr>
            <a:r>
              <a:rPr lang="tr-TR" dirty="0" smtClean="0">
                <a:solidFill>
                  <a:srgbClr val="002060"/>
                </a:solidFill>
              </a:rPr>
              <a:t>Gizli mesaj, açık metinin ufak fakat gizli bir detayının içine gizlenmektedir.</a:t>
            </a:r>
          </a:p>
          <a:p>
            <a:pPr marL="822960" lvl="1" indent="-457200">
              <a:spcAft>
                <a:spcPts val="0"/>
              </a:spcAft>
              <a:defRPr/>
            </a:pPr>
            <a:r>
              <a:rPr lang="tr-TR" dirty="0" smtClean="0">
                <a:solidFill>
                  <a:srgbClr val="002060"/>
                </a:solidFill>
              </a:rPr>
              <a:t>Bunun için grafiksel değişiklikler yapılmaktadır.</a:t>
            </a:r>
          </a:p>
          <a:p>
            <a:pPr marL="822960" lvl="1" indent="-457200">
              <a:spcAft>
                <a:spcPts val="0"/>
              </a:spcAft>
              <a:defRPr/>
            </a:pPr>
            <a:r>
              <a:rPr lang="tr-TR" dirty="0" smtClean="0">
                <a:solidFill>
                  <a:srgbClr val="002060"/>
                </a:solidFill>
              </a:rPr>
              <a:t>Kullanılan yöntemler; farklı yazı tipleri kullanmak, eski daktilo yazılarını kullanmak, resimler içinde boşluklar kullanmak vb.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B064DC7E-1859-4A81-A617-D6874FB5E26A}" type="slidenum">
              <a:rPr lang="tr-TR" smtClean="0"/>
              <a:pPr>
                <a:buNone/>
                <a:defRPr/>
              </a:pPr>
              <a:t>13</a:t>
            </a:fld>
            <a:endParaRPr lang="tr-TR" dirty="0"/>
          </a:p>
        </p:txBody>
      </p:sp>
      <p:sp>
        <p:nvSpPr>
          <p:cNvPr id="6" name="7 Başlık"/>
          <p:cNvSpPr txBox="1">
            <a:spLocks/>
          </p:cNvSpPr>
          <p:nvPr/>
        </p:nvSpPr>
        <p:spPr bwMode="auto">
          <a:xfrm>
            <a:off x="407368" y="332657"/>
            <a:ext cx="7827961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tr-TR" sz="3200" dirty="0" err="1">
                <a:solidFill>
                  <a:srgbClr val="002060"/>
                </a:solidFill>
              </a:rPr>
              <a:t>Linguistic</a:t>
            </a:r>
            <a:r>
              <a:rPr lang="tr-TR" sz="3200" dirty="0">
                <a:solidFill>
                  <a:srgbClr val="002060"/>
                </a:solidFill>
              </a:rPr>
              <a:t> </a:t>
            </a:r>
            <a:r>
              <a:rPr lang="tr-TR" sz="3200" dirty="0" err="1">
                <a:solidFill>
                  <a:srgbClr val="002060"/>
                </a:solidFill>
              </a:rPr>
              <a:t>Steganography</a:t>
            </a:r>
            <a:endParaRPr lang="tr-TR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4 Başlık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tr-TR" sz="3200" dirty="0">
                <a:solidFill>
                  <a:srgbClr val="002060"/>
                </a:solidFill>
              </a:rPr>
              <a:t>Teknik Steganografi (</a:t>
            </a:r>
            <a:r>
              <a:rPr lang="tr-TR" sz="3200" dirty="0" err="1">
                <a:solidFill>
                  <a:srgbClr val="002060"/>
                </a:solidFill>
              </a:rPr>
              <a:t>Technical</a:t>
            </a:r>
            <a:r>
              <a:rPr lang="tr-TR" sz="3200" dirty="0">
                <a:solidFill>
                  <a:srgbClr val="002060"/>
                </a:solidFill>
              </a:rPr>
              <a:t> </a:t>
            </a:r>
            <a:r>
              <a:rPr lang="tr-TR" sz="3200" dirty="0" err="1">
                <a:solidFill>
                  <a:srgbClr val="002060"/>
                </a:solidFill>
              </a:rPr>
              <a:t>Steganography</a:t>
            </a:r>
            <a:r>
              <a:rPr lang="tr-TR" sz="3200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1843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spcBef>
                <a:spcPct val="50000"/>
              </a:spcBef>
              <a:buNone/>
            </a:pPr>
            <a:r>
              <a:rPr lang="tr-TR" dirty="0" smtClean="0"/>
              <a:t>	Teknik Steganografi bir çok konuyu içine almaktadır.</a:t>
            </a:r>
          </a:p>
          <a:p>
            <a:pPr algn="just" eaLnBrk="1" hangingPunct="1">
              <a:spcBef>
                <a:spcPct val="50000"/>
              </a:spcBef>
            </a:pPr>
            <a:r>
              <a:rPr lang="tr-TR" dirty="0" smtClean="0"/>
              <a:t>Bunları bazı başlıklar altında toplayabiliriz;</a:t>
            </a:r>
          </a:p>
          <a:p>
            <a:pPr lvl="1" algn="just" eaLnBrk="1" hangingPunct="1">
              <a:spcBef>
                <a:spcPct val="50000"/>
              </a:spcBef>
            </a:pPr>
            <a:r>
              <a:rPr lang="tr-TR" dirty="0" smtClean="0"/>
              <a:t>Görünmez mürekkep: Geleneksel haline gelmiş olan görünmez mürekkeple yazma yöntemidir.</a:t>
            </a:r>
          </a:p>
          <a:p>
            <a:pPr lvl="1" algn="just" eaLnBrk="1" hangingPunct="1">
              <a:spcBef>
                <a:spcPct val="50000"/>
              </a:spcBef>
            </a:pPr>
            <a:r>
              <a:rPr lang="tr-TR" dirty="0" smtClean="0"/>
              <a:t>Gizli yerler: Kimsenin göremeyeceği gizli yerlere saklama (bavul, kasa vb.)</a:t>
            </a:r>
          </a:p>
          <a:p>
            <a:pPr lvl="1" algn="just" eaLnBrk="1" hangingPunct="1">
              <a:spcBef>
                <a:spcPct val="50000"/>
              </a:spcBef>
            </a:pPr>
            <a:r>
              <a:rPr lang="tr-TR" dirty="0" err="1" smtClean="0"/>
              <a:t>Microdot’lar</a:t>
            </a:r>
            <a:r>
              <a:rPr lang="tr-TR" dirty="0" smtClean="0"/>
              <a:t>: Bilgiyi noktalar halinde sayfaya gizleme</a:t>
            </a:r>
          </a:p>
          <a:p>
            <a:pPr lvl="1" algn="just" eaLnBrk="1" hangingPunct="1">
              <a:spcBef>
                <a:spcPct val="50000"/>
              </a:spcBef>
            </a:pPr>
            <a:r>
              <a:rPr lang="tr-TR" dirty="0" smtClean="0"/>
              <a:t>Bilgisayar tabanlı yöntemler: </a:t>
            </a:r>
            <a:r>
              <a:rPr lang="tr-TR" dirty="0" err="1" smtClean="0"/>
              <a:t>Text</a:t>
            </a:r>
            <a:r>
              <a:rPr lang="tr-TR" dirty="0" smtClean="0"/>
              <a:t>, ses, görüntü, resim dosyalarını kullanarak veri gizleme yöntemleridir.</a:t>
            </a:r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14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dirty="0" err="1" smtClean="0"/>
              <a:t>Steganografinin</a:t>
            </a:r>
            <a:r>
              <a:rPr lang="tr-TR" dirty="0" smtClean="0"/>
              <a:t> Kullanım Alanları</a:t>
            </a:r>
            <a:endParaRPr lang="tr-TR" dirty="0"/>
          </a:p>
        </p:txBody>
      </p:sp>
      <p:sp>
        <p:nvSpPr>
          <p:cNvPr id="1945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tr-TR" sz="2800" dirty="0">
                <a:solidFill>
                  <a:srgbClr val="002060"/>
                </a:solidFill>
              </a:rPr>
              <a:t>Metin Steganografi (</a:t>
            </a:r>
            <a:r>
              <a:rPr lang="tr-TR" sz="2800" dirty="0" err="1">
                <a:solidFill>
                  <a:srgbClr val="002060"/>
                </a:solidFill>
              </a:rPr>
              <a:t>Text</a:t>
            </a:r>
            <a:r>
              <a:rPr lang="tr-TR" sz="2800" dirty="0">
                <a:solidFill>
                  <a:srgbClr val="002060"/>
                </a:solidFill>
              </a:rPr>
              <a:t> </a:t>
            </a:r>
            <a:r>
              <a:rPr lang="tr-TR" sz="2800" dirty="0" err="1">
                <a:solidFill>
                  <a:srgbClr val="002060"/>
                </a:solidFill>
              </a:rPr>
              <a:t>Steganography</a:t>
            </a:r>
            <a:r>
              <a:rPr lang="tr-TR" sz="2800" dirty="0">
                <a:solidFill>
                  <a:srgbClr val="002060"/>
                </a:solidFill>
              </a:rPr>
              <a:t>)</a:t>
            </a:r>
          </a:p>
          <a:p>
            <a:pPr eaLnBrk="1" hangingPunct="1"/>
            <a:r>
              <a:rPr lang="tr-TR" sz="2800" dirty="0">
                <a:solidFill>
                  <a:srgbClr val="002060"/>
                </a:solidFill>
              </a:rPr>
              <a:t>Görüntü Steganografi (</a:t>
            </a:r>
            <a:r>
              <a:rPr lang="tr-TR" sz="2800" dirty="0" err="1">
                <a:solidFill>
                  <a:srgbClr val="002060"/>
                </a:solidFill>
              </a:rPr>
              <a:t>Image</a:t>
            </a:r>
            <a:r>
              <a:rPr lang="tr-TR" sz="2800" dirty="0">
                <a:solidFill>
                  <a:srgbClr val="002060"/>
                </a:solidFill>
              </a:rPr>
              <a:t> </a:t>
            </a:r>
            <a:r>
              <a:rPr lang="tr-TR" sz="2800" dirty="0" err="1">
                <a:solidFill>
                  <a:srgbClr val="002060"/>
                </a:solidFill>
              </a:rPr>
              <a:t>Steganography</a:t>
            </a:r>
            <a:r>
              <a:rPr lang="tr-TR" sz="2800" dirty="0">
                <a:solidFill>
                  <a:srgbClr val="002060"/>
                </a:solidFill>
              </a:rPr>
              <a:t>)</a:t>
            </a:r>
          </a:p>
          <a:p>
            <a:pPr eaLnBrk="1" hangingPunct="1"/>
            <a:r>
              <a:rPr lang="tr-TR" sz="2800" dirty="0">
                <a:solidFill>
                  <a:srgbClr val="002060"/>
                </a:solidFill>
              </a:rPr>
              <a:t>Ses Steganografi (</a:t>
            </a:r>
            <a:r>
              <a:rPr lang="tr-TR" sz="2800" dirty="0" err="1">
                <a:solidFill>
                  <a:srgbClr val="002060"/>
                </a:solidFill>
              </a:rPr>
              <a:t>Audio</a:t>
            </a:r>
            <a:r>
              <a:rPr lang="tr-TR" sz="2800" dirty="0">
                <a:solidFill>
                  <a:srgbClr val="002060"/>
                </a:solidFill>
              </a:rPr>
              <a:t> </a:t>
            </a:r>
            <a:r>
              <a:rPr lang="tr-TR" sz="2800" dirty="0" err="1">
                <a:solidFill>
                  <a:srgbClr val="002060"/>
                </a:solidFill>
              </a:rPr>
              <a:t>Steganography</a:t>
            </a:r>
            <a:r>
              <a:rPr lang="tr-TR" sz="2800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7C9618-A3A8-4F0B-A2AB-79D61F24F6B6}" type="slidenum">
              <a:rPr lang="en-US" altLang="tr-TR" smtClean="0"/>
              <a:pPr>
                <a:defRPr/>
              </a:pPr>
              <a:t>15</a:t>
            </a:fld>
            <a:r>
              <a:rPr lang="tr-TR" altLang="tr-TR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Metin Steganografi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508000" y="980728"/>
            <a:ext cx="11684000" cy="4802294"/>
          </a:xfrm>
        </p:spPr>
        <p:txBody>
          <a:bodyPr>
            <a:noAutofit/>
          </a:bodyPr>
          <a:lstStyle/>
          <a:p>
            <a:pPr marL="269875" indent="-269875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/>
              <a:t>Metin Steganografi taşıyıcı ortamın </a:t>
            </a:r>
            <a:r>
              <a:rPr lang="tr-TR" dirty="0" err="1"/>
              <a:t>text</a:t>
            </a:r>
            <a:r>
              <a:rPr lang="tr-TR" dirty="0"/>
              <a:t> olduğu Steganografi alanıdır. </a:t>
            </a:r>
          </a:p>
          <a:p>
            <a:pPr marL="269875" indent="-269875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/>
              <a:t>Metin </a:t>
            </a:r>
            <a:r>
              <a:rPr lang="tr-TR" dirty="0" err="1"/>
              <a:t>steganografi</a:t>
            </a:r>
            <a:r>
              <a:rPr lang="tr-TR" dirty="0"/>
              <a:t> genelde uygulanması zor bir veri gizleme şeklidir.</a:t>
            </a:r>
          </a:p>
          <a:p>
            <a:pPr marL="269875" indent="-269875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/>
              <a:t>Metin </a:t>
            </a:r>
            <a:r>
              <a:rPr lang="tr-TR" dirty="0" err="1"/>
              <a:t>Steganografi’de</a:t>
            </a:r>
            <a:r>
              <a:rPr lang="tr-TR" dirty="0"/>
              <a:t> saklanacak veri miktarı azdır.</a:t>
            </a:r>
          </a:p>
          <a:p>
            <a:pPr marL="269875" indent="-269875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/>
              <a:t>Bunun nedeni taşıyıcı </a:t>
            </a:r>
            <a:r>
              <a:rPr lang="tr-TR" dirty="0" err="1"/>
              <a:t>text’in</a:t>
            </a:r>
            <a:r>
              <a:rPr lang="tr-TR" dirty="0"/>
              <a:t> içindeki gereksiz alanların ve boşlukların </a:t>
            </a:r>
            <a:r>
              <a:rPr lang="tr-TR" dirty="0" smtClean="0"/>
              <a:t> miktarının </a:t>
            </a:r>
            <a:r>
              <a:rPr lang="tr-TR" dirty="0"/>
              <a:t>az olmasıdır. </a:t>
            </a:r>
          </a:p>
          <a:p>
            <a:pPr marL="269875" indent="-269875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/>
              <a:t>Metin tabanlı gizleme yöntemlerinin hepsi, gizli mesajı geri çözebilmek için ya orijinal metne, yada orijinal metnin biçimlendirme bilgisine ihtiyaç duyar.</a:t>
            </a:r>
            <a:endParaRPr lang="tr-TR" dirty="0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16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Metin Steganografi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dirty="0" smtClean="0">
                <a:solidFill>
                  <a:srgbClr val="002060"/>
                </a:solidFill>
              </a:rPr>
              <a:t>Metin Steganografi veri saklanacak  yerlerin özelliklerine göre aşağıdaki yöntemleri kullanır.</a:t>
            </a:r>
          </a:p>
          <a:p>
            <a:pPr marL="514350" indent="-514350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tr-TR" dirty="0" smtClean="0">
                <a:solidFill>
                  <a:srgbClr val="002060"/>
                </a:solidFill>
              </a:rPr>
              <a:t>Açık Alan Yöntemleri (</a:t>
            </a:r>
            <a:r>
              <a:rPr lang="tr-TR" dirty="0" err="1" smtClean="0">
                <a:solidFill>
                  <a:srgbClr val="002060"/>
                </a:solidFill>
              </a:rPr>
              <a:t>Open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Space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Methods</a:t>
            </a:r>
            <a:r>
              <a:rPr lang="tr-TR" dirty="0" smtClean="0">
                <a:solidFill>
                  <a:srgbClr val="002060"/>
                </a:solidFill>
              </a:rPr>
              <a:t>) </a:t>
            </a:r>
          </a:p>
          <a:p>
            <a:pPr marL="520700" indent="-520700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tr-TR" dirty="0" smtClean="0">
                <a:solidFill>
                  <a:srgbClr val="002060"/>
                </a:solidFill>
              </a:rPr>
              <a:t>Yazımsal Yöntemler</a:t>
            </a:r>
          </a:p>
          <a:p>
            <a:pPr marL="514350" indent="-514350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tr-TR" dirty="0" smtClean="0">
                <a:solidFill>
                  <a:srgbClr val="002060"/>
                </a:solidFill>
              </a:rPr>
              <a:t> Anlamsal Yöntemler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17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4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3400" dirty="0">
                <a:solidFill>
                  <a:srgbClr val="002060"/>
                </a:solidFill>
              </a:rPr>
              <a:t>1- Açık Alan Yöntemleri (</a:t>
            </a:r>
            <a:r>
              <a:rPr lang="tr-TR" sz="3400" dirty="0" err="1">
                <a:solidFill>
                  <a:srgbClr val="002060"/>
                </a:solidFill>
              </a:rPr>
              <a:t>Open</a:t>
            </a:r>
            <a:r>
              <a:rPr lang="tr-TR" sz="3400" dirty="0">
                <a:solidFill>
                  <a:srgbClr val="002060"/>
                </a:solidFill>
              </a:rPr>
              <a:t> </a:t>
            </a:r>
            <a:r>
              <a:rPr lang="tr-TR" sz="3400" dirty="0" err="1">
                <a:solidFill>
                  <a:srgbClr val="002060"/>
                </a:solidFill>
              </a:rPr>
              <a:t>Space</a:t>
            </a:r>
            <a:r>
              <a:rPr lang="tr-TR" sz="3400" dirty="0">
                <a:solidFill>
                  <a:srgbClr val="002060"/>
                </a:solidFill>
              </a:rPr>
              <a:t> </a:t>
            </a:r>
            <a:r>
              <a:rPr lang="tr-TR" sz="3400" dirty="0" err="1">
                <a:solidFill>
                  <a:srgbClr val="002060"/>
                </a:solidFill>
              </a:rPr>
              <a:t>Methods</a:t>
            </a:r>
            <a:r>
              <a:rPr lang="tr-TR" sz="3400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just">
              <a:spcAft>
                <a:spcPts val="0"/>
              </a:spcAft>
              <a:buClr>
                <a:schemeClr val="accent3"/>
              </a:buClr>
              <a:defRPr/>
            </a:pPr>
            <a:endParaRPr lang="tr-TR" dirty="0" smtClean="0">
              <a:solidFill>
                <a:srgbClr val="002060"/>
              </a:solidFill>
            </a:endParaRPr>
          </a:p>
          <a:p>
            <a:pPr marL="355600" indent="-355600" algn="just"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Bu yöntemler, anormal gözükmeyen iki kelime arasında </a:t>
            </a:r>
            <a:r>
              <a:rPr lang="tr-TR" dirty="0" err="1" smtClean="0">
                <a:solidFill>
                  <a:srgbClr val="002060"/>
                </a:solidFill>
              </a:rPr>
              <a:t>extra</a:t>
            </a:r>
            <a:r>
              <a:rPr lang="tr-TR" dirty="0" smtClean="0">
                <a:solidFill>
                  <a:srgbClr val="002060"/>
                </a:solidFill>
              </a:rPr>
              <a:t> boşluklar, satır sonu boşlukları ile çalışmaktadır.</a:t>
            </a:r>
          </a:p>
          <a:p>
            <a:pPr marL="355600" indent="-355600" algn="just"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Bununla birlikte Açık Alan Yöntemleri’nin ASCII kodları ile kullanılması daha uygundur.     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defRPr/>
            </a:pP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18</a:t>
            </a:fld>
            <a:r>
              <a:rPr lang="tr-TR" altLang="tr-TR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Açık Alan Yöntemleri</a:t>
            </a:r>
            <a:endParaRPr lang="tr-TR" sz="4400" dirty="0">
              <a:solidFill>
                <a:srgbClr val="002060"/>
              </a:solidFill>
            </a:endParaRPr>
          </a:p>
        </p:txBody>
      </p:sp>
      <p:sp>
        <p:nvSpPr>
          <p:cNvPr id="2355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Açık alan yöntemleri de kendi içerisinde 5 farklı uygulama tipine sahiptir.</a:t>
            </a:r>
          </a:p>
          <a:p>
            <a:pPr lvl="1"/>
            <a:r>
              <a:rPr lang="tr-TR" dirty="0" smtClean="0">
                <a:solidFill>
                  <a:srgbClr val="002060"/>
                </a:solidFill>
              </a:rPr>
              <a:t>Cümle içi boşluk bırakma</a:t>
            </a:r>
          </a:p>
          <a:p>
            <a:pPr lvl="1"/>
            <a:r>
              <a:rPr lang="tr-TR" dirty="0" smtClean="0">
                <a:solidFill>
                  <a:srgbClr val="002060"/>
                </a:solidFill>
              </a:rPr>
              <a:t>Satır kaydırma</a:t>
            </a:r>
          </a:p>
          <a:p>
            <a:pPr lvl="1"/>
            <a:r>
              <a:rPr lang="tr-TR" dirty="0" smtClean="0">
                <a:solidFill>
                  <a:srgbClr val="002060"/>
                </a:solidFill>
              </a:rPr>
              <a:t>Satır sonu boşluk bırakma</a:t>
            </a:r>
          </a:p>
          <a:p>
            <a:pPr lvl="1"/>
            <a:r>
              <a:rPr lang="tr-TR" dirty="0" smtClean="0">
                <a:solidFill>
                  <a:srgbClr val="002060"/>
                </a:solidFill>
              </a:rPr>
              <a:t>Sağ hizalama</a:t>
            </a:r>
          </a:p>
          <a:p>
            <a:pPr lvl="1"/>
            <a:r>
              <a:rPr lang="tr-TR" dirty="0" smtClean="0">
                <a:solidFill>
                  <a:srgbClr val="002060"/>
                </a:solidFill>
              </a:rPr>
              <a:t>Gelecek kodlaması</a:t>
            </a:r>
          </a:p>
          <a:p>
            <a:endParaRPr lang="tr-TR" dirty="0" smtClean="0">
              <a:solidFill>
                <a:srgbClr val="002060"/>
              </a:solidFill>
            </a:endParaRPr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19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dirty="0" smtClean="0"/>
              <a:t>Konu Başlıkları</a:t>
            </a:r>
            <a:endParaRPr lang="tr-TR" dirty="0"/>
          </a:p>
        </p:txBody>
      </p:sp>
      <p:sp>
        <p:nvSpPr>
          <p:cNvPr id="614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Metin Steganografi</a:t>
            </a:r>
          </a:p>
          <a:p>
            <a:r>
              <a:rPr lang="tr-TR" dirty="0" smtClean="0"/>
              <a:t>Resim Steganografi</a:t>
            </a:r>
          </a:p>
          <a:p>
            <a:r>
              <a:rPr lang="tr-TR" dirty="0" smtClean="0"/>
              <a:t>Ses Steganografi</a:t>
            </a:r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2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a) Cümle İçi Boşluk Bırakma</a:t>
            </a:r>
          </a:p>
        </p:txBody>
      </p:sp>
      <p:sp>
        <p:nvSpPr>
          <p:cNvPr id="2457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Cümle içi boşluk bırakma yöntemi;</a:t>
            </a:r>
          </a:p>
          <a:p>
            <a:pPr lvl="1"/>
            <a:r>
              <a:rPr lang="tr-TR" dirty="0" smtClean="0">
                <a:solidFill>
                  <a:srgbClr val="002060"/>
                </a:solidFill>
              </a:rPr>
              <a:t>İngilizce dil yapısında, bir noktadan sonra tek bir boşluk bırakarak “0”ı saklar. </a:t>
            </a:r>
          </a:p>
          <a:p>
            <a:pPr lvl="1"/>
            <a:r>
              <a:rPr lang="tr-TR" dirty="0" smtClean="0">
                <a:solidFill>
                  <a:srgbClr val="002060"/>
                </a:solidFill>
              </a:rPr>
              <a:t>Çift boşluk eklemek ise “1”i saklar. </a:t>
            </a:r>
          </a:p>
          <a:p>
            <a:pPr lvl="1"/>
            <a:r>
              <a:rPr lang="tr-TR" dirty="0" smtClean="0">
                <a:solidFill>
                  <a:srgbClr val="002060"/>
                </a:solidFill>
              </a:rPr>
              <a:t>Bu işlem işe yarar, ancak çok küçük bir veriyi saklamak için çok büyük veriye ihtiyaç duyar. </a:t>
            </a:r>
          </a:p>
          <a:p>
            <a:pPr lvl="1"/>
            <a:r>
              <a:rPr lang="tr-TR" dirty="0" smtClean="0">
                <a:solidFill>
                  <a:srgbClr val="002060"/>
                </a:solidFill>
              </a:rPr>
              <a:t>Bununla birlikte bir çok kelime işleme programı da çift boşlukları otomatik olarak temizler.</a:t>
            </a:r>
          </a:p>
          <a:p>
            <a:endParaRPr lang="tr-TR" dirty="0" smtClean="0">
              <a:solidFill>
                <a:srgbClr val="002060"/>
              </a:solidFill>
            </a:endParaRPr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20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03512" y="980728"/>
            <a:ext cx="7806535" cy="4059086"/>
          </a:xfrm>
          <a:noFill/>
        </p:spPr>
      </p:pic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B064DC7E-1859-4A81-A617-D6874FB5E26A}" type="slidenum">
              <a:rPr lang="tr-TR" smtClean="0"/>
              <a:pPr>
                <a:buNone/>
                <a:defRPr/>
              </a:pPr>
              <a:t>21</a:t>
            </a:fld>
            <a:endParaRPr lang="tr-TR"/>
          </a:p>
        </p:txBody>
      </p:sp>
      <p:sp>
        <p:nvSpPr>
          <p:cNvPr id="22532" name="Text Box 7"/>
          <p:cNvSpPr txBox="1">
            <a:spLocks noChangeArrowheads="1"/>
          </p:cNvSpPr>
          <p:nvPr/>
        </p:nvSpPr>
        <p:spPr bwMode="auto">
          <a:xfrm>
            <a:off x="551384" y="5039814"/>
            <a:ext cx="11161239" cy="1158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AutoNum type="alphaLcParenBoth"/>
              <a:defRPr/>
            </a:pPr>
            <a:r>
              <a:rPr lang="tr-TR" sz="2000" dirty="0">
                <a:solidFill>
                  <a:srgbClr val="002060"/>
                </a:solidFill>
                <a:latin typeface="+mj-lt"/>
              </a:rPr>
              <a:t>Üst satır’da “</a:t>
            </a:r>
            <a:r>
              <a:rPr lang="tr-TR" sz="2000" dirty="0" err="1">
                <a:solidFill>
                  <a:srgbClr val="002060"/>
                </a:solidFill>
                <a:latin typeface="+mj-lt"/>
              </a:rPr>
              <a:t>for</a:t>
            </a:r>
            <a:r>
              <a:rPr lang="tr-TR" sz="2000" dirty="0">
                <a:solidFill>
                  <a:srgbClr val="002060"/>
                </a:solidFill>
                <a:latin typeface="+mj-lt"/>
              </a:rPr>
              <a:t>” kelimesinden önce bir boşluk eklenmektedir, alt satırda </a:t>
            </a:r>
            <a:r>
              <a:rPr lang="tr-TR" sz="2000" dirty="0" err="1">
                <a:solidFill>
                  <a:srgbClr val="002060"/>
                </a:solidFill>
                <a:latin typeface="+mj-lt"/>
              </a:rPr>
              <a:t>for</a:t>
            </a:r>
            <a:r>
              <a:rPr lang="tr-TR" sz="2000" dirty="0">
                <a:solidFill>
                  <a:srgbClr val="002060"/>
                </a:solidFill>
                <a:latin typeface="+mj-lt"/>
              </a:rPr>
              <a:t> ile </a:t>
            </a:r>
            <a:r>
              <a:rPr lang="tr-TR" sz="2000" dirty="0" err="1">
                <a:solidFill>
                  <a:srgbClr val="002060"/>
                </a:solidFill>
                <a:latin typeface="+mj-lt"/>
              </a:rPr>
              <a:t>all</a:t>
            </a:r>
            <a:r>
              <a:rPr lang="tr-TR" sz="2000" dirty="0">
                <a:solidFill>
                  <a:srgbClr val="002060"/>
                </a:solidFill>
                <a:latin typeface="+mj-lt"/>
              </a:rPr>
              <a:t> arasında daha fazla boşluk vardır.</a:t>
            </a:r>
          </a:p>
          <a:p>
            <a:pPr marL="457200" indent="-457200">
              <a:spcBef>
                <a:spcPct val="50000"/>
              </a:spcBef>
              <a:buFontTx/>
              <a:buAutoNum type="alphaLcParenBoth"/>
              <a:defRPr/>
            </a:pPr>
            <a:r>
              <a:rPr lang="tr-TR" sz="2000" dirty="0">
                <a:solidFill>
                  <a:srgbClr val="002060"/>
                </a:solidFill>
                <a:latin typeface="+mj-lt"/>
              </a:rPr>
              <a:t>Dikey çizgiler olmadan </a:t>
            </a:r>
            <a:r>
              <a:rPr lang="tr-TR" sz="2000" dirty="0" err="1">
                <a:solidFill>
                  <a:srgbClr val="002060"/>
                </a:solidFill>
                <a:latin typeface="+mj-lt"/>
              </a:rPr>
              <a:t>text’in</a:t>
            </a:r>
            <a:r>
              <a:rPr lang="tr-TR" sz="2000" dirty="0">
                <a:solidFill>
                  <a:srgbClr val="002060"/>
                </a:solidFill>
                <a:latin typeface="+mj-lt"/>
              </a:rPr>
              <a:t> nasıl gözüktüğü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>
                <a:solidFill>
                  <a:srgbClr val="002060"/>
                </a:solidFill>
              </a:rPr>
              <a:t>b) Satır Kaydırma Kodlaması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7408" y="1340768"/>
            <a:ext cx="8229600" cy="1708150"/>
          </a:xfrm>
        </p:spPr>
        <p:txBody>
          <a:bodyPr>
            <a:normAutofit lnSpcReduction="10000"/>
          </a:bodyPr>
          <a:lstStyle/>
          <a:p>
            <a:pPr marL="274320" indent="-274320" algn="just"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Bu yöntemde </a:t>
            </a:r>
            <a:r>
              <a:rPr lang="tr-TR" dirty="0" err="1" smtClean="0">
                <a:solidFill>
                  <a:srgbClr val="002060"/>
                </a:solidFill>
              </a:rPr>
              <a:t>text</a:t>
            </a:r>
            <a:r>
              <a:rPr lang="tr-TR" dirty="0" smtClean="0">
                <a:solidFill>
                  <a:srgbClr val="002060"/>
                </a:solidFill>
              </a:rPr>
              <a:t> satırları düşey olarak kaydırılarak gömülecek mesajın kodlanması sağlanır. </a:t>
            </a:r>
          </a:p>
          <a:p>
            <a:pPr marL="274320" indent="-274320" algn="just"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Gömülmüş kelime yine </a:t>
            </a:r>
            <a:r>
              <a:rPr lang="tr-TR" dirty="0" err="1" smtClean="0">
                <a:solidFill>
                  <a:srgbClr val="002060"/>
                </a:solidFill>
              </a:rPr>
              <a:t>text</a:t>
            </a:r>
            <a:r>
              <a:rPr lang="tr-TR" dirty="0" smtClean="0">
                <a:solidFill>
                  <a:srgbClr val="002060"/>
                </a:solidFill>
              </a:rPr>
              <a:t> dosyası yada </a:t>
            </a:r>
            <a:r>
              <a:rPr lang="tr-TR" dirty="0" err="1" smtClean="0">
                <a:solidFill>
                  <a:srgbClr val="002060"/>
                </a:solidFill>
              </a:rPr>
              <a:t>bitmap</a:t>
            </a:r>
            <a:r>
              <a:rPr lang="tr-TR" dirty="0" smtClean="0">
                <a:solidFill>
                  <a:srgbClr val="002060"/>
                </a:solidFill>
              </a:rPr>
              <a:t> dosya olarak açılabilir.  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defRPr/>
            </a:pP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22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  <p:pic>
        <p:nvPicPr>
          <p:cNvPr id="2662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9496" y="2852936"/>
            <a:ext cx="8821768" cy="223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663298" y="5174681"/>
            <a:ext cx="889317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tr-TR" sz="2400" dirty="0">
                <a:solidFill>
                  <a:srgbClr val="002060"/>
                </a:solidFill>
                <a:latin typeface="+mj-lt"/>
              </a:rPr>
              <a:t>Burada ikinci satır 1/300 </a:t>
            </a:r>
            <a:r>
              <a:rPr lang="tr-TR" sz="2400" dirty="0" err="1">
                <a:solidFill>
                  <a:srgbClr val="002060"/>
                </a:solidFill>
                <a:latin typeface="+mj-lt"/>
              </a:rPr>
              <a:t>inch</a:t>
            </a:r>
            <a:r>
              <a:rPr lang="tr-TR" sz="2400" dirty="0">
                <a:solidFill>
                  <a:srgbClr val="002060"/>
                </a:solidFill>
                <a:latin typeface="+mj-lt"/>
              </a:rPr>
              <a:t> yukarıya kaydırılmıştır.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>
                <a:solidFill>
                  <a:srgbClr val="002060"/>
                </a:solidFill>
              </a:rPr>
              <a:t>c) Satır Sonu Boşluk Bırakma</a:t>
            </a:r>
          </a:p>
        </p:txBody>
      </p:sp>
      <p:sp>
        <p:nvSpPr>
          <p:cNvPr id="27652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dirty="0" smtClean="0">
                <a:solidFill>
                  <a:srgbClr val="002060"/>
                </a:solidFill>
              </a:rPr>
              <a:t>Satır sonu boşluğu yöntemi, her satırın sonundaki boşluktan faydalanır. </a:t>
            </a:r>
          </a:p>
          <a:p>
            <a:pPr algn="just" eaLnBrk="1" hangingPunct="1"/>
            <a:r>
              <a:rPr lang="tr-TR" dirty="0" smtClean="0">
                <a:solidFill>
                  <a:srgbClr val="002060"/>
                </a:solidFill>
              </a:rPr>
              <a:t>Veri, tüm satır sonlarında daha önceden belirlenen sayıda boşluklar bırakarak gizlenir.</a:t>
            </a:r>
          </a:p>
          <a:p>
            <a:pPr algn="just" eaLnBrk="1" hangingPunct="1"/>
            <a:r>
              <a:rPr lang="tr-TR" dirty="0" smtClean="0">
                <a:solidFill>
                  <a:srgbClr val="002060"/>
                </a:solidFill>
              </a:rPr>
              <a:t>Örneğin, iki boşluk bir bit, dört boşluk iki bit, sekiz boşluk dört bit vb. gizler.</a:t>
            </a:r>
          </a:p>
          <a:p>
            <a:pPr algn="just" eaLnBrk="1" hangingPunct="1"/>
            <a:r>
              <a:rPr lang="tr-TR" dirty="0" smtClean="0">
                <a:solidFill>
                  <a:srgbClr val="002060"/>
                </a:solidFill>
              </a:rPr>
              <a:t>Bu yöntem, iç boşluk metodundan daha iyi çalışır çünkü satır sonundaki boşluk sayısı arttırılarak daha fazla veri gizlenebilir.</a:t>
            </a:r>
          </a:p>
          <a:p>
            <a:pPr eaLnBrk="1" hangingPunct="1"/>
            <a:endParaRPr lang="tr-TR" dirty="0" smtClean="0">
              <a:solidFill>
                <a:srgbClr val="002060"/>
              </a:solidFill>
            </a:endParaRPr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23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>
                <a:solidFill>
                  <a:srgbClr val="002060"/>
                </a:solidFill>
              </a:rPr>
              <a:t>d) Sağ Hizalama</a:t>
            </a:r>
          </a:p>
        </p:txBody>
      </p:sp>
      <p:sp>
        <p:nvSpPr>
          <p:cNvPr id="2867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dirty="0" smtClean="0">
                <a:solidFill>
                  <a:srgbClr val="002060"/>
                </a:solidFill>
              </a:rPr>
              <a:t>Metinlerin sağa hizalanması da metin dosyalarında veri saklanmasında kullanılabilir. </a:t>
            </a:r>
          </a:p>
          <a:p>
            <a:pPr algn="just" eaLnBrk="1" hangingPunct="1"/>
            <a:r>
              <a:rPr lang="tr-TR" dirty="0" smtClean="0">
                <a:solidFill>
                  <a:srgbClr val="002060"/>
                </a:solidFill>
              </a:rPr>
              <a:t>Kelimeler arasındaki boşluklar hesaplanıp kontrol edilerek, masum metin dosyalarına veri gizlenebilir.</a:t>
            </a:r>
          </a:p>
          <a:p>
            <a:pPr algn="just" eaLnBrk="1" hangingPunct="1"/>
            <a:r>
              <a:rPr lang="tr-TR" dirty="0" smtClean="0">
                <a:solidFill>
                  <a:srgbClr val="002060"/>
                </a:solidFill>
              </a:rPr>
              <a:t>Kelimeler arasındaki tek boşluk “0”ı, çift boşluk “1”i temsil eder.</a:t>
            </a:r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24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Sağ Hizalama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rgbClr val="002060"/>
                </a:solidFill>
              </a:rPr>
              <a:t>Ancak bu yöntem, normal bir boşluk ile gizlenmiş bir boşluk arasındaki farkı anlamak imkansız olduğu için çözme işlemini zorlaştırır. </a:t>
            </a:r>
          </a:p>
          <a:p>
            <a:pPr>
              <a:defRPr/>
            </a:pPr>
            <a:r>
              <a:rPr lang="tr-TR" dirty="0" smtClean="0">
                <a:solidFill>
                  <a:srgbClr val="002060"/>
                </a:solidFill>
              </a:rPr>
              <a:t>Bu amaçla, Manchester kodlamasını temel olan başka bir teknik kullanılır. </a:t>
            </a:r>
          </a:p>
          <a:p>
            <a:pPr>
              <a:defRPr/>
            </a:pPr>
            <a:r>
              <a:rPr lang="tr-TR" dirty="0" smtClean="0">
                <a:solidFill>
                  <a:srgbClr val="002060"/>
                </a:solidFill>
              </a:rPr>
              <a:t>“</a:t>
            </a:r>
            <a:r>
              <a:rPr lang="tr-TR" dirty="0" smtClean="0">
                <a:solidFill>
                  <a:srgbClr val="002060"/>
                </a:solidFill>
                <a:latin typeface="+mj-lt"/>
              </a:rPr>
              <a:t>01” “1” </a:t>
            </a:r>
            <a:r>
              <a:rPr lang="tr-TR" dirty="0" smtClean="0">
                <a:solidFill>
                  <a:srgbClr val="002060"/>
                </a:solidFill>
              </a:rPr>
              <a:t>olarak, </a:t>
            </a:r>
            <a:r>
              <a:rPr lang="tr-TR" dirty="0" smtClean="0">
                <a:solidFill>
                  <a:srgbClr val="002060"/>
                </a:solidFill>
                <a:latin typeface="+mj-lt"/>
              </a:rPr>
              <a:t>“10” “0”</a:t>
            </a:r>
            <a:r>
              <a:rPr lang="tr-TR" dirty="0" smtClean="0">
                <a:solidFill>
                  <a:srgbClr val="002060"/>
                </a:solidFill>
              </a:rPr>
              <a:t> olarak yorumlanır. Bununla birlikte “</a:t>
            </a:r>
            <a:r>
              <a:rPr lang="tr-TR" dirty="0" smtClean="0">
                <a:solidFill>
                  <a:srgbClr val="002060"/>
                </a:solidFill>
                <a:latin typeface="+mj-lt"/>
              </a:rPr>
              <a:t>00</a:t>
            </a:r>
            <a:r>
              <a:rPr lang="tr-TR" dirty="0" smtClean="0">
                <a:solidFill>
                  <a:srgbClr val="002060"/>
                </a:solidFill>
              </a:rPr>
              <a:t>” ve “</a:t>
            </a:r>
            <a:r>
              <a:rPr lang="tr-TR" dirty="0" smtClean="0">
                <a:solidFill>
                  <a:srgbClr val="002060"/>
                </a:solidFill>
                <a:latin typeface="+mj-lt"/>
              </a:rPr>
              <a:t>11</a:t>
            </a:r>
            <a:r>
              <a:rPr lang="tr-TR" dirty="0" smtClean="0">
                <a:solidFill>
                  <a:srgbClr val="002060"/>
                </a:solidFill>
              </a:rPr>
              <a:t>” ise </a:t>
            </a:r>
            <a:r>
              <a:rPr lang="tr-TR" dirty="0" err="1" smtClean="0">
                <a:solidFill>
                  <a:srgbClr val="002060"/>
                </a:solidFill>
              </a:rPr>
              <a:t>null</a:t>
            </a:r>
            <a:r>
              <a:rPr lang="tr-TR" dirty="0" smtClean="0">
                <a:solidFill>
                  <a:srgbClr val="002060"/>
                </a:solidFill>
              </a:rPr>
              <a:t> boşluk bitlerini gösterir.</a:t>
            </a:r>
          </a:p>
          <a:p>
            <a:pPr>
              <a:defRPr/>
            </a:pPr>
            <a:endParaRPr lang="tr-TR" dirty="0">
              <a:solidFill>
                <a:srgbClr val="0000FF"/>
              </a:solidFill>
            </a:endParaRPr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25</a:t>
            </a:fld>
            <a:r>
              <a:rPr lang="tr-TR" altLang="tr-TR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159896" y="1085854"/>
            <a:ext cx="3456384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0" lang="tr-TR" sz="18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Text</a:t>
            </a:r>
            <a:r>
              <a:rPr kumimoji="0" lang="tr-TR" sz="1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kumimoji="0" lang="tr-TR" sz="18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Steganography</a:t>
            </a:r>
            <a:endParaRPr kumimoji="0" lang="tr-TR" sz="18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0723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>
                <a:solidFill>
                  <a:srgbClr val="002060"/>
                </a:solidFill>
              </a:rPr>
              <a:t>e) Gelecek Kodlaması</a:t>
            </a:r>
          </a:p>
        </p:txBody>
      </p:sp>
      <p:sp>
        <p:nvSpPr>
          <p:cNvPr id="30724" name="5 İçerik Yer Tutucusu"/>
          <p:cNvSpPr>
            <a:spLocks noGrp="1"/>
          </p:cNvSpPr>
          <p:nvPr>
            <p:ph idx="1"/>
          </p:nvPr>
        </p:nvSpPr>
        <p:spPr>
          <a:xfrm>
            <a:off x="508000" y="1844824"/>
            <a:ext cx="11176000" cy="4024270"/>
          </a:xfrm>
        </p:spPr>
        <p:txBody>
          <a:bodyPr/>
          <a:lstStyle/>
          <a:p>
            <a:pPr algn="just" eaLnBrk="1" hangingPunct="1"/>
            <a:r>
              <a:rPr lang="tr-TR" dirty="0" smtClean="0">
                <a:solidFill>
                  <a:srgbClr val="002060"/>
                </a:solidFill>
              </a:rPr>
              <a:t>Bu yöntemde, b, d, T gibi harflerin yatay/düşey uzunlukları gibi bazı metin özelliklerini değiştirerek, biçimlendirilmiş metin içine gizli mesajları saklamayla ilgilenir.</a:t>
            </a:r>
          </a:p>
          <a:p>
            <a:pPr algn="just" eaLnBrk="1" hangingPunct="1"/>
            <a:r>
              <a:rPr lang="tr-TR" dirty="0" smtClean="0">
                <a:solidFill>
                  <a:srgbClr val="002060"/>
                </a:solidFill>
              </a:rPr>
              <a:t>Bu yöntem, her biçimlenmiş metnin, gizli mesaj saklamak için kullanılabilecek çok sayıda özelliği olmasından dolayı, uzak ara durdurulması en zor yöntemdir.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 algn="just" eaLnBrk="1" hangingPunct="1">
              <a:buFontTx/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 eaLnBrk="1" hangingPunct="1"/>
            <a:endParaRPr lang="tr-TR" dirty="0" smtClean="0">
              <a:solidFill>
                <a:srgbClr val="002060"/>
              </a:solidFill>
            </a:endParaRPr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26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74826" y="1139825"/>
            <a:ext cx="8208963" cy="3360738"/>
          </a:xfrm>
          <a:noFill/>
        </p:spPr>
      </p:pic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B064DC7E-1859-4A81-A617-D6874FB5E26A}" type="slidenum">
              <a:rPr lang="tr-TR" smtClean="0"/>
              <a:pPr>
                <a:buNone/>
                <a:defRPr/>
              </a:pPr>
              <a:t>27</a:t>
            </a:fld>
            <a:endParaRPr lang="tr-TR" dirty="0"/>
          </a:p>
        </p:txBody>
      </p:sp>
      <p:sp>
        <p:nvSpPr>
          <p:cNvPr id="24580" name="Text Box 7"/>
          <p:cNvSpPr txBox="1">
            <a:spLocks noChangeArrowheads="1"/>
          </p:cNvSpPr>
          <p:nvPr/>
        </p:nvSpPr>
        <p:spPr bwMode="auto">
          <a:xfrm>
            <a:off x="1952625" y="4929189"/>
            <a:ext cx="7715250" cy="1311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AutoNum type="alphaLcParenBoth"/>
              <a:defRPr/>
            </a:pPr>
            <a:r>
              <a:rPr lang="tr-TR" sz="2000" dirty="0">
                <a:solidFill>
                  <a:srgbClr val="002060"/>
                </a:solidFill>
                <a:latin typeface="+mj-lt"/>
              </a:rPr>
              <a:t>Herhangi bir kodlama yapılmamış orijinal metin.</a:t>
            </a:r>
          </a:p>
          <a:p>
            <a:pPr marL="457200" indent="-457200">
              <a:spcBef>
                <a:spcPct val="50000"/>
              </a:spcBef>
              <a:buFontTx/>
              <a:buAutoNum type="alphaLcParenBoth"/>
              <a:defRPr/>
            </a:pPr>
            <a:r>
              <a:rPr lang="tr-TR" sz="2000" dirty="0">
                <a:solidFill>
                  <a:srgbClr val="002060"/>
                </a:solidFill>
                <a:latin typeface="+mj-lt"/>
              </a:rPr>
              <a:t>Sadece seçilen karakterler üzerinde yapılmış gelecek kodlaması.</a:t>
            </a:r>
          </a:p>
          <a:p>
            <a:pPr marL="457200" indent="-457200">
              <a:spcBef>
                <a:spcPct val="50000"/>
              </a:spcBef>
              <a:buFontTx/>
              <a:buAutoNum type="alphaLcParenBoth"/>
              <a:defRPr/>
            </a:pPr>
            <a:r>
              <a:rPr lang="tr-TR" sz="2000" dirty="0">
                <a:solidFill>
                  <a:srgbClr val="002060"/>
                </a:solidFill>
                <a:latin typeface="+mj-lt"/>
              </a:rPr>
              <a:t>Gelecek kodlamasının abartılmış gösterimi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4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eaLnBrk="1" hangingPunct="1"/>
            <a:r>
              <a:rPr lang="tr-TR" sz="3600" dirty="0">
                <a:solidFill>
                  <a:srgbClr val="002060"/>
                </a:solidFill>
              </a:rPr>
              <a:t>2- Yazımsal Yöntemler (</a:t>
            </a:r>
            <a:r>
              <a:rPr lang="tr-TR" sz="3600" dirty="0" err="1">
                <a:solidFill>
                  <a:srgbClr val="002060"/>
                </a:solidFill>
              </a:rPr>
              <a:t>Syntactic</a:t>
            </a:r>
            <a:r>
              <a:rPr lang="tr-TR" sz="3600" dirty="0">
                <a:solidFill>
                  <a:srgbClr val="002060"/>
                </a:solidFill>
              </a:rPr>
              <a:t> </a:t>
            </a:r>
            <a:r>
              <a:rPr lang="tr-TR" sz="3600" dirty="0" err="1">
                <a:solidFill>
                  <a:srgbClr val="002060"/>
                </a:solidFill>
              </a:rPr>
              <a:t>Methods</a:t>
            </a:r>
            <a:r>
              <a:rPr lang="tr-TR" sz="3600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just"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Bu yöntem, </a:t>
            </a:r>
            <a:r>
              <a:rPr lang="tr-TR" dirty="0" err="1" smtClean="0">
                <a:solidFill>
                  <a:srgbClr val="002060"/>
                </a:solidFill>
              </a:rPr>
              <a:t>dökümanı</a:t>
            </a:r>
            <a:r>
              <a:rPr lang="tr-TR" dirty="0" smtClean="0">
                <a:solidFill>
                  <a:srgbClr val="002060"/>
                </a:solidFill>
              </a:rPr>
              <a:t> kodlamak için noktalama işaretlerini kullanır. </a:t>
            </a:r>
          </a:p>
          <a:p>
            <a:pPr marL="274320" indent="-274320" algn="just"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Örneğin aşağıdaki iki cümle de ilk bakışta aynıymış gibi gözükmektedir, fakat dikkatlice bakıldığında ilk cümlenin fazladan bir ‘,’ işareti içerdiği görülür. </a:t>
            </a:r>
          </a:p>
          <a:p>
            <a:pPr marL="274320" indent="-274320" algn="just"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Bu yapıların biri “</a:t>
            </a:r>
            <a:r>
              <a:rPr lang="tr-TR" dirty="0" smtClean="0">
                <a:solidFill>
                  <a:srgbClr val="002060"/>
                </a:solidFill>
                <a:latin typeface="+mj-lt"/>
              </a:rPr>
              <a:t>1</a:t>
            </a:r>
            <a:r>
              <a:rPr lang="tr-TR" dirty="0" smtClean="0">
                <a:solidFill>
                  <a:srgbClr val="002060"/>
                </a:solidFill>
              </a:rPr>
              <a:t>”, </a:t>
            </a:r>
            <a:r>
              <a:rPr lang="tr-TR" dirty="0" err="1" smtClean="0">
                <a:solidFill>
                  <a:srgbClr val="002060"/>
                </a:solidFill>
              </a:rPr>
              <a:t>diğeride</a:t>
            </a:r>
            <a:r>
              <a:rPr lang="tr-TR" dirty="0" smtClean="0">
                <a:solidFill>
                  <a:srgbClr val="002060"/>
                </a:solidFill>
              </a:rPr>
              <a:t> “</a:t>
            </a:r>
            <a:r>
              <a:rPr lang="tr-TR" dirty="0" smtClean="0">
                <a:solidFill>
                  <a:srgbClr val="002060"/>
                </a:solidFill>
                <a:latin typeface="+mj-lt"/>
              </a:rPr>
              <a:t>0</a:t>
            </a:r>
            <a:r>
              <a:rPr lang="tr-TR" dirty="0" smtClean="0">
                <a:solidFill>
                  <a:srgbClr val="002060"/>
                </a:solidFill>
              </a:rPr>
              <a:t>” olarak belirlenir ve kodlama işlemi bu şekilde yapılır.</a:t>
            </a:r>
          </a:p>
          <a:p>
            <a:pPr marL="640080" lvl="1" indent="-246888">
              <a:spcAft>
                <a:spcPts val="0"/>
              </a:spcAft>
              <a:defRPr/>
            </a:pPr>
            <a:r>
              <a:rPr lang="tr-T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“bread, butter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and milk”</a:t>
            </a:r>
          </a:p>
          <a:p>
            <a:pPr marL="640080" lvl="1" indent="-246888">
              <a:spcAft>
                <a:spcPts val="0"/>
              </a:spcAft>
              <a:defRPr/>
            </a:pP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“bread, butter and milk”</a:t>
            </a:r>
            <a:endParaRPr lang="tr-TR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40080" lvl="1" indent="-246888">
              <a:spcAft>
                <a:spcPts val="0"/>
              </a:spcAft>
              <a:defRPr/>
            </a:pPr>
            <a:endParaRPr lang="tr-TR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40080" lvl="1" indent="-246888">
              <a:spcAft>
                <a:spcPts val="0"/>
              </a:spcAft>
              <a:defRPr/>
            </a:pPr>
            <a:endParaRPr lang="en-US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74320" indent="-274320" algn="just">
              <a:spcAft>
                <a:spcPts val="0"/>
              </a:spcAft>
              <a:buClr>
                <a:schemeClr val="accent3"/>
              </a:buClr>
              <a:defRPr/>
            </a:pPr>
            <a:endParaRPr lang="tr-TR" dirty="0" smtClean="0">
              <a:solidFill>
                <a:srgbClr val="002060"/>
              </a:solidFill>
            </a:endParaRP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defRPr/>
            </a:pP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28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4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eaLnBrk="1" hangingPunct="1"/>
            <a:r>
              <a:rPr lang="tr-TR" sz="3600" dirty="0">
                <a:solidFill>
                  <a:srgbClr val="002060"/>
                </a:solidFill>
              </a:rPr>
              <a:t>3- Anlamsal Yöntemler (</a:t>
            </a:r>
            <a:r>
              <a:rPr lang="tr-TR" sz="3600" dirty="0" err="1">
                <a:solidFill>
                  <a:srgbClr val="002060"/>
                </a:solidFill>
              </a:rPr>
              <a:t>Semantic</a:t>
            </a:r>
            <a:r>
              <a:rPr lang="tr-TR" sz="3600" dirty="0">
                <a:solidFill>
                  <a:srgbClr val="002060"/>
                </a:solidFill>
              </a:rPr>
              <a:t> </a:t>
            </a:r>
            <a:r>
              <a:rPr lang="tr-TR" sz="3600" dirty="0" err="1">
                <a:solidFill>
                  <a:srgbClr val="002060"/>
                </a:solidFill>
              </a:rPr>
              <a:t>Methods</a:t>
            </a:r>
            <a:r>
              <a:rPr lang="tr-TR" sz="3600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just"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Bu yöntem W. </a:t>
            </a:r>
            <a:r>
              <a:rPr lang="tr-TR" dirty="0" err="1" smtClean="0">
                <a:solidFill>
                  <a:srgbClr val="002060"/>
                </a:solidFill>
              </a:rPr>
              <a:t>Bender</a:t>
            </a:r>
            <a:r>
              <a:rPr lang="tr-TR" dirty="0" smtClean="0">
                <a:solidFill>
                  <a:srgbClr val="002060"/>
                </a:solidFill>
              </a:rPr>
              <a:t> tarafından ortaya atılmıştır.</a:t>
            </a:r>
          </a:p>
          <a:p>
            <a:pPr marL="274320" indent="-274320" algn="just"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Bu yöntemde eşanlamlı kelimelere birincil ve ikincil değerler atanmaktadır.</a:t>
            </a:r>
          </a:p>
          <a:p>
            <a:pPr marL="274320" indent="-274320" algn="just"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Sonra bu değerler “</a:t>
            </a:r>
            <a:r>
              <a:rPr lang="tr-TR" dirty="0" smtClean="0">
                <a:solidFill>
                  <a:srgbClr val="002060"/>
                </a:solidFill>
                <a:latin typeface="+mj-lt"/>
              </a:rPr>
              <a:t>1</a:t>
            </a:r>
            <a:r>
              <a:rPr lang="tr-TR" dirty="0" smtClean="0">
                <a:solidFill>
                  <a:srgbClr val="002060"/>
                </a:solidFill>
              </a:rPr>
              <a:t>” ve “</a:t>
            </a:r>
            <a:r>
              <a:rPr lang="tr-TR" dirty="0" smtClean="0">
                <a:solidFill>
                  <a:srgbClr val="002060"/>
                </a:solidFill>
                <a:latin typeface="+mj-lt"/>
              </a:rPr>
              <a:t>0</a:t>
            </a:r>
            <a:r>
              <a:rPr lang="tr-TR" dirty="0" smtClean="0">
                <a:solidFill>
                  <a:srgbClr val="002060"/>
                </a:solidFill>
              </a:rPr>
              <a:t>” olarak </a:t>
            </a:r>
            <a:r>
              <a:rPr lang="tr-TR" dirty="0" err="1" smtClean="0">
                <a:solidFill>
                  <a:srgbClr val="002060"/>
                </a:solidFill>
              </a:rPr>
              <a:t>binary’e</a:t>
            </a:r>
            <a:r>
              <a:rPr lang="tr-TR" dirty="0" smtClean="0">
                <a:solidFill>
                  <a:srgbClr val="002060"/>
                </a:solidFill>
              </a:rPr>
              <a:t> dönüştürülür. </a:t>
            </a:r>
          </a:p>
          <a:p>
            <a:pPr marL="640080" lvl="1" indent="-246888" algn="just">
              <a:spcAft>
                <a:spcPts val="0"/>
              </a:spcAft>
              <a:defRPr/>
            </a:pPr>
            <a:r>
              <a:rPr lang="tr-TR" dirty="0" smtClean="0">
                <a:solidFill>
                  <a:srgbClr val="002060"/>
                </a:solidFill>
              </a:rPr>
              <a:t>Örneğin “</a:t>
            </a:r>
            <a:r>
              <a:rPr lang="tr-TR" i="1" dirty="0" err="1" smtClean="0">
                <a:solidFill>
                  <a:srgbClr val="002060"/>
                </a:solidFill>
              </a:rPr>
              <a:t>big</a:t>
            </a:r>
            <a:r>
              <a:rPr lang="tr-TR" dirty="0" smtClean="0">
                <a:solidFill>
                  <a:srgbClr val="002060"/>
                </a:solidFill>
              </a:rPr>
              <a:t>” kelimesi birincil, “</a:t>
            </a:r>
            <a:r>
              <a:rPr lang="tr-TR" i="1" dirty="0" err="1" smtClean="0">
                <a:solidFill>
                  <a:srgbClr val="002060"/>
                </a:solidFill>
              </a:rPr>
              <a:t>large</a:t>
            </a:r>
            <a:r>
              <a:rPr lang="tr-TR" dirty="0" smtClean="0">
                <a:solidFill>
                  <a:srgbClr val="002060"/>
                </a:solidFill>
              </a:rPr>
              <a:t>” kelimesi de ikincil olarak işaretlenmiş olsun. </a:t>
            </a:r>
          </a:p>
          <a:p>
            <a:pPr marL="640080" lvl="1" indent="-246888" algn="just">
              <a:spcAft>
                <a:spcPts val="0"/>
              </a:spcAft>
              <a:defRPr/>
            </a:pPr>
            <a:r>
              <a:rPr lang="tr-TR" dirty="0" smtClean="0">
                <a:solidFill>
                  <a:srgbClr val="002060"/>
                </a:solidFill>
              </a:rPr>
              <a:t>Birincil “</a:t>
            </a:r>
            <a:r>
              <a:rPr lang="tr-TR" sz="2000" dirty="0">
                <a:solidFill>
                  <a:srgbClr val="002060"/>
                </a:solidFill>
                <a:latin typeface="+mj-lt"/>
              </a:rPr>
              <a:t>1</a:t>
            </a:r>
            <a:r>
              <a:rPr lang="tr-TR" dirty="0" smtClean="0">
                <a:solidFill>
                  <a:srgbClr val="002060"/>
                </a:solidFill>
              </a:rPr>
              <a:t>”, ikincil de “</a:t>
            </a:r>
            <a:r>
              <a:rPr lang="tr-TR" sz="2000" dirty="0">
                <a:solidFill>
                  <a:srgbClr val="002060"/>
                </a:solidFill>
                <a:latin typeface="+mj-lt"/>
              </a:rPr>
              <a:t>0</a:t>
            </a:r>
            <a:r>
              <a:rPr lang="tr-TR" dirty="0" smtClean="0">
                <a:solidFill>
                  <a:srgbClr val="002060"/>
                </a:solidFill>
              </a:rPr>
              <a:t>” olarak </a:t>
            </a:r>
            <a:r>
              <a:rPr lang="tr-TR" dirty="0" err="1" smtClean="0">
                <a:solidFill>
                  <a:srgbClr val="002060"/>
                </a:solidFill>
              </a:rPr>
              <a:t>binary’e</a:t>
            </a:r>
            <a:r>
              <a:rPr lang="tr-TR" dirty="0" smtClean="0">
                <a:solidFill>
                  <a:srgbClr val="002060"/>
                </a:solidFill>
              </a:rPr>
              <a:t> çevrilir. 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defRPr/>
            </a:pP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29</a:t>
            </a:fld>
            <a:r>
              <a:rPr lang="tr-TR" altLang="tr-TR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Bilgi Gizleme</a:t>
            </a:r>
          </a:p>
        </p:txBody>
      </p:sp>
      <p:sp>
        <p:nvSpPr>
          <p:cNvPr id="717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dirty="0"/>
              <a:t>Bilgi gizleme bir mesajın yada bilginin, herhangi bir masum görünüşlü ortam içine saklanarak bir diğer kişiye iletilmesidir.</a:t>
            </a:r>
          </a:p>
          <a:p>
            <a:pPr eaLnBrk="1" hangingPunct="1"/>
            <a:r>
              <a:rPr lang="tr-TR" dirty="0"/>
              <a:t>Bilgi gizleme bilgisayar ortamındaki </a:t>
            </a:r>
            <a:r>
              <a:rPr lang="tr-TR" dirty="0" err="1"/>
              <a:t>encapsulation</a:t>
            </a:r>
            <a:r>
              <a:rPr lang="tr-TR" dirty="0"/>
              <a:t> işlemine benzer bir durumdur. 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tr-TR" dirty="0" err="1"/>
              <a:t>Encapsulation</a:t>
            </a:r>
            <a:r>
              <a:rPr lang="tr-TR" dirty="0"/>
              <a:t> (</a:t>
            </a:r>
            <a:r>
              <a:rPr lang="tr-TR" dirty="0" err="1"/>
              <a:t>Kapsülleme</a:t>
            </a:r>
            <a:r>
              <a:rPr lang="tr-TR" dirty="0"/>
              <a:t>)</a:t>
            </a:r>
          </a:p>
          <a:p>
            <a:pPr lvl="2" eaLnBrk="1" hangingPunct="1"/>
            <a:r>
              <a:rPr lang="tr-TR" dirty="0" smtClean="0"/>
              <a:t>Bir modülün yaptığı işlemlerin bir kısmını, bu işlemleri nasıl gerçekleştirdiği bilgisini dışarıdan bilinçli olarak saklamaktır. </a:t>
            </a:r>
          </a:p>
          <a:p>
            <a:pPr lvl="2" eaLnBrk="1" hangingPunct="1"/>
            <a:r>
              <a:rPr lang="tr-TR" dirty="0" err="1" smtClean="0"/>
              <a:t>Encapsulation'ın</a:t>
            </a:r>
            <a:r>
              <a:rPr lang="tr-TR" dirty="0" smtClean="0"/>
              <a:t> asıl amacı içeriği saklamak değil kontrolsüz ve gereksiz erişimi engellemek, dış öğeleri, içeriğe standart, önceden tanımlı </a:t>
            </a:r>
            <a:r>
              <a:rPr lang="tr-TR" dirty="0" err="1" smtClean="0"/>
              <a:t>arayüzler</a:t>
            </a:r>
            <a:r>
              <a:rPr lang="tr-TR" dirty="0" smtClean="0"/>
              <a:t> aracılığıyla ulaşıma zorlamaktır.</a:t>
            </a:r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3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Görüntü Steganografi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dirty="0" smtClean="0">
                <a:solidFill>
                  <a:srgbClr val="002060"/>
                </a:solidFill>
              </a:rPr>
              <a:t>Bilgilerin görüntü dosyaları içerisine saklanmasının çeşitli yöntemleri vardır. Bunlar: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tr-TR" dirty="0" smtClean="0">
              <a:solidFill>
                <a:srgbClr val="002060"/>
              </a:solidFill>
            </a:endParaRPr>
          </a:p>
          <a:p>
            <a:pPr marL="514350" indent="-514350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tr-TR" dirty="0" smtClean="0">
                <a:solidFill>
                  <a:srgbClr val="002060"/>
                </a:solidFill>
              </a:rPr>
              <a:t> En önemsiz bite ekleme</a:t>
            </a:r>
          </a:p>
          <a:p>
            <a:pPr marL="514350" indent="-514350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endParaRPr lang="tr-TR" dirty="0" smtClean="0">
              <a:solidFill>
                <a:srgbClr val="002060"/>
              </a:solidFill>
            </a:endParaRPr>
          </a:p>
          <a:p>
            <a:pPr marL="514350" indent="-514350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tr-TR" dirty="0" smtClean="0">
                <a:solidFill>
                  <a:srgbClr val="002060"/>
                </a:solidFill>
              </a:rPr>
              <a:t> Maskeleme ve filtreleme</a:t>
            </a:r>
          </a:p>
          <a:p>
            <a:pPr marL="514350" indent="-514350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endParaRPr lang="tr-TR" dirty="0" smtClean="0">
              <a:solidFill>
                <a:srgbClr val="002060"/>
              </a:solidFill>
            </a:endParaRPr>
          </a:p>
          <a:p>
            <a:pPr marL="514350" indent="-514350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tr-TR" dirty="0" smtClean="0">
                <a:solidFill>
                  <a:srgbClr val="002060"/>
                </a:solidFill>
              </a:rPr>
              <a:t> Algoritmalar ve dönüşümler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30</a:t>
            </a:fld>
            <a:r>
              <a:rPr lang="tr-TR" altLang="tr-TR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4 Başlık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tr-TR" dirty="0">
                <a:solidFill>
                  <a:srgbClr val="002060"/>
                </a:solidFill>
              </a:rPr>
              <a:t>1- </a:t>
            </a:r>
            <a:r>
              <a:rPr lang="tr-TR" b="1" dirty="0">
                <a:solidFill>
                  <a:srgbClr val="002060"/>
                </a:solidFill>
              </a:rPr>
              <a:t>En Önemsiz Bite Ekleme (</a:t>
            </a:r>
            <a:r>
              <a:rPr lang="tr-TR" b="1" dirty="0" err="1">
                <a:solidFill>
                  <a:srgbClr val="002060"/>
                </a:solidFill>
              </a:rPr>
              <a:t>Least</a:t>
            </a:r>
            <a:r>
              <a:rPr lang="tr-TR" b="1" dirty="0">
                <a:solidFill>
                  <a:srgbClr val="002060"/>
                </a:solidFill>
              </a:rPr>
              <a:t> </a:t>
            </a:r>
            <a:r>
              <a:rPr lang="tr-TR" b="1" dirty="0" err="1">
                <a:solidFill>
                  <a:srgbClr val="002060"/>
                </a:solidFill>
              </a:rPr>
              <a:t>Significant</a:t>
            </a:r>
            <a:r>
              <a:rPr lang="tr-TR" b="1" dirty="0">
                <a:solidFill>
                  <a:srgbClr val="002060"/>
                </a:solidFill>
              </a:rPr>
              <a:t> Bit </a:t>
            </a:r>
            <a:r>
              <a:rPr lang="tr-TR" b="1" dirty="0" err="1">
                <a:solidFill>
                  <a:srgbClr val="002060"/>
                </a:solidFill>
              </a:rPr>
              <a:t>Insertion</a:t>
            </a:r>
            <a:r>
              <a:rPr lang="tr-TR" b="1" dirty="0">
                <a:solidFill>
                  <a:srgbClr val="002060"/>
                </a:solidFill>
              </a:rPr>
              <a:t>)</a:t>
            </a:r>
            <a:r>
              <a:rPr lang="tr-TR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just"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En önemsiz bite ekleme yöntemi yaygın olarak kullanılan ve uygulaması basit bir yöntemdir.</a:t>
            </a:r>
          </a:p>
          <a:p>
            <a:pPr marL="274320" indent="-274320" algn="just"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Fakat yöntemin dikkatsizce uygulanması durumunda veri kayıpları ortaya çıkmaktadır.</a:t>
            </a:r>
          </a:p>
          <a:p>
            <a:pPr marL="274320" indent="-274320" algn="just"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  <a:latin typeface="+mj-lt"/>
              </a:rPr>
              <a:t>0-255</a:t>
            </a:r>
            <a:r>
              <a:rPr lang="tr-TR" dirty="0" smtClean="0">
                <a:solidFill>
                  <a:srgbClr val="002060"/>
                </a:solidFill>
              </a:rPr>
              <a:t> arası</a:t>
            </a:r>
            <a:r>
              <a:rPr lang="tr-TR" dirty="0" smtClean="0">
                <a:solidFill>
                  <a:srgbClr val="002060"/>
                </a:solidFill>
                <a:latin typeface="+mj-lt"/>
              </a:rPr>
              <a:t> 1 </a:t>
            </a:r>
            <a:r>
              <a:rPr lang="tr-TR" dirty="0" err="1" smtClean="0">
                <a:solidFill>
                  <a:srgbClr val="002060"/>
                </a:solidFill>
              </a:rPr>
              <a:t>byte</a:t>
            </a:r>
            <a:r>
              <a:rPr lang="tr-TR" dirty="0" smtClean="0">
                <a:solidFill>
                  <a:srgbClr val="002060"/>
                </a:solidFill>
              </a:rPr>
              <a:t> ile temsil edilen gri-seviye (</a:t>
            </a:r>
            <a:r>
              <a:rPr lang="tr-TR" dirty="0" err="1" smtClean="0">
                <a:solidFill>
                  <a:srgbClr val="002060"/>
                </a:solidFill>
              </a:rPr>
              <a:t>gray</a:t>
            </a:r>
            <a:r>
              <a:rPr lang="tr-TR" dirty="0" smtClean="0">
                <a:solidFill>
                  <a:srgbClr val="002060"/>
                </a:solidFill>
              </a:rPr>
              <a:t>-</a:t>
            </a:r>
            <a:r>
              <a:rPr lang="tr-TR" dirty="0" err="1" smtClean="0">
                <a:solidFill>
                  <a:srgbClr val="002060"/>
                </a:solidFill>
              </a:rPr>
              <a:t>scale</a:t>
            </a:r>
            <a:r>
              <a:rPr lang="tr-TR" dirty="0" smtClean="0">
                <a:solidFill>
                  <a:srgbClr val="002060"/>
                </a:solidFill>
              </a:rPr>
              <a:t>) görüntüler vardır.</a:t>
            </a:r>
          </a:p>
          <a:p>
            <a:pPr marL="274320" indent="-274320" algn="just"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Renkli dijital görüntüler </a:t>
            </a:r>
            <a:r>
              <a:rPr lang="tr-TR" dirty="0" smtClean="0">
                <a:solidFill>
                  <a:srgbClr val="002060"/>
                </a:solidFill>
                <a:latin typeface="+mj-lt"/>
              </a:rPr>
              <a:t>24</a:t>
            </a:r>
            <a:r>
              <a:rPr lang="tr-TR" dirty="0" smtClean="0">
                <a:solidFill>
                  <a:srgbClr val="002060"/>
                </a:solidFill>
              </a:rPr>
              <a:t> bit yada </a:t>
            </a:r>
            <a:r>
              <a:rPr lang="tr-TR" dirty="0" smtClean="0">
                <a:solidFill>
                  <a:srgbClr val="002060"/>
                </a:solidFill>
                <a:latin typeface="+mj-lt"/>
              </a:rPr>
              <a:t>8</a:t>
            </a:r>
            <a:r>
              <a:rPr lang="tr-TR" dirty="0" smtClean="0">
                <a:solidFill>
                  <a:srgbClr val="002060"/>
                </a:solidFill>
              </a:rPr>
              <a:t> bit olabilir. </a:t>
            </a:r>
          </a:p>
          <a:p>
            <a:pPr marL="274320" indent="-274320" algn="just">
              <a:spcAft>
                <a:spcPts val="0"/>
              </a:spcAft>
              <a:buClr>
                <a:schemeClr val="accent3"/>
              </a:buClr>
              <a:defRPr/>
            </a:pPr>
            <a:endParaRPr lang="tr-TR" dirty="0" smtClean="0">
              <a:solidFill>
                <a:srgbClr val="002060"/>
              </a:solidFill>
            </a:endParaRP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defRPr/>
            </a:pP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31</a:t>
            </a:fld>
            <a:r>
              <a:rPr lang="tr-TR" altLang="tr-TR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>
                <a:solidFill>
                  <a:srgbClr val="002060"/>
                </a:solidFill>
              </a:rPr>
              <a:t>24 bit görüntüler 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  <a:latin typeface="+mj-lt"/>
              </a:rPr>
              <a:t>24</a:t>
            </a:r>
            <a:r>
              <a:rPr lang="tr-TR" dirty="0" smtClean="0">
                <a:solidFill>
                  <a:srgbClr val="002060"/>
                </a:solidFill>
              </a:rPr>
              <a:t> bitlik bir görüntü bir </a:t>
            </a:r>
            <a:r>
              <a:rPr lang="tr-TR" dirty="0" err="1" smtClean="0">
                <a:solidFill>
                  <a:srgbClr val="002060"/>
                </a:solidFill>
              </a:rPr>
              <a:t>pixel</a:t>
            </a:r>
            <a:r>
              <a:rPr lang="tr-TR" dirty="0" smtClean="0">
                <a:solidFill>
                  <a:srgbClr val="002060"/>
                </a:solidFill>
              </a:rPr>
              <a:t> başına </a:t>
            </a:r>
            <a:r>
              <a:rPr lang="tr-TR" dirty="0" smtClean="0">
                <a:solidFill>
                  <a:srgbClr val="002060"/>
                </a:solidFill>
                <a:latin typeface="+mj-lt"/>
              </a:rPr>
              <a:t>3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byte</a:t>
            </a:r>
            <a:r>
              <a:rPr lang="tr-TR" dirty="0" smtClean="0">
                <a:solidFill>
                  <a:srgbClr val="002060"/>
                </a:solidFill>
              </a:rPr>
              <a:t> kullanmaktadır. 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Her </a:t>
            </a:r>
            <a:r>
              <a:rPr lang="tr-TR" dirty="0" err="1" smtClean="0">
                <a:solidFill>
                  <a:srgbClr val="002060"/>
                </a:solidFill>
              </a:rPr>
              <a:t>pixel</a:t>
            </a:r>
            <a:r>
              <a:rPr lang="tr-TR" dirty="0" smtClean="0">
                <a:solidFill>
                  <a:srgbClr val="002060"/>
                </a:solidFill>
              </a:rPr>
              <a:t> için renk üç ana renkten elde edilir.</a:t>
            </a:r>
          </a:p>
          <a:p>
            <a:pPr marL="640080" lvl="1" indent="-246888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>
                <a:solidFill>
                  <a:srgbClr val="FF0000"/>
                </a:solidFill>
              </a:rPr>
              <a:t>Kırmızı (</a:t>
            </a:r>
            <a:r>
              <a:rPr lang="tr-TR" dirty="0" err="1" smtClean="0">
                <a:solidFill>
                  <a:srgbClr val="FF0000"/>
                </a:solidFill>
              </a:rPr>
              <a:t>red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r>
              <a:rPr lang="tr-TR" dirty="0" smtClean="0"/>
              <a:t>,</a:t>
            </a:r>
            <a:r>
              <a:rPr lang="tr-TR" dirty="0" smtClean="0">
                <a:solidFill>
                  <a:srgbClr val="FF0000"/>
                </a:solidFill>
              </a:rPr>
              <a:t>  </a:t>
            </a:r>
            <a:r>
              <a:rPr lang="tr-TR" dirty="0" smtClean="0">
                <a:solidFill>
                  <a:srgbClr val="00FF00"/>
                </a:solidFill>
              </a:rPr>
              <a:t>Yeşil (</a:t>
            </a:r>
            <a:r>
              <a:rPr lang="tr-TR" dirty="0" err="1" smtClean="0">
                <a:solidFill>
                  <a:srgbClr val="00FF00"/>
                </a:solidFill>
              </a:rPr>
              <a:t>green</a:t>
            </a:r>
            <a:r>
              <a:rPr lang="tr-TR" dirty="0" smtClean="0">
                <a:solidFill>
                  <a:srgbClr val="00FF00"/>
                </a:solidFill>
              </a:rPr>
              <a:t>)</a:t>
            </a:r>
            <a:r>
              <a:rPr lang="tr-TR" dirty="0" smtClean="0"/>
              <a:t>,</a:t>
            </a:r>
            <a:r>
              <a:rPr lang="tr-TR" dirty="0" smtClean="0">
                <a:solidFill>
                  <a:srgbClr val="00FF00"/>
                </a:solidFill>
              </a:rPr>
              <a:t> </a:t>
            </a:r>
            <a:r>
              <a:rPr lang="tr-TR" dirty="0" smtClean="0">
                <a:solidFill>
                  <a:srgbClr val="0000FF"/>
                </a:solidFill>
              </a:rPr>
              <a:t>Mavi (</a:t>
            </a:r>
            <a:r>
              <a:rPr lang="tr-TR" dirty="0" err="1" smtClean="0">
                <a:solidFill>
                  <a:srgbClr val="0000FF"/>
                </a:solidFill>
              </a:rPr>
              <a:t>blue</a:t>
            </a:r>
            <a:r>
              <a:rPr lang="tr-TR" dirty="0" smtClean="0">
                <a:solidFill>
                  <a:srgbClr val="0000FF"/>
                </a:solidFill>
              </a:rPr>
              <a:t>)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Her </a:t>
            </a:r>
            <a:r>
              <a:rPr lang="tr-TR" dirty="0" err="1" smtClean="0">
                <a:solidFill>
                  <a:srgbClr val="002060"/>
                </a:solidFill>
              </a:rPr>
              <a:t>byte’ta</a:t>
            </a:r>
            <a:r>
              <a:rPr lang="tr-TR" dirty="0" smtClean="0">
                <a:solidFill>
                  <a:srgbClr val="002060"/>
                </a:solidFill>
              </a:rPr>
              <a:t> son biti değiştirmek suretiyle her </a:t>
            </a:r>
            <a:r>
              <a:rPr lang="tr-TR" dirty="0" err="1" smtClean="0">
                <a:solidFill>
                  <a:srgbClr val="002060"/>
                </a:solidFill>
              </a:rPr>
              <a:t>pixel’de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smtClean="0">
                <a:solidFill>
                  <a:srgbClr val="002060"/>
                </a:solidFill>
                <a:latin typeface="+mj-lt"/>
              </a:rPr>
              <a:t>3 </a:t>
            </a:r>
            <a:r>
              <a:rPr lang="tr-TR" dirty="0" smtClean="0">
                <a:solidFill>
                  <a:srgbClr val="002060"/>
                </a:solidFill>
              </a:rPr>
              <a:t>bitlik bilgi saklayabiliriz.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Yani </a:t>
            </a:r>
            <a:r>
              <a:rPr lang="tr-TR" dirty="0" smtClean="0">
                <a:solidFill>
                  <a:srgbClr val="002060"/>
                </a:solidFill>
                <a:latin typeface="+mj-lt"/>
              </a:rPr>
              <a:t>24</a:t>
            </a:r>
            <a:r>
              <a:rPr lang="tr-TR" dirty="0" smtClean="0">
                <a:solidFill>
                  <a:srgbClr val="002060"/>
                </a:solidFill>
              </a:rPr>
              <a:t> bitlik </a:t>
            </a:r>
            <a:r>
              <a:rPr lang="tr-TR" dirty="0" smtClean="0">
                <a:solidFill>
                  <a:srgbClr val="002060"/>
                </a:solidFill>
                <a:latin typeface="+mj-lt"/>
              </a:rPr>
              <a:t>1024x768</a:t>
            </a:r>
            <a:r>
              <a:rPr lang="tr-TR" dirty="0" smtClean="0">
                <a:solidFill>
                  <a:srgbClr val="002060"/>
                </a:solidFill>
              </a:rPr>
              <a:t> resim, bilgi saklamak için kullanılabilir </a:t>
            </a:r>
            <a:r>
              <a:rPr lang="tr-TR" dirty="0" smtClean="0">
                <a:solidFill>
                  <a:srgbClr val="002060"/>
                </a:solidFill>
                <a:latin typeface="+mj-lt"/>
              </a:rPr>
              <a:t>2.359.296</a:t>
            </a:r>
            <a:r>
              <a:rPr lang="tr-TR" dirty="0" smtClean="0">
                <a:solidFill>
                  <a:srgbClr val="002060"/>
                </a:solidFill>
              </a:rPr>
              <a:t> bit (</a:t>
            </a:r>
            <a:r>
              <a:rPr lang="tr-TR" dirty="0" smtClean="0">
                <a:solidFill>
                  <a:srgbClr val="002060"/>
                </a:solidFill>
                <a:latin typeface="+mj-lt"/>
              </a:rPr>
              <a:t>294.912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byte</a:t>
            </a:r>
            <a:r>
              <a:rPr lang="tr-TR" dirty="0" smtClean="0">
                <a:solidFill>
                  <a:srgbClr val="002060"/>
                </a:solidFill>
              </a:rPr>
              <a:t>)’e sahiptir.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Eğer gizlemek istediğimiz mesajı resmin içine gömmeden önce sıkıştırırsak çok daha fazla sayıda bilgiyi gizleyebiliriz.    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dirty="0" smtClean="0">
              <a:solidFill>
                <a:srgbClr val="950CC9"/>
              </a:solidFill>
            </a:endParaRP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dirty="0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32</a:t>
            </a:fld>
            <a:r>
              <a:rPr lang="tr-TR" altLang="tr-TR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>
                <a:solidFill>
                  <a:srgbClr val="002060"/>
                </a:solidFill>
              </a:rPr>
              <a:t>8 bit görüntüler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8 bitlik görüntüler </a:t>
            </a:r>
            <a:r>
              <a:rPr lang="tr-TR" dirty="0" err="1" smtClean="0">
                <a:solidFill>
                  <a:srgbClr val="002060"/>
                </a:solidFill>
              </a:rPr>
              <a:t>pixel</a:t>
            </a:r>
            <a:r>
              <a:rPr lang="tr-TR" dirty="0" smtClean="0">
                <a:solidFill>
                  <a:srgbClr val="002060"/>
                </a:solidFill>
              </a:rPr>
              <a:t> başına </a:t>
            </a:r>
            <a:r>
              <a:rPr lang="tr-TR" dirty="0" smtClean="0">
                <a:solidFill>
                  <a:srgbClr val="002060"/>
                </a:solidFill>
                <a:latin typeface="+mj-lt"/>
              </a:rPr>
              <a:t>1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byte</a:t>
            </a:r>
            <a:r>
              <a:rPr lang="tr-TR" dirty="0" smtClean="0">
                <a:solidFill>
                  <a:srgbClr val="002060"/>
                </a:solidFill>
              </a:rPr>
              <a:t> kullanmaktadırlar. </a:t>
            </a:r>
          </a:p>
          <a:p>
            <a:pPr marL="274320" indent="-27432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8 bitlik görüntüler renk sınırlaması yüzünden pek iyi bir sonuç vermezler. </a:t>
            </a:r>
          </a:p>
          <a:p>
            <a:pPr marL="274320" indent="-27432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Saklanacak bilgi, saklama ortamını çok fazla değiştirmeyecek şekilde dikkatlice seçilmelidir.</a:t>
            </a:r>
          </a:p>
          <a:p>
            <a:pPr marL="274320" indent="-27432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Orijinal görüntüde son bite ekleme işlemi yapıldığında, renk girişi göstergeleri değişmektedir. </a:t>
            </a:r>
          </a:p>
          <a:p>
            <a:pPr marL="274320" indent="-27432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8 bitlik görüntülerde </a:t>
            </a:r>
            <a:r>
              <a:rPr lang="tr-TR" dirty="0" smtClean="0">
                <a:solidFill>
                  <a:srgbClr val="002060"/>
                </a:solidFill>
                <a:latin typeface="+mj-lt"/>
              </a:rPr>
              <a:t>4</a:t>
            </a:r>
            <a:r>
              <a:rPr lang="tr-TR" dirty="0" smtClean="0">
                <a:solidFill>
                  <a:srgbClr val="002060"/>
                </a:solidFill>
              </a:rPr>
              <a:t> basit renk kullanılmaktadır. Bunlar; beyaz, kırmızı, mavi  ve yeşildir.</a:t>
            </a:r>
          </a:p>
          <a:p>
            <a:pPr marL="640080" lvl="1" indent="-246888" algn="just">
              <a:spcBef>
                <a:spcPct val="50000"/>
              </a:spcBef>
              <a:spcAft>
                <a:spcPts val="0"/>
              </a:spcAft>
              <a:defRPr/>
            </a:pPr>
            <a:r>
              <a:rPr lang="tr-TR" dirty="0" smtClean="0">
                <a:solidFill>
                  <a:srgbClr val="002060"/>
                </a:solidFill>
              </a:rPr>
              <a:t>Bu renklerin renk paletinde karşılık gelen girişleri ise sırasıyla şöyledir:</a:t>
            </a:r>
          </a:p>
          <a:p>
            <a:pPr lvl="2" indent="-246888" algn="just">
              <a:spcBef>
                <a:spcPct val="50000"/>
              </a:spcBef>
              <a:spcAft>
                <a:spcPts val="0"/>
              </a:spcAft>
              <a:defRPr/>
            </a:pPr>
            <a:r>
              <a:rPr lang="tr-TR" sz="2400" dirty="0">
                <a:solidFill>
                  <a:srgbClr val="002060"/>
                </a:solidFill>
                <a:latin typeface="+mj-lt"/>
              </a:rPr>
              <a:t>0 (00), 1 (01), 2 (10), 3 (11)</a:t>
            </a:r>
          </a:p>
          <a:p>
            <a:pPr marL="274320" indent="-27432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endParaRPr lang="tr-TR" dirty="0" smtClean="0">
              <a:solidFill>
                <a:srgbClr val="002060"/>
              </a:solidFill>
            </a:endParaRP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defRPr/>
            </a:pP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33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>
                <a:solidFill>
                  <a:srgbClr val="002060"/>
                </a:solidFill>
              </a:rPr>
              <a:t>Gri-seviye görüntüler</a:t>
            </a:r>
          </a:p>
        </p:txBody>
      </p:sp>
      <p:sp>
        <p:nvSpPr>
          <p:cNvPr id="8" name="7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Bununla </a:t>
            </a:r>
            <a:r>
              <a:rPr lang="tr-TR" dirty="0" smtClean="0">
                <a:solidFill>
                  <a:srgbClr val="002060"/>
                </a:solidFill>
                <a:latin typeface="+mj-lt"/>
              </a:rPr>
              <a:t>0</a:t>
            </a:r>
            <a:r>
              <a:rPr lang="tr-TR" dirty="0" smtClean="0">
                <a:solidFill>
                  <a:srgbClr val="002060"/>
                </a:solidFill>
              </a:rPr>
              <a:t> (siyah) ile </a:t>
            </a:r>
            <a:r>
              <a:rPr lang="tr-TR" dirty="0" smtClean="0">
                <a:solidFill>
                  <a:srgbClr val="002060"/>
                </a:solidFill>
                <a:latin typeface="+mj-lt"/>
              </a:rPr>
              <a:t>255 </a:t>
            </a:r>
            <a:r>
              <a:rPr lang="tr-TR" dirty="0" smtClean="0">
                <a:solidFill>
                  <a:srgbClr val="002060"/>
                </a:solidFill>
              </a:rPr>
              <a:t>(beyaz) arasında tam sayılar elde edilebilir. Bu sayılar arasındaki değerler gri'dir ve bundan dolayı bir </a:t>
            </a:r>
            <a:r>
              <a:rPr lang="tr-TR" dirty="0" err="1" smtClean="0">
                <a:solidFill>
                  <a:srgbClr val="002060"/>
                </a:solidFill>
              </a:rPr>
              <a:t>resime</a:t>
            </a:r>
            <a:r>
              <a:rPr lang="tr-TR" dirty="0" smtClean="0">
                <a:solidFill>
                  <a:srgbClr val="002060"/>
                </a:solidFill>
              </a:rPr>
              <a:t> ait tam sayı "gri ton seviye" (</a:t>
            </a:r>
            <a:r>
              <a:rPr lang="tr-TR" dirty="0" err="1" smtClean="0">
                <a:solidFill>
                  <a:srgbClr val="002060"/>
                </a:solidFill>
              </a:rPr>
              <a:t>gray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level</a:t>
            </a:r>
            <a:r>
              <a:rPr lang="tr-TR" dirty="0" smtClean="0">
                <a:solidFill>
                  <a:srgbClr val="002060"/>
                </a:solidFill>
              </a:rPr>
              <a:t>) olarak isimlendirilir. </a:t>
            </a:r>
          </a:p>
          <a:p>
            <a:pPr marL="274320" indent="-27432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İkili sayı sistemine göre 10110111 sayısını ele alalım. Bu sayı onluk düzende 183 sayısının karşılığıdır. </a:t>
            </a:r>
          </a:p>
          <a:p>
            <a:pPr marL="274320" indent="-27432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Sondaki bit'in 1 veya 0 olması bu değeri çok fazla değiştirmeyecektir. </a:t>
            </a:r>
          </a:p>
          <a:p>
            <a:pPr marL="274320" indent="-27432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Sondaki bit değerimiz eğer 0 olsaydı 	bu değer 182 olacak ve renk üzerinde gözle görülecek	büyük bir değişikliğe neden olmayacaktır.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defRPr/>
            </a:pP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34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5 Başlık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tr-TR" sz="2800" b="1" dirty="0">
                <a:solidFill>
                  <a:srgbClr val="002060"/>
                </a:solidFill>
              </a:rPr>
              <a:t>2- Maskeleme ve Filtreleme (</a:t>
            </a:r>
            <a:r>
              <a:rPr lang="tr-TR" sz="2800" b="1" dirty="0" err="1">
                <a:solidFill>
                  <a:srgbClr val="002060"/>
                </a:solidFill>
              </a:rPr>
              <a:t>Masking</a:t>
            </a:r>
            <a:r>
              <a:rPr lang="tr-TR" sz="2800" b="1" dirty="0">
                <a:solidFill>
                  <a:srgbClr val="002060"/>
                </a:solidFill>
              </a:rPr>
              <a:t> </a:t>
            </a:r>
            <a:r>
              <a:rPr lang="tr-TR" sz="2800" b="1" dirty="0" err="1">
                <a:solidFill>
                  <a:srgbClr val="002060"/>
                </a:solidFill>
              </a:rPr>
              <a:t>and</a:t>
            </a:r>
            <a:r>
              <a:rPr lang="tr-TR" sz="2800" b="1" dirty="0">
                <a:solidFill>
                  <a:srgbClr val="002060"/>
                </a:solidFill>
              </a:rPr>
              <a:t> </a:t>
            </a:r>
            <a:r>
              <a:rPr lang="tr-TR" sz="2800" b="1" dirty="0" err="1">
                <a:solidFill>
                  <a:srgbClr val="002060"/>
                </a:solidFill>
              </a:rPr>
              <a:t>Filtering</a:t>
            </a:r>
            <a:r>
              <a:rPr lang="tr-TR" sz="2800" b="1" dirty="0">
                <a:solidFill>
                  <a:srgbClr val="002060"/>
                </a:solidFill>
              </a:rPr>
              <a:t> )</a:t>
            </a:r>
            <a:endParaRPr lang="tr-TR" sz="2800" dirty="0">
              <a:solidFill>
                <a:srgbClr val="002060"/>
              </a:solidFill>
            </a:endParaRPr>
          </a:p>
        </p:txBody>
      </p:sp>
      <p:sp>
        <p:nvSpPr>
          <p:cNvPr id="43012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spcBef>
                <a:spcPct val="50000"/>
              </a:spcBef>
            </a:pPr>
            <a:r>
              <a:rPr lang="tr-TR" dirty="0" smtClean="0">
                <a:solidFill>
                  <a:srgbClr val="002060"/>
                </a:solidFill>
              </a:rPr>
              <a:t>Maskeleme ve filtreleme teknikleri genellikle 24 bit ve gri-seviye görüntüler üzerinde işaretleme (</a:t>
            </a:r>
            <a:r>
              <a:rPr lang="tr-TR" dirty="0" err="1" smtClean="0">
                <a:solidFill>
                  <a:srgbClr val="002060"/>
                </a:solidFill>
              </a:rPr>
              <a:t>marking</a:t>
            </a:r>
            <a:r>
              <a:rPr lang="tr-TR" dirty="0" smtClean="0">
                <a:solidFill>
                  <a:srgbClr val="002060"/>
                </a:solidFill>
              </a:rPr>
              <a:t>) ve filigran yapılarak uygulanmaktadır.</a:t>
            </a:r>
          </a:p>
          <a:p>
            <a:pPr algn="just" eaLnBrk="1" hangingPunct="1">
              <a:spcBef>
                <a:spcPct val="50000"/>
              </a:spcBef>
            </a:pPr>
            <a:r>
              <a:rPr lang="tr-TR" dirty="0" smtClean="0">
                <a:solidFill>
                  <a:srgbClr val="002060"/>
                </a:solidFill>
              </a:rPr>
              <a:t>İşaretleme yada filigran tekniklerinin görüntülere sıkça uygulanması nedeniyle, görüntünün değişmesi korkusu olmadan uygulanabilmektedir. </a:t>
            </a:r>
          </a:p>
          <a:p>
            <a:pPr algn="just" eaLnBrk="1" hangingPunct="1">
              <a:spcBef>
                <a:spcPct val="50000"/>
              </a:spcBef>
            </a:pPr>
            <a:r>
              <a:rPr lang="tr-TR" dirty="0" smtClean="0">
                <a:solidFill>
                  <a:srgbClr val="002060"/>
                </a:solidFill>
              </a:rPr>
              <a:t>Teknik olarak filigran bir </a:t>
            </a:r>
            <a:r>
              <a:rPr lang="tr-TR" dirty="0" err="1" smtClean="0">
                <a:solidFill>
                  <a:srgbClr val="002060"/>
                </a:solidFill>
              </a:rPr>
              <a:t>steganografik</a:t>
            </a:r>
            <a:r>
              <a:rPr lang="tr-TR" dirty="0" smtClean="0">
                <a:solidFill>
                  <a:srgbClr val="002060"/>
                </a:solidFill>
              </a:rPr>
              <a:t> biçim değildir. </a:t>
            </a:r>
          </a:p>
          <a:p>
            <a:pPr eaLnBrk="1" hangingPunct="1"/>
            <a:endParaRPr lang="tr-TR" dirty="0" smtClean="0">
              <a:solidFill>
                <a:srgbClr val="002060"/>
              </a:solidFill>
            </a:endParaRPr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35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5 Başlık"/>
          <p:cNvSpPr>
            <a:spLocks noGrp="1"/>
          </p:cNvSpPr>
          <p:nvPr>
            <p:ph type="title"/>
          </p:nvPr>
        </p:nvSpPr>
        <p:spPr>
          <a:xfrm>
            <a:off x="508000" y="286605"/>
            <a:ext cx="11348640" cy="627796"/>
          </a:xfrm>
        </p:spPr>
        <p:txBody>
          <a:bodyPr>
            <a:normAutofit fontScale="90000"/>
          </a:bodyPr>
          <a:lstStyle/>
          <a:p>
            <a:pPr marL="228600" indent="-228600" defTabSz="457200" eaLnBrk="0" hangingPunct="0">
              <a:spcBef>
                <a:spcPct val="20000"/>
              </a:spcBef>
              <a:buClr>
                <a:schemeClr val="accent1"/>
              </a:buClr>
              <a:buSzPct val="95000"/>
              <a:defRPr/>
            </a:pPr>
            <a:r>
              <a:rPr lang="tr-TR" sz="4000" b="1" dirty="0">
                <a:solidFill>
                  <a:srgbClr val="002060"/>
                </a:solidFill>
              </a:rPr>
              <a:t>Algoritmalar ve Dönüşümler  </a:t>
            </a:r>
            <a:r>
              <a:rPr lang="tr-TR" sz="3100" b="1" dirty="0">
                <a:solidFill>
                  <a:srgbClr val="002060"/>
                </a:solidFill>
              </a:rPr>
              <a:t>(</a:t>
            </a:r>
            <a:r>
              <a:rPr lang="tr-TR" sz="3100" b="1" dirty="0" err="1">
                <a:solidFill>
                  <a:srgbClr val="002060"/>
                </a:solidFill>
              </a:rPr>
              <a:t>Algorithms</a:t>
            </a:r>
            <a:r>
              <a:rPr lang="tr-TR" sz="3100" b="1" dirty="0">
                <a:solidFill>
                  <a:srgbClr val="002060"/>
                </a:solidFill>
              </a:rPr>
              <a:t> </a:t>
            </a:r>
            <a:r>
              <a:rPr lang="tr-TR" sz="3100" b="1" dirty="0" err="1">
                <a:solidFill>
                  <a:srgbClr val="002060"/>
                </a:solidFill>
              </a:rPr>
              <a:t>and</a:t>
            </a:r>
            <a:r>
              <a:rPr lang="tr-TR" sz="3100" b="1" dirty="0">
                <a:solidFill>
                  <a:srgbClr val="002060"/>
                </a:solidFill>
              </a:rPr>
              <a:t> </a:t>
            </a:r>
            <a:r>
              <a:rPr lang="tr-TR" sz="3100" b="1" dirty="0" err="1">
                <a:solidFill>
                  <a:srgbClr val="002060"/>
                </a:solidFill>
              </a:rPr>
              <a:t>Transformations</a:t>
            </a:r>
            <a:r>
              <a:rPr lang="tr-TR" sz="3100" b="1" dirty="0">
                <a:solidFill>
                  <a:srgbClr val="002060"/>
                </a:solidFill>
              </a:rPr>
              <a:t>)</a:t>
            </a:r>
            <a:endParaRPr lang="tr-TR" sz="3100" dirty="0">
              <a:solidFill>
                <a:srgbClr val="002060"/>
              </a:solidFill>
            </a:endParaRPr>
          </a:p>
        </p:txBody>
      </p:sp>
      <p:sp>
        <p:nvSpPr>
          <p:cNvPr id="45060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spcBef>
                <a:spcPct val="50000"/>
              </a:spcBef>
            </a:pPr>
            <a:r>
              <a:rPr lang="tr-TR" dirty="0" smtClean="0">
                <a:solidFill>
                  <a:srgbClr val="002060"/>
                </a:solidFill>
              </a:rPr>
              <a:t>Son bite ekleme yöntemi bilgi gizlemek için oldukça kolay ve hızlı bir yöntemdir, fakat görüntüye uygulanan işlemler yada kayıplı sıkıştırmalar sonucunda bilgi zarar görebilmektedir.</a:t>
            </a:r>
          </a:p>
          <a:p>
            <a:pPr algn="just" eaLnBrk="1" hangingPunct="1">
              <a:spcBef>
                <a:spcPct val="50000"/>
              </a:spcBef>
            </a:pPr>
            <a:r>
              <a:rPr lang="tr-TR" dirty="0" smtClean="0">
                <a:solidFill>
                  <a:srgbClr val="002060"/>
                </a:solidFill>
              </a:rPr>
              <a:t>Yüksek kalitedeki resimlerin sıkıştırılarak örneğin </a:t>
            </a:r>
            <a:r>
              <a:rPr lang="tr-TR" dirty="0" err="1" smtClean="0">
                <a:solidFill>
                  <a:srgbClr val="002060"/>
                </a:solidFill>
              </a:rPr>
              <a:t>jpeg</a:t>
            </a:r>
            <a:r>
              <a:rPr lang="tr-TR" dirty="0" smtClean="0">
                <a:solidFill>
                  <a:srgbClr val="002060"/>
                </a:solidFill>
              </a:rPr>
              <a:t> formatı kullanılarak internet üzerinden gönderilmesi daha uygundur. Bunun için gizlenen bilginin kaybolmaması ve görüntünün sıkıştırılmasını sağlayan bazı yöntemler ve </a:t>
            </a:r>
            <a:r>
              <a:rPr lang="tr-TR" dirty="0" err="1" smtClean="0">
                <a:solidFill>
                  <a:srgbClr val="002060"/>
                </a:solidFill>
              </a:rPr>
              <a:t>steganografik</a:t>
            </a:r>
            <a:r>
              <a:rPr lang="tr-TR" dirty="0" smtClean="0">
                <a:solidFill>
                  <a:srgbClr val="002060"/>
                </a:solidFill>
              </a:rPr>
              <a:t> araçlar ortaya çıkarılmıştır. </a:t>
            </a:r>
          </a:p>
          <a:p>
            <a:pPr eaLnBrk="1" hangingPunct="1"/>
            <a:endParaRPr lang="tr-TR" dirty="0" smtClean="0">
              <a:solidFill>
                <a:srgbClr val="002060"/>
              </a:solidFill>
            </a:endParaRPr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36</a:t>
            </a:fld>
            <a:r>
              <a:rPr lang="tr-TR" altLang="tr-TR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4"/>
          <p:cNvSpPr>
            <a:spLocks noChangeArrowheads="1"/>
          </p:cNvSpPr>
          <p:nvPr/>
        </p:nvSpPr>
        <p:spPr bwMode="auto">
          <a:xfrm>
            <a:off x="1487488" y="1556792"/>
            <a:ext cx="7858180" cy="41857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None/>
            </a:pP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  Hem </a:t>
            </a:r>
            <a:r>
              <a:rPr lang="tr-TR" dirty="0">
                <a:solidFill>
                  <a:srgbClr val="002060"/>
                </a:solidFill>
              </a:rPr>
              <a:t>sıkıştırma </a:t>
            </a:r>
            <a:r>
              <a:rPr lang="tr-TR" dirty="0" err="1">
                <a:solidFill>
                  <a:srgbClr val="002060"/>
                </a:solidFill>
              </a:rPr>
              <a:t>hemde</a:t>
            </a:r>
            <a:r>
              <a:rPr lang="tr-TR" dirty="0">
                <a:solidFill>
                  <a:srgbClr val="002060"/>
                </a:solidFill>
              </a:rPr>
              <a:t> bilgi gizleme işlemlerini </a:t>
            </a:r>
            <a:r>
              <a:rPr lang="tr-TR" dirty="0">
                <a:solidFill>
                  <a:srgbClr val="002060"/>
                </a:solidFill>
              </a:rPr>
              <a:t>yapan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err="1">
                <a:solidFill>
                  <a:srgbClr val="002060"/>
                </a:solidFill>
              </a:rPr>
              <a:t>J</a:t>
            </a:r>
            <a:r>
              <a:rPr lang="tr-TR" dirty="0" err="1">
                <a:solidFill>
                  <a:srgbClr val="002060"/>
                </a:solidFill>
              </a:rPr>
              <a:t>peg</a:t>
            </a:r>
            <a:r>
              <a:rPr lang="tr-TR" dirty="0">
                <a:solidFill>
                  <a:srgbClr val="002060"/>
                </a:solidFill>
              </a:rPr>
              <a:t>-   </a:t>
            </a:r>
            <a:r>
              <a:rPr lang="tr-TR" dirty="0" err="1">
                <a:solidFill>
                  <a:srgbClr val="002060"/>
                </a:solidFill>
              </a:rPr>
              <a:t>jsteg</a:t>
            </a:r>
            <a:endParaRPr lang="tr-TR" dirty="0">
              <a:solidFill>
                <a:srgbClr val="002060"/>
              </a:solidFill>
            </a:endParaRP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err="1">
                <a:solidFill>
                  <a:srgbClr val="002060"/>
                </a:solidFill>
              </a:rPr>
              <a:t>Stego</a:t>
            </a:r>
            <a:r>
              <a:rPr lang="tr-TR" dirty="0">
                <a:solidFill>
                  <a:srgbClr val="002060"/>
                </a:solidFill>
              </a:rPr>
              <a:t>-</a:t>
            </a:r>
            <a:r>
              <a:rPr lang="tr-TR" dirty="0" err="1">
                <a:solidFill>
                  <a:srgbClr val="002060"/>
                </a:solidFill>
              </a:rPr>
              <a:t>Dos</a:t>
            </a:r>
            <a:endParaRPr lang="tr-TR" dirty="0">
              <a:solidFill>
                <a:srgbClr val="002060"/>
              </a:solidFill>
            </a:endParaRP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tr-TR" dirty="0">
                <a:solidFill>
                  <a:srgbClr val="002060"/>
                </a:solidFill>
              </a:rPr>
              <a:t> Picture-Mark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err="1">
                <a:solidFill>
                  <a:srgbClr val="002060"/>
                </a:solidFill>
              </a:rPr>
              <a:t>SureSign</a:t>
            </a:r>
            <a:endParaRPr lang="tr-TR" dirty="0">
              <a:solidFill>
                <a:srgbClr val="002060"/>
              </a:solidFill>
            </a:endParaRP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tr-TR" dirty="0">
                <a:solidFill>
                  <a:srgbClr val="002060"/>
                </a:solidFill>
              </a:rPr>
              <a:t> S-</a:t>
            </a:r>
            <a:r>
              <a:rPr lang="tr-TR" dirty="0" err="1">
                <a:solidFill>
                  <a:srgbClr val="002060"/>
                </a:solidFill>
              </a:rPr>
              <a:t>Tools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5" name="5 Başlık"/>
          <p:cNvSpPr txBox="1">
            <a:spLocks/>
          </p:cNvSpPr>
          <p:nvPr/>
        </p:nvSpPr>
        <p:spPr bwMode="auto">
          <a:xfrm>
            <a:off x="551384" y="214291"/>
            <a:ext cx="10801199" cy="717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indent="-228600" defTabSz="457200" eaLnBrk="0" hangingPunct="0">
              <a:spcBef>
                <a:spcPct val="20000"/>
              </a:spcBef>
              <a:buClr>
                <a:schemeClr val="accent1"/>
              </a:buClr>
              <a:buSzPct val="95000"/>
              <a:buNone/>
              <a:defRPr/>
            </a:pPr>
            <a:r>
              <a:rPr kumimoji="0" lang="tr-TR" sz="3200" b="1" dirty="0">
                <a:solidFill>
                  <a:srgbClr val="002060"/>
                </a:solidFill>
                <a:latin typeface="+mn-lt"/>
              </a:rPr>
              <a:t>Algoritmalar ve Dönüşümler </a:t>
            </a:r>
            <a:r>
              <a:rPr kumimoji="0" lang="tr-TR" sz="32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kumimoji="0" lang="tr-TR" b="1" dirty="0" smtClean="0">
                <a:solidFill>
                  <a:srgbClr val="002060"/>
                </a:solidFill>
                <a:latin typeface="+mn-lt"/>
              </a:rPr>
              <a:t>(</a:t>
            </a:r>
            <a:r>
              <a:rPr kumimoji="0" lang="tr-TR" b="1" dirty="0" err="1">
                <a:solidFill>
                  <a:srgbClr val="002060"/>
                </a:solidFill>
                <a:latin typeface="+mn-lt"/>
              </a:rPr>
              <a:t>Algorithms</a:t>
            </a:r>
            <a:r>
              <a:rPr kumimoji="0" lang="tr-TR" b="1" dirty="0">
                <a:solidFill>
                  <a:srgbClr val="002060"/>
                </a:solidFill>
                <a:latin typeface="+mn-lt"/>
              </a:rPr>
              <a:t> </a:t>
            </a:r>
            <a:r>
              <a:rPr kumimoji="0" lang="tr-TR" b="1" dirty="0" err="1">
                <a:solidFill>
                  <a:srgbClr val="002060"/>
                </a:solidFill>
                <a:latin typeface="+mn-lt"/>
              </a:rPr>
              <a:t>and</a:t>
            </a:r>
            <a:r>
              <a:rPr kumimoji="0" lang="tr-TR" b="1" dirty="0">
                <a:solidFill>
                  <a:srgbClr val="002060"/>
                </a:solidFill>
                <a:latin typeface="+mn-lt"/>
              </a:rPr>
              <a:t> </a:t>
            </a:r>
            <a:r>
              <a:rPr kumimoji="0" lang="tr-TR" b="1" dirty="0" err="1">
                <a:solidFill>
                  <a:srgbClr val="002060"/>
                </a:solidFill>
                <a:latin typeface="+mn-lt"/>
              </a:rPr>
              <a:t>Transformations</a:t>
            </a:r>
            <a:r>
              <a:rPr kumimoji="0" lang="tr-TR" b="1" dirty="0">
                <a:solidFill>
                  <a:srgbClr val="002060"/>
                </a:solidFill>
                <a:latin typeface="+mn-lt"/>
              </a:rPr>
              <a:t>)</a:t>
            </a:r>
            <a:endParaRPr kumimoji="0" lang="tr-TR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B064DC7E-1859-4A81-A617-D6874FB5E26A}" type="slidenum">
              <a:rPr lang="tr-TR" smtClean="0"/>
              <a:pPr>
                <a:buNone/>
                <a:defRPr/>
              </a:pPr>
              <a:t>37</a:t>
            </a:fld>
            <a:endParaRPr lang="tr-TR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67608" y="1838319"/>
            <a:ext cx="1933575" cy="2447925"/>
          </a:xfrm>
          <a:noFill/>
        </p:spPr>
      </p:pic>
      <p:pic>
        <p:nvPicPr>
          <p:cNvPr id="47107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951984" y="2571744"/>
            <a:ext cx="2533650" cy="1714500"/>
          </a:xfrm>
          <a:noFill/>
        </p:spPr>
      </p:pic>
      <p:sp>
        <p:nvSpPr>
          <p:cNvPr id="13" name="1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27D00D7E-6412-4AE3-90BD-76A6715C779C}" type="slidenum">
              <a:rPr lang="en-US" altLang="tr-TR" smtClean="0"/>
              <a:pPr>
                <a:buNone/>
                <a:defRPr/>
              </a:pPr>
              <a:t>38</a:t>
            </a:fld>
            <a:endParaRPr lang="en-US" altLang="tr-TR" dirty="0"/>
          </a:p>
        </p:txBody>
      </p:sp>
      <p:sp>
        <p:nvSpPr>
          <p:cNvPr id="47108" name="Text Box 7"/>
          <p:cNvSpPr txBox="1">
            <a:spLocks noChangeArrowheads="1"/>
          </p:cNvSpPr>
          <p:nvPr/>
        </p:nvSpPr>
        <p:spPr bwMode="auto">
          <a:xfrm>
            <a:off x="2855640" y="4365104"/>
            <a:ext cx="18002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tr-TR" sz="2000" dirty="0" err="1">
                <a:solidFill>
                  <a:srgbClr val="002060"/>
                </a:solidFill>
              </a:rPr>
              <a:t>Orjinal</a:t>
            </a:r>
            <a:r>
              <a:rPr lang="tr-TR" sz="2000" dirty="0">
                <a:solidFill>
                  <a:srgbClr val="002060"/>
                </a:solidFill>
              </a:rPr>
              <a:t> resim</a:t>
            </a:r>
          </a:p>
        </p:txBody>
      </p:sp>
      <p:sp>
        <p:nvSpPr>
          <p:cNvPr id="47109" name="Text Box 11"/>
          <p:cNvSpPr txBox="1">
            <a:spLocks noChangeArrowheads="1"/>
          </p:cNvSpPr>
          <p:nvPr/>
        </p:nvSpPr>
        <p:spPr bwMode="auto">
          <a:xfrm>
            <a:off x="5807968" y="4509120"/>
            <a:ext cx="4006871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tr-TR" sz="2000" dirty="0" err="1">
                <a:solidFill>
                  <a:srgbClr val="002060"/>
                </a:solidFill>
              </a:rPr>
              <a:t>Stego</a:t>
            </a:r>
            <a:r>
              <a:rPr lang="tr-TR" sz="2000" dirty="0">
                <a:solidFill>
                  <a:srgbClr val="002060"/>
                </a:solidFill>
              </a:rPr>
              <a:t>-</a:t>
            </a:r>
            <a:r>
              <a:rPr lang="tr-TR" sz="2000" dirty="0" err="1">
                <a:solidFill>
                  <a:srgbClr val="002060"/>
                </a:solidFill>
              </a:rPr>
              <a:t>Dos</a:t>
            </a:r>
            <a:r>
              <a:rPr lang="tr-TR" sz="2000" dirty="0">
                <a:solidFill>
                  <a:srgbClr val="002060"/>
                </a:solidFill>
              </a:rPr>
              <a:t> kullanılarak içine veri gömülmüş resim</a:t>
            </a:r>
          </a:p>
        </p:txBody>
      </p:sp>
      <p:sp>
        <p:nvSpPr>
          <p:cNvPr id="8" name="5 Başlık"/>
          <p:cNvSpPr txBox="1">
            <a:spLocks/>
          </p:cNvSpPr>
          <p:nvPr/>
        </p:nvSpPr>
        <p:spPr bwMode="auto">
          <a:xfrm>
            <a:off x="479376" y="183353"/>
            <a:ext cx="11233248" cy="797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indent="-228600" defTabSz="457200" eaLnBrk="0" hangingPunct="0">
              <a:spcBef>
                <a:spcPct val="20000"/>
              </a:spcBef>
              <a:buClr>
                <a:schemeClr val="accent1"/>
              </a:buClr>
              <a:buSzPct val="95000"/>
              <a:buNone/>
              <a:defRPr/>
            </a:pPr>
            <a:r>
              <a:rPr lang="tr-TR" sz="3200" dirty="0">
                <a:solidFill>
                  <a:srgbClr val="002060"/>
                </a:solidFill>
              </a:rPr>
              <a:t>Algoritmalar ve Dönüşümler </a:t>
            </a:r>
            <a:r>
              <a:rPr lang="tr-TR" sz="3200" dirty="0">
                <a:solidFill>
                  <a:srgbClr val="002060"/>
                </a:solidFill>
              </a:rPr>
              <a:t>(</a:t>
            </a:r>
            <a:r>
              <a:rPr lang="tr-TR" sz="3200" dirty="0" err="1">
                <a:solidFill>
                  <a:srgbClr val="002060"/>
                </a:solidFill>
              </a:rPr>
              <a:t>Algorithms</a:t>
            </a:r>
            <a:r>
              <a:rPr lang="tr-TR" sz="3200" dirty="0">
                <a:solidFill>
                  <a:srgbClr val="002060"/>
                </a:solidFill>
              </a:rPr>
              <a:t> </a:t>
            </a:r>
            <a:r>
              <a:rPr lang="tr-TR" sz="3200" dirty="0" err="1">
                <a:solidFill>
                  <a:srgbClr val="002060"/>
                </a:solidFill>
              </a:rPr>
              <a:t>and</a:t>
            </a:r>
            <a:r>
              <a:rPr lang="tr-TR" sz="3200" dirty="0">
                <a:solidFill>
                  <a:srgbClr val="002060"/>
                </a:solidFill>
              </a:rPr>
              <a:t> </a:t>
            </a:r>
            <a:r>
              <a:rPr lang="tr-TR" sz="3200" dirty="0" err="1">
                <a:solidFill>
                  <a:srgbClr val="002060"/>
                </a:solidFill>
              </a:rPr>
              <a:t>Transformations</a:t>
            </a:r>
            <a:r>
              <a:rPr lang="tr-TR" sz="3200" dirty="0">
                <a:solidFill>
                  <a:srgbClr val="002060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Text Box 5"/>
          <p:cNvSpPr txBox="1">
            <a:spLocks noChangeArrowheads="1"/>
          </p:cNvSpPr>
          <p:nvPr/>
        </p:nvSpPr>
        <p:spPr bwMode="auto">
          <a:xfrm>
            <a:off x="1524000" y="765176"/>
            <a:ext cx="91440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endParaRPr lang="tr-TR">
              <a:solidFill>
                <a:srgbClr val="F21E74"/>
              </a:solidFill>
            </a:endParaRPr>
          </a:p>
        </p:txBody>
      </p:sp>
      <p:sp>
        <p:nvSpPr>
          <p:cNvPr id="48133" name="Text Box 7"/>
          <p:cNvSpPr txBox="1">
            <a:spLocks noChangeArrowheads="1"/>
          </p:cNvSpPr>
          <p:nvPr/>
        </p:nvSpPr>
        <p:spPr bwMode="auto">
          <a:xfrm>
            <a:off x="983432" y="1450361"/>
            <a:ext cx="10441160" cy="29645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buFontTx/>
              <a:buNone/>
            </a:pPr>
            <a:r>
              <a:rPr lang="tr-TR" dirty="0">
                <a:solidFill>
                  <a:srgbClr val="002060"/>
                </a:solidFill>
              </a:rPr>
              <a:t>İnsan işitme sistemi (</a:t>
            </a:r>
            <a:r>
              <a:rPr lang="tr-TR" dirty="0" err="1">
                <a:solidFill>
                  <a:srgbClr val="002060"/>
                </a:solidFill>
              </a:rPr>
              <a:t>Human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err="1">
                <a:solidFill>
                  <a:srgbClr val="002060"/>
                </a:solidFill>
              </a:rPr>
              <a:t>auditory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err="1">
                <a:solidFill>
                  <a:srgbClr val="002060"/>
                </a:solidFill>
              </a:rPr>
              <a:t>system</a:t>
            </a:r>
            <a:r>
              <a:rPr lang="tr-TR" dirty="0">
                <a:solidFill>
                  <a:srgbClr val="002060"/>
                </a:solidFill>
              </a:rPr>
              <a:t>-HAS) aralığı yüzünden, ses sinyalleri içerisine bilgi gizleme oldukça uğraş gerektiren bir konudur. </a:t>
            </a:r>
          </a:p>
          <a:p>
            <a:pPr algn="just">
              <a:spcBef>
                <a:spcPct val="50000"/>
              </a:spcBef>
              <a:buFontTx/>
              <a:buNone/>
            </a:pPr>
            <a:r>
              <a:rPr lang="tr-TR" dirty="0">
                <a:solidFill>
                  <a:srgbClr val="002060"/>
                </a:solidFill>
              </a:rPr>
              <a:t>HAS 1/1.000’den daha büyük frekans aralığını </a:t>
            </a:r>
            <a:r>
              <a:rPr lang="tr-TR" dirty="0" err="1">
                <a:solidFill>
                  <a:srgbClr val="002060"/>
                </a:solidFill>
              </a:rPr>
              <a:t>farkedebilir</a:t>
            </a:r>
            <a:r>
              <a:rPr lang="tr-TR" dirty="0">
                <a:solidFill>
                  <a:srgbClr val="002060"/>
                </a:solidFill>
              </a:rPr>
              <a:t>. Aynı zamanda HAS nereden geldiği belli olmayan gürültülere de oldukça duyarlıdır. </a:t>
            </a:r>
          </a:p>
        </p:txBody>
      </p:sp>
      <p:sp>
        <p:nvSpPr>
          <p:cNvPr id="6" name="5 Başlık"/>
          <p:cNvSpPr txBox="1">
            <a:spLocks/>
          </p:cNvSpPr>
          <p:nvPr/>
        </p:nvSpPr>
        <p:spPr bwMode="auto">
          <a:xfrm>
            <a:off x="551384" y="283066"/>
            <a:ext cx="8042275" cy="68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indent="-228600" defTabSz="457200" eaLnBrk="0" hangingPunct="0">
              <a:spcBef>
                <a:spcPct val="20000"/>
              </a:spcBef>
              <a:buClr>
                <a:schemeClr val="accent1"/>
              </a:buClr>
              <a:buSzPct val="95000"/>
              <a:buNone/>
              <a:defRPr/>
            </a:pPr>
            <a:r>
              <a:rPr kumimoji="0" lang="tr-TR" sz="3200" b="1" dirty="0">
                <a:solidFill>
                  <a:srgbClr val="002060"/>
                </a:solidFill>
                <a:latin typeface="+mn-lt"/>
              </a:rPr>
              <a:t>Ses </a:t>
            </a:r>
            <a:r>
              <a:rPr kumimoji="0" lang="tr-TR" sz="3200" b="1" dirty="0" err="1">
                <a:solidFill>
                  <a:srgbClr val="002060"/>
                </a:solidFill>
                <a:latin typeface="+mn-lt"/>
              </a:rPr>
              <a:t>Steganografi</a:t>
            </a:r>
            <a:endParaRPr kumimoji="0" lang="tr-TR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39</a:t>
            </a:fld>
            <a:r>
              <a:rPr lang="tr-TR" altLang="tr-TR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1558926" y="1911351"/>
            <a:ext cx="18716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kumimoji="0" lang="tr-TR" sz="1600">
                <a:solidFill>
                  <a:srgbClr val="2E9C0C"/>
                </a:solidFill>
                <a:latin typeface="Arial" charset="0"/>
              </a:rPr>
              <a:t>Gizli Kanallar (</a:t>
            </a:r>
            <a:r>
              <a:rPr kumimoji="0" lang="tr-TR" sz="1600" i="1">
                <a:solidFill>
                  <a:srgbClr val="2E9C0C"/>
                </a:solidFill>
                <a:latin typeface="Arial" charset="0"/>
              </a:rPr>
              <a:t>Covert Channels</a:t>
            </a:r>
            <a:r>
              <a:rPr kumimoji="0" lang="tr-TR" sz="1600">
                <a:solidFill>
                  <a:srgbClr val="2E9C0C"/>
                </a:solidFill>
                <a:latin typeface="Arial" charset="0"/>
              </a:rPr>
              <a:t>)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3432176" y="1911351"/>
            <a:ext cx="17637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kumimoji="0" lang="tr-TR" sz="1600" dirty="0">
                <a:solidFill>
                  <a:srgbClr val="2E9C0C"/>
                </a:solidFill>
                <a:latin typeface="Arial" charset="0"/>
              </a:rPr>
              <a:t>Steganografi (</a:t>
            </a:r>
            <a:r>
              <a:rPr kumimoji="0" lang="tr-TR" sz="1600" i="1" dirty="0" err="1">
                <a:solidFill>
                  <a:srgbClr val="2E9C0C"/>
                </a:solidFill>
                <a:latin typeface="Arial" charset="0"/>
              </a:rPr>
              <a:t>Steganography</a:t>
            </a:r>
            <a:r>
              <a:rPr kumimoji="0" lang="tr-TR" sz="1600" dirty="0">
                <a:solidFill>
                  <a:srgbClr val="2E9C0C"/>
                </a:solidFill>
                <a:latin typeface="Arial" charset="0"/>
              </a:rPr>
              <a:t>)</a:t>
            </a:r>
          </a:p>
        </p:txBody>
      </p:sp>
      <p:sp>
        <p:nvSpPr>
          <p:cNvPr id="8197" name="Text Box 7"/>
          <p:cNvSpPr txBox="1">
            <a:spLocks noChangeArrowheads="1"/>
          </p:cNvSpPr>
          <p:nvPr/>
        </p:nvSpPr>
        <p:spPr bwMode="auto">
          <a:xfrm>
            <a:off x="5303839" y="1911351"/>
            <a:ext cx="23764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kumimoji="0" lang="tr-TR" sz="1600">
                <a:solidFill>
                  <a:srgbClr val="2E9C0C"/>
                </a:solidFill>
                <a:latin typeface="Arial" charset="0"/>
              </a:rPr>
              <a:t>Gerçek Kimliği Saklama (</a:t>
            </a:r>
            <a:r>
              <a:rPr kumimoji="0" lang="tr-TR" sz="1600" i="1">
                <a:solidFill>
                  <a:srgbClr val="2E9C0C"/>
                </a:solidFill>
                <a:latin typeface="Arial" charset="0"/>
              </a:rPr>
              <a:t>Anonymity</a:t>
            </a:r>
            <a:r>
              <a:rPr kumimoji="0" lang="tr-TR" sz="1600">
                <a:solidFill>
                  <a:srgbClr val="2E9C0C"/>
                </a:solidFill>
                <a:latin typeface="Arial" charset="0"/>
              </a:rPr>
              <a:t>)</a:t>
            </a:r>
          </a:p>
        </p:txBody>
      </p:sp>
      <p:sp>
        <p:nvSpPr>
          <p:cNvPr id="8198" name="Text Box 8"/>
          <p:cNvSpPr txBox="1">
            <a:spLocks noChangeArrowheads="1"/>
          </p:cNvSpPr>
          <p:nvPr/>
        </p:nvSpPr>
        <p:spPr bwMode="auto">
          <a:xfrm>
            <a:off x="8256589" y="1911351"/>
            <a:ext cx="23764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kumimoji="0" lang="tr-TR" sz="1600">
                <a:solidFill>
                  <a:srgbClr val="2E9C0C"/>
                </a:solidFill>
                <a:latin typeface="Arial" charset="0"/>
              </a:rPr>
              <a:t>Telif hakkı İşaretlemesi (</a:t>
            </a:r>
            <a:r>
              <a:rPr kumimoji="0" lang="tr-TR" sz="1600" i="1">
                <a:solidFill>
                  <a:srgbClr val="2E9C0C"/>
                </a:solidFill>
                <a:latin typeface="Arial" charset="0"/>
              </a:rPr>
              <a:t>Copyright marking</a:t>
            </a:r>
            <a:r>
              <a:rPr kumimoji="0" lang="tr-TR" sz="1600">
                <a:solidFill>
                  <a:srgbClr val="2E9C0C"/>
                </a:solidFill>
                <a:latin typeface="Arial" charset="0"/>
              </a:rPr>
              <a:t>)</a:t>
            </a:r>
          </a:p>
        </p:txBody>
      </p:sp>
      <p:cxnSp>
        <p:nvCxnSpPr>
          <p:cNvPr id="8199" name="AutoShape 9"/>
          <p:cNvCxnSpPr>
            <a:cxnSpLocks noChangeShapeType="1"/>
            <a:endCxn id="8195" idx="0"/>
          </p:cNvCxnSpPr>
          <p:nvPr/>
        </p:nvCxnSpPr>
        <p:spPr bwMode="auto">
          <a:xfrm rot="5400000">
            <a:off x="4046538" y="-209550"/>
            <a:ext cx="569912" cy="3671888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8200" name="AutoShape 10"/>
          <p:cNvCxnSpPr>
            <a:cxnSpLocks noChangeShapeType="1"/>
            <a:endCxn id="8196" idx="0"/>
          </p:cNvCxnSpPr>
          <p:nvPr/>
        </p:nvCxnSpPr>
        <p:spPr bwMode="auto">
          <a:xfrm rot="5400000">
            <a:off x="4956176" y="700088"/>
            <a:ext cx="569912" cy="1852613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8201" name="AutoShape 11"/>
          <p:cNvCxnSpPr>
            <a:cxnSpLocks noChangeShapeType="1"/>
            <a:endCxn id="8197" idx="0"/>
          </p:cNvCxnSpPr>
          <p:nvPr/>
        </p:nvCxnSpPr>
        <p:spPr bwMode="auto">
          <a:xfrm rot="16200000" flipH="1">
            <a:off x="6045201" y="1463676"/>
            <a:ext cx="569912" cy="325437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8202" name="AutoShape 12"/>
          <p:cNvCxnSpPr>
            <a:cxnSpLocks noChangeShapeType="1"/>
            <a:endCxn id="8198" idx="0"/>
          </p:cNvCxnSpPr>
          <p:nvPr/>
        </p:nvCxnSpPr>
        <p:spPr bwMode="auto">
          <a:xfrm rot="16200000" flipH="1">
            <a:off x="7521576" y="-12700"/>
            <a:ext cx="569912" cy="3278187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8203" name="Text Box 13"/>
          <p:cNvSpPr txBox="1">
            <a:spLocks noChangeArrowheads="1"/>
          </p:cNvSpPr>
          <p:nvPr/>
        </p:nvSpPr>
        <p:spPr bwMode="auto">
          <a:xfrm>
            <a:off x="1524001" y="3157538"/>
            <a:ext cx="23399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kumimoji="0" lang="tr-TR" sz="1600" dirty="0">
                <a:solidFill>
                  <a:srgbClr val="FF0066"/>
                </a:solidFill>
                <a:latin typeface="Arial" charset="0"/>
              </a:rPr>
              <a:t>Dilbilim Steganografi (</a:t>
            </a:r>
            <a:r>
              <a:rPr kumimoji="0" lang="tr-TR" sz="1600" i="1" dirty="0" err="1">
                <a:solidFill>
                  <a:srgbClr val="FF0066"/>
                </a:solidFill>
                <a:latin typeface="Arial" charset="0"/>
              </a:rPr>
              <a:t>Linguistic</a:t>
            </a:r>
            <a:r>
              <a:rPr kumimoji="0" lang="tr-TR" sz="1600" i="1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kumimoji="0" lang="tr-TR" sz="1600" i="1" dirty="0" err="1">
                <a:solidFill>
                  <a:srgbClr val="FF0066"/>
                </a:solidFill>
                <a:latin typeface="Arial" charset="0"/>
              </a:rPr>
              <a:t>Steganography</a:t>
            </a:r>
            <a:r>
              <a:rPr kumimoji="0" lang="tr-TR" sz="1600" dirty="0">
                <a:solidFill>
                  <a:srgbClr val="FF0066"/>
                </a:solidFill>
                <a:latin typeface="Arial" charset="0"/>
              </a:rPr>
              <a:t>)</a:t>
            </a:r>
          </a:p>
        </p:txBody>
      </p:sp>
      <p:sp>
        <p:nvSpPr>
          <p:cNvPr id="8204" name="Text Box 14"/>
          <p:cNvSpPr txBox="1">
            <a:spLocks noChangeArrowheads="1"/>
          </p:cNvSpPr>
          <p:nvPr/>
        </p:nvSpPr>
        <p:spPr bwMode="auto">
          <a:xfrm>
            <a:off x="4008439" y="3135313"/>
            <a:ext cx="2232025" cy="11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kumimoji="0" lang="tr-TR" sz="1600" dirty="0">
                <a:solidFill>
                  <a:srgbClr val="FF0066"/>
                </a:solidFill>
                <a:latin typeface="Arial" charset="0"/>
              </a:rPr>
              <a:t>Teknik Steganografi (</a:t>
            </a:r>
            <a:r>
              <a:rPr kumimoji="0" lang="tr-TR" sz="1600" i="1" dirty="0" err="1">
                <a:solidFill>
                  <a:srgbClr val="FF0066"/>
                </a:solidFill>
                <a:latin typeface="Arial" charset="0"/>
              </a:rPr>
              <a:t>Tehnical</a:t>
            </a:r>
            <a:r>
              <a:rPr kumimoji="0" lang="tr-TR" sz="1600" i="1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kumimoji="0" lang="tr-TR" sz="1600" i="1" dirty="0" err="1">
                <a:solidFill>
                  <a:srgbClr val="FF0066"/>
                </a:solidFill>
                <a:latin typeface="Arial" charset="0"/>
              </a:rPr>
              <a:t>Steganography</a:t>
            </a:r>
            <a:r>
              <a:rPr kumimoji="0" lang="tr-TR" sz="1600" dirty="0">
                <a:solidFill>
                  <a:srgbClr val="FF0066"/>
                </a:solidFill>
                <a:latin typeface="Arial" charset="0"/>
              </a:rPr>
              <a:t>)</a:t>
            </a:r>
          </a:p>
          <a:p>
            <a:pPr>
              <a:spcBef>
                <a:spcPct val="50000"/>
              </a:spcBef>
              <a:buFontTx/>
              <a:buNone/>
            </a:pPr>
            <a:endParaRPr kumimoji="0" lang="tr-TR" sz="1600" dirty="0">
              <a:solidFill>
                <a:srgbClr val="FF0066"/>
              </a:solidFill>
              <a:latin typeface="Arial" charset="0"/>
            </a:endParaRPr>
          </a:p>
        </p:txBody>
      </p:sp>
      <p:cxnSp>
        <p:nvCxnSpPr>
          <p:cNvPr id="8205" name="AutoShape 15"/>
          <p:cNvCxnSpPr>
            <a:cxnSpLocks noChangeShapeType="1"/>
            <a:stCxn id="8196" idx="2"/>
            <a:endCxn id="8203" idx="0"/>
          </p:cNvCxnSpPr>
          <p:nvPr/>
        </p:nvCxnSpPr>
        <p:spPr bwMode="auto">
          <a:xfrm rot="5400000">
            <a:off x="3171826" y="2014539"/>
            <a:ext cx="665163" cy="1620837"/>
          </a:xfrm>
          <a:prstGeom prst="bentConnector3">
            <a:avLst>
              <a:gd name="adj1" fmla="val 4988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8206" name="AutoShape 16"/>
          <p:cNvCxnSpPr>
            <a:cxnSpLocks noChangeShapeType="1"/>
            <a:stCxn id="8196" idx="2"/>
            <a:endCxn id="8204" idx="0"/>
          </p:cNvCxnSpPr>
          <p:nvPr/>
        </p:nvCxnSpPr>
        <p:spPr bwMode="auto">
          <a:xfrm rot="16200000" flipH="1">
            <a:off x="4398169" y="2409032"/>
            <a:ext cx="642938" cy="809625"/>
          </a:xfrm>
          <a:prstGeom prst="bentConnector3">
            <a:avLst>
              <a:gd name="adj1" fmla="val 4987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8207" name="Text Box 17"/>
          <p:cNvSpPr txBox="1">
            <a:spLocks noChangeArrowheads="1"/>
          </p:cNvSpPr>
          <p:nvPr/>
        </p:nvSpPr>
        <p:spPr bwMode="auto">
          <a:xfrm>
            <a:off x="6670675" y="3135313"/>
            <a:ext cx="23050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kumimoji="0" lang="tr-TR" sz="1600">
                <a:latin typeface="Arial" charset="0"/>
              </a:rPr>
              <a:t> </a:t>
            </a:r>
            <a:r>
              <a:rPr kumimoji="0" lang="tr-TR" sz="1600">
                <a:solidFill>
                  <a:srgbClr val="FF0066"/>
                </a:solidFill>
                <a:latin typeface="Arial" charset="0"/>
              </a:rPr>
              <a:t>Güçlü Telif hakkı İşaretlemesi (</a:t>
            </a:r>
            <a:r>
              <a:rPr kumimoji="0" lang="tr-TR" sz="1600" i="1">
                <a:solidFill>
                  <a:srgbClr val="FF0066"/>
                </a:solidFill>
                <a:latin typeface="Arial" charset="0"/>
              </a:rPr>
              <a:t>Robust Copyright Marking</a:t>
            </a:r>
            <a:r>
              <a:rPr kumimoji="0" lang="tr-TR" sz="1600">
                <a:solidFill>
                  <a:srgbClr val="FF0066"/>
                </a:solidFill>
                <a:latin typeface="Arial" charset="0"/>
              </a:rPr>
              <a:t> )</a:t>
            </a:r>
          </a:p>
        </p:txBody>
      </p:sp>
      <p:sp>
        <p:nvSpPr>
          <p:cNvPr id="8208" name="Text Box 18"/>
          <p:cNvSpPr txBox="1">
            <a:spLocks noChangeArrowheads="1"/>
          </p:cNvSpPr>
          <p:nvPr/>
        </p:nvSpPr>
        <p:spPr bwMode="auto">
          <a:xfrm>
            <a:off x="8975726" y="3135314"/>
            <a:ext cx="1584325" cy="143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kumimoji="0" lang="tr-TR" sz="1600">
                <a:solidFill>
                  <a:srgbClr val="FF0066"/>
                </a:solidFill>
                <a:latin typeface="Arial" charset="0"/>
              </a:rPr>
              <a:t>Kolay  İşaretleme (</a:t>
            </a:r>
            <a:r>
              <a:rPr kumimoji="0" lang="tr-TR" sz="1600" i="1">
                <a:solidFill>
                  <a:srgbClr val="FF0066"/>
                </a:solidFill>
                <a:latin typeface="Arial" charset="0"/>
              </a:rPr>
              <a:t>Fragile Watermarking</a:t>
            </a:r>
            <a:r>
              <a:rPr kumimoji="0" lang="tr-TR" sz="1600">
                <a:solidFill>
                  <a:srgbClr val="FF0066"/>
                </a:solidFill>
                <a:latin typeface="Arial" charset="0"/>
              </a:rPr>
              <a:t> )</a:t>
            </a:r>
          </a:p>
          <a:p>
            <a:pPr algn="ctr">
              <a:spcBef>
                <a:spcPct val="50000"/>
              </a:spcBef>
              <a:buFontTx/>
              <a:buNone/>
            </a:pPr>
            <a:endParaRPr kumimoji="0" lang="tr-TR" sz="1600">
              <a:solidFill>
                <a:srgbClr val="FF0066"/>
              </a:solidFill>
              <a:latin typeface="Arial" charset="0"/>
            </a:endParaRPr>
          </a:p>
        </p:txBody>
      </p:sp>
      <p:cxnSp>
        <p:nvCxnSpPr>
          <p:cNvPr id="8209" name="AutoShape 19"/>
          <p:cNvCxnSpPr>
            <a:cxnSpLocks noChangeShapeType="1"/>
            <a:stCxn id="8198" idx="2"/>
            <a:endCxn id="8207" idx="0"/>
          </p:cNvCxnSpPr>
          <p:nvPr/>
        </p:nvCxnSpPr>
        <p:spPr bwMode="auto">
          <a:xfrm rot="5400000">
            <a:off x="8312944" y="2002632"/>
            <a:ext cx="642938" cy="1622425"/>
          </a:xfrm>
          <a:prstGeom prst="bentConnector3">
            <a:avLst>
              <a:gd name="adj1" fmla="val 4987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8210" name="AutoShape 20"/>
          <p:cNvCxnSpPr>
            <a:cxnSpLocks noChangeShapeType="1"/>
            <a:stCxn id="8198" idx="2"/>
            <a:endCxn id="8208" idx="0"/>
          </p:cNvCxnSpPr>
          <p:nvPr/>
        </p:nvCxnSpPr>
        <p:spPr bwMode="auto">
          <a:xfrm rot="16200000" flipH="1">
            <a:off x="9285288" y="2652713"/>
            <a:ext cx="642938" cy="322263"/>
          </a:xfrm>
          <a:prstGeom prst="bentConnector3">
            <a:avLst>
              <a:gd name="adj1" fmla="val 4987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8211" name="Text Box 21"/>
          <p:cNvSpPr txBox="1">
            <a:spLocks noChangeArrowheads="1"/>
          </p:cNvSpPr>
          <p:nvPr/>
        </p:nvSpPr>
        <p:spPr bwMode="auto">
          <a:xfrm>
            <a:off x="5589588" y="4214814"/>
            <a:ext cx="20177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kumimoji="0" lang="tr-TR" sz="1600">
                <a:solidFill>
                  <a:srgbClr val="00CC00"/>
                </a:solidFill>
                <a:latin typeface="Arial" charset="0"/>
              </a:rPr>
              <a:t> </a:t>
            </a:r>
            <a:r>
              <a:rPr kumimoji="0" lang="tr-TR" sz="1600">
                <a:solidFill>
                  <a:srgbClr val="000099"/>
                </a:solidFill>
                <a:latin typeface="Arial" charset="0"/>
              </a:rPr>
              <a:t>Parmak İzi (</a:t>
            </a:r>
            <a:r>
              <a:rPr kumimoji="0" lang="tr-TR" sz="1600" i="1">
                <a:solidFill>
                  <a:srgbClr val="000099"/>
                </a:solidFill>
                <a:latin typeface="Arial" charset="0"/>
              </a:rPr>
              <a:t>Fingerprinting</a:t>
            </a:r>
            <a:r>
              <a:rPr kumimoji="0" lang="tr-TR" sz="1600">
                <a:solidFill>
                  <a:srgbClr val="000099"/>
                </a:solidFill>
                <a:latin typeface="Arial" charset="0"/>
              </a:rPr>
              <a:t>)</a:t>
            </a:r>
          </a:p>
        </p:txBody>
      </p:sp>
      <p:sp>
        <p:nvSpPr>
          <p:cNvPr id="8212" name="Text Box 22"/>
          <p:cNvSpPr txBox="1">
            <a:spLocks noChangeArrowheads="1"/>
          </p:cNvSpPr>
          <p:nvPr/>
        </p:nvSpPr>
        <p:spPr bwMode="auto">
          <a:xfrm>
            <a:off x="7750176" y="4214814"/>
            <a:ext cx="20177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kumimoji="0" lang="tr-TR" sz="1600">
                <a:solidFill>
                  <a:srgbClr val="00CC00"/>
                </a:solidFill>
                <a:latin typeface="Arial" charset="0"/>
              </a:rPr>
              <a:t> </a:t>
            </a:r>
            <a:r>
              <a:rPr kumimoji="0" lang="tr-TR" sz="1600">
                <a:solidFill>
                  <a:srgbClr val="000099"/>
                </a:solidFill>
                <a:latin typeface="Arial" charset="0"/>
              </a:rPr>
              <a:t>Filigran (</a:t>
            </a:r>
            <a:r>
              <a:rPr kumimoji="0" lang="tr-TR" sz="1600" i="1">
                <a:solidFill>
                  <a:srgbClr val="000099"/>
                </a:solidFill>
                <a:latin typeface="Arial" charset="0"/>
              </a:rPr>
              <a:t>Watermarking</a:t>
            </a:r>
            <a:r>
              <a:rPr kumimoji="0" lang="tr-TR" sz="1600">
                <a:solidFill>
                  <a:srgbClr val="000099"/>
                </a:solidFill>
                <a:latin typeface="Arial" charset="0"/>
              </a:rPr>
              <a:t>)</a:t>
            </a:r>
          </a:p>
        </p:txBody>
      </p:sp>
      <p:cxnSp>
        <p:nvCxnSpPr>
          <p:cNvPr id="8213" name="AutoShape 23"/>
          <p:cNvCxnSpPr>
            <a:cxnSpLocks noChangeShapeType="1"/>
            <a:stCxn id="8207" idx="2"/>
            <a:endCxn id="8211" idx="0"/>
          </p:cNvCxnSpPr>
          <p:nvPr/>
        </p:nvCxnSpPr>
        <p:spPr bwMode="auto">
          <a:xfrm rot="5400000">
            <a:off x="7084219" y="3475832"/>
            <a:ext cx="254000" cy="12239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8214" name="AutoShape 24"/>
          <p:cNvCxnSpPr>
            <a:cxnSpLocks noChangeShapeType="1"/>
            <a:stCxn id="8207" idx="2"/>
            <a:endCxn id="8212" idx="0"/>
          </p:cNvCxnSpPr>
          <p:nvPr/>
        </p:nvCxnSpPr>
        <p:spPr bwMode="auto">
          <a:xfrm rot="16200000" flipH="1">
            <a:off x="8164513" y="3619501"/>
            <a:ext cx="254000" cy="9366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8215" name="Text Box 25"/>
          <p:cNvSpPr txBox="1">
            <a:spLocks noChangeArrowheads="1"/>
          </p:cNvSpPr>
          <p:nvPr/>
        </p:nvSpPr>
        <p:spPr bwMode="auto">
          <a:xfrm>
            <a:off x="7104064" y="4935539"/>
            <a:ext cx="15843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kumimoji="0" lang="tr-TR" sz="1600">
                <a:solidFill>
                  <a:srgbClr val="FF6600"/>
                </a:solidFill>
                <a:latin typeface="Arial" charset="0"/>
              </a:rPr>
              <a:t>Farkedilemez Filigran (</a:t>
            </a:r>
            <a:r>
              <a:rPr kumimoji="0" lang="tr-TR" sz="1600" i="1">
                <a:solidFill>
                  <a:srgbClr val="FF6600"/>
                </a:solidFill>
                <a:latin typeface="Arial" charset="0"/>
              </a:rPr>
              <a:t>Imperceptible Watermarking</a:t>
            </a:r>
            <a:r>
              <a:rPr kumimoji="0" lang="tr-TR" sz="1600">
                <a:solidFill>
                  <a:srgbClr val="FF6600"/>
                </a:solidFill>
                <a:latin typeface="Arial" charset="0"/>
              </a:rPr>
              <a:t>)</a:t>
            </a:r>
          </a:p>
        </p:txBody>
      </p:sp>
      <p:sp>
        <p:nvSpPr>
          <p:cNvPr id="8216" name="Text Box 26"/>
          <p:cNvSpPr txBox="1">
            <a:spLocks noChangeArrowheads="1"/>
          </p:cNvSpPr>
          <p:nvPr/>
        </p:nvSpPr>
        <p:spPr bwMode="auto">
          <a:xfrm>
            <a:off x="8904288" y="4935538"/>
            <a:ext cx="176371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kumimoji="0" lang="tr-TR" sz="1600">
                <a:solidFill>
                  <a:srgbClr val="FF6600"/>
                </a:solidFill>
                <a:latin typeface="Arial" charset="0"/>
              </a:rPr>
              <a:t>Görünür Filigran (</a:t>
            </a:r>
            <a:r>
              <a:rPr kumimoji="0" lang="tr-TR" sz="1600" i="1">
                <a:solidFill>
                  <a:srgbClr val="FF6600"/>
                </a:solidFill>
                <a:latin typeface="Arial" charset="0"/>
              </a:rPr>
              <a:t>Visible Watermarking</a:t>
            </a:r>
            <a:r>
              <a:rPr kumimoji="0" lang="tr-TR" sz="1600">
                <a:solidFill>
                  <a:srgbClr val="FF6600"/>
                </a:solidFill>
                <a:latin typeface="Arial" charset="0"/>
              </a:rPr>
              <a:t>) </a:t>
            </a:r>
          </a:p>
        </p:txBody>
      </p:sp>
      <p:cxnSp>
        <p:nvCxnSpPr>
          <p:cNvPr id="8217" name="AutoShape 27"/>
          <p:cNvCxnSpPr>
            <a:cxnSpLocks noChangeShapeType="1"/>
            <a:stCxn id="8212" idx="2"/>
            <a:endCxn id="8215" idx="0"/>
          </p:cNvCxnSpPr>
          <p:nvPr/>
        </p:nvCxnSpPr>
        <p:spPr bwMode="auto">
          <a:xfrm rot="5400000">
            <a:off x="8258175" y="4433888"/>
            <a:ext cx="139700" cy="8636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8218" name="AutoShape 28"/>
          <p:cNvCxnSpPr>
            <a:cxnSpLocks noChangeShapeType="1"/>
            <a:stCxn id="8212" idx="2"/>
            <a:endCxn id="8216" idx="0"/>
          </p:cNvCxnSpPr>
          <p:nvPr/>
        </p:nvCxnSpPr>
        <p:spPr bwMode="auto">
          <a:xfrm rot="16200000" flipH="1">
            <a:off x="9203532" y="4352132"/>
            <a:ext cx="139700" cy="10271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2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Bilgi Gizleme</a:t>
            </a:r>
          </a:p>
        </p:txBody>
      </p:sp>
      <p:sp>
        <p:nvSpPr>
          <p:cNvPr id="33" name="3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4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6"/>
          <p:cNvSpPr>
            <a:spLocks noChangeArrowheads="1"/>
          </p:cNvSpPr>
          <p:nvPr/>
        </p:nvSpPr>
        <p:spPr bwMode="auto">
          <a:xfrm>
            <a:off x="479376" y="1340768"/>
            <a:ext cx="10733110" cy="37856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Tx/>
              <a:buNone/>
            </a:pPr>
            <a:r>
              <a:rPr lang="tr-TR" sz="2400" dirty="0">
                <a:solidFill>
                  <a:srgbClr val="002060"/>
                </a:solidFill>
              </a:rPr>
              <a:t>Ses sinyalleri üzerinde uğraşırken ses dosyalarının hangi karakteristiklere sahip olduklarını bilmemiz gerekmektedir. İki ana özelliğe sahiptirler:</a:t>
            </a:r>
          </a:p>
          <a:p>
            <a:pPr algn="just"/>
            <a:r>
              <a:rPr lang="tr-TR" sz="2400" dirty="0">
                <a:solidFill>
                  <a:srgbClr val="002060"/>
                </a:solidFill>
              </a:rPr>
              <a:t> Basit  </a:t>
            </a:r>
            <a:r>
              <a:rPr lang="tr-TR" sz="2400" dirty="0">
                <a:solidFill>
                  <a:srgbClr val="002060"/>
                </a:solidFill>
              </a:rPr>
              <a:t>niceleme (</a:t>
            </a:r>
            <a:r>
              <a:rPr lang="tr-TR" sz="2400" dirty="0" err="1">
                <a:solidFill>
                  <a:srgbClr val="002060"/>
                </a:solidFill>
              </a:rPr>
              <a:t>quantisation</a:t>
            </a:r>
            <a:r>
              <a:rPr lang="tr-TR" sz="2400" dirty="0">
                <a:solidFill>
                  <a:srgbClr val="002060"/>
                </a:solidFill>
              </a:rPr>
              <a:t>) </a:t>
            </a:r>
            <a:r>
              <a:rPr lang="tr-TR" sz="2400" dirty="0">
                <a:solidFill>
                  <a:srgbClr val="002060"/>
                </a:solidFill>
              </a:rPr>
              <a:t>metodu: Yüksek kaliteli dijital seslerin 16-bit doğrusal </a:t>
            </a:r>
            <a:r>
              <a:rPr lang="tr-TR" sz="2400" dirty="0">
                <a:solidFill>
                  <a:srgbClr val="002060"/>
                </a:solidFill>
              </a:rPr>
              <a:t>niceleme ile </a:t>
            </a:r>
            <a:r>
              <a:rPr lang="tr-TR" sz="2400" dirty="0">
                <a:solidFill>
                  <a:srgbClr val="002060"/>
                </a:solidFill>
              </a:rPr>
              <a:t>ifadesinde en çok kullanılan yöntemdir. WAV(Windows </a:t>
            </a:r>
            <a:r>
              <a:rPr lang="tr-TR" sz="2400" dirty="0" err="1">
                <a:solidFill>
                  <a:srgbClr val="002060"/>
                </a:solidFill>
              </a:rPr>
              <a:t>Audio</a:t>
            </a:r>
            <a:r>
              <a:rPr lang="tr-TR" sz="2400" dirty="0">
                <a:solidFill>
                  <a:srgbClr val="002060"/>
                </a:solidFill>
              </a:rPr>
              <a:t>-</a:t>
            </a:r>
            <a:r>
              <a:rPr lang="tr-TR" sz="2400" dirty="0" err="1">
                <a:solidFill>
                  <a:srgbClr val="002060"/>
                </a:solidFill>
              </a:rPr>
              <a:t>Visual</a:t>
            </a:r>
            <a:r>
              <a:rPr lang="tr-TR" sz="2400" dirty="0">
                <a:solidFill>
                  <a:srgbClr val="002060"/>
                </a:solidFill>
              </a:rPr>
              <a:t>) ve AIIF(</a:t>
            </a:r>
            <a:r>
              <a:rPr lang="tr-TR" sz="2400" dirty="0" err="1">
                <a:solidFill>
                  <a:srgbClr val="002060"/>
                </a:solidFill>
              </a:rPr>
              <a:t>Audio</a:t>
            </a:r>
            <a:r>
              <a:rPr lang="tr-TR" sz="2400" dirty="0">
                <a:solidFill>
                  <a:srgbClr val="002060"/>
                </a:solidFill>
              </a:rPr>
              <a:t> </a:t>
            </a:r>
            <a:r>
              <a:rPr lang="tr-TR" sz="2400" dirty="0" err="1">
                <a:solidFill>
                  <a:srgbClr val="002060"/>
                </a:solidFill>
              </a:rPr>
              <a:t>Interchange</a:t>
            </a:r>
            <a:r>
              <a:rPr lang="tr-TR" sz="2400" dirty="0">
                <a:solidFill>
                  <a:srgbClr val="002060"/>
                </a:solidFill>
              </a:rPr>
              <a:t> File Format). Bazı sinyal bozulmaları bu formatta ortaya çıkabilir.</a:t>
            </a:r>
          </a:p>
          <a:p>
            <a:pPr algn="just"/>
            <a:r>
              <a:rPr lang="tr-TR" sz="2400" dirty="0">
                <a:solidFill>
                  <a:srgbClr val="002060"/>
                </a:solidFill>
              </a:rPr>
              <a:t> Geçici seçme oranı: Ses için en çok kullanılan oranlar 8 </a:t>
            </a:r>
            <a:r>
              <a:rPr lang="tr-TR" sz="2400" dirty="0" err="1">
                <a:solidFill>
                  <a:srgbClr val="002060"/>
                </a:solidFill>
              </a:rPr>
              <a:t>kHz</a:t>
            </a:r>
            <a:r>
              <a:rPr lang="tr-TR" sz="2400" dirty="0">
                <a:solidFill>
                  <a:srgbClr val="002060"/>
                </a:solidFill>
              </a:rPr>
              <a:t>, 9.6 </a:t>
            </a:r>
            <a:r>
              <a:rPr lang="tr-TR" sz="2400" dirty="0" err="1">
                <a:solidFill>
                  <a:srgbClr val="002060"/>
                </a:solidFill>
              </a:rPr>
              <a:t>kHz</a:t>
            </a:r>
            <a:r>
              <a:rPr lang="tr-TR" sz="2400" dirty="0">
                <a:solidFill>
                  <a:srgbClr val="002060"/>
                </a:solidFill>
              </a:rPr>
              <a:t>, 10 </a:t>
            </a:r>
            <a:r>
              <a:rPr lang="tr-TR" sz="2400" dirty="0" err="1">
                <a:solidFill>
                  <a:srgbClr val="002060"/>
                </a:solidFill>
              </a:rPr>
              <a:t>kHz</a:t>
            </a:r>
            <a:r>
              <a:rPr lang="tr-TR" sz="2400" dirty="0">
                <a:solidFill>
                  <a:srgbClr val="002060"/>
                </a:solidFill>
              </a:rPr>
              <a:t>, 12 </a:t>
            </a:r>
            <a:r>
              <a:rPr lang="tr-TR" sz="2400" dirty="0" err="1">
                <a:solidFill>
                  <a:srgbClr val="002060"/>
                </a:solidFill>
              </a:rPr>
              <a:t>kHz</a:t>
            </a:r>
            <a:r>
              <a:rPr lang="tr-TR" sz="2400" dirty="0">
                <a:solidFill>
                  <a:srgbClr val="002060"/>
                </a:solidFill>
              </a:rPr>
              <a:t>, 16 </a:t>
            </a:r>
            <a:r>
              <a:rPr lang="tr-TR" sz="2400" dirty="0" err="1">
                <a:solidFill>
                  <a:srgbClr val="002060"/>
                </a:solidFill>
              </a:rPr>
              <a:t>kHz</a:t>
            </a:r>
            <a:r>
              <a:rPr lang="tr-TR" sz="2400" dirty="0">
                <a:solidFill>
                  <a:srgbClr val="002060"/>
                </a:solidFill>
              </a:rPr>
              <a:t>, 22.05 </a:t>
            </a:r>
            <a:r>
              <a:rPr lang="tr-TR" sz="2400" dirty="0" err="1">
                <a:solidFill>
                  <a:srgbClr val="002060"/>
                </a:solidFill>
              </a:rPr>
              <a:t>kHz</a:t>
            </a:r>
            <a:r>
              <a:rPr lang="tr-TR" sz="2400" dirty="0">
                <a:solidFill>
                  <a:srgbClr val="002060"/>
                </a:solidFill>
              </a:rPr>
              <a:t> ve 44.1 </a:t>
            </a:r>
            <a:r>
              <a:rPr lang="tr-TR" sz="2400" dirty="0" err="1">
                <a:solidFill>
                  <a:srgbClr val="002060"/>
                </a:solidFill>
              </a:rPr>
              <a:t>kHz</a:t>
            </a:r>
            <a:r>
              <a:rPr lang="tr-TR" sz="2400" dirty="0">
                <a:solidFill>
                  <a:srgbClr val="002060"/>
                </a:solidFill>
              </a:rPr>
              <a:t> ‘</a:t>
            </a:r>
            <a:r>
              <a:rPr lang="tr-TR" sz="2400" dirty="0" err="1">
                <a:solidFill>
                  <a:srgbClr val="002060"/>
                </a:solidFill>
              </a:rPr>
              <a:t>dir</a:t>
            </a:r>
            <a:r>
              <a:rPr lang="tr-TR" sz="2400" dirty="0">
                <a:solidFill>
                  <a:srgbClr val="002060"/>
                </a:solidFill>
              </a:rPr>
              <a:t>. Bu değer frekans aralığının kullanılabilecek en üst seviyesidir.</a:t>
            </a:r>
          </a:p>
          <a:p>
            <a:pPr algn="just">
              <a:buFontTx/>
              <a:buNone/>
            </a:pPr>
            <a:endParaRPr lang="tr-TR" sz="2400" dirty="0">
              <a:solidFill>
                <a:srgbClr val="002060"/>
              </a:solidFill>
            </a:endParaRPr>
          </a:p>
        </p:txBody>
      </p:sp>
      <p:sp>
        <p:nvSpPr>
          <p:cNvPr id="4" name="5 Başlık"/>
          <p:cNvSpPr txBox="1">
            <a:spLocks/>
          </p:cNvSpPr>
          <p:nvPr/>
        </p:nvSpPr>
        <p:spPr bwMode="auto">
          <a:xfrm>
            <a:off x="479376" y="332656"/>
            <a:ext cx="804227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indent="-228600" defTabSz="457200" eaLnBrk="0" hangingPunct="0">
              <a:spcBef>
                <a:spcPct val="20000"/>
              </a:spcBef>
              <a:buClr>
                <a:schemeClr val="accent1"/>
              </a:buClr>
              <a:buSzPct val="95000"/>
              <a:buNone/>
              <a:defRPr/>
            </a:pPr>
            <a:r>
              <a:rPr kumimoji="0" lang="tr-TR" sz="3600" b="1" dirty="0">
                <a:solidFill>
                  <a:srgbClr val="002060"/>
                </a:solidFill>
                <a:latin typeface="+mn-lt"/>
              </a:rPr>
              <a:t>Ses </a:t>
            </a:r>
            <a:r>
              <a:rPr kumimoji="0" lang="tr-TR" sz="3600" b="1" dirty="0" err="1">
                <a:solidFill>
                  <a:srgbClr val="002060"/>
                </a:solidFill>
                <a:latin typeface="+mn-lt"/>
              </a:rPr>
              <a:t>Steganografi</a:t>
            </a:r>
            <a:endParaRPr kumimoji="0" lang="tr-TR" sz="36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40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Sorular</a:t>
            </a:r>
            <a:endParaRPr lang="tr-TR" dirty="0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41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  <p:pic>
        <p:nvPicPr>
          <p:cNvPr id="95237" name="Picture 4" descr="MCj0404263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5814" y="2428876"/>
            <a:ext cx="3151187" cy="290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9625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1600" dirty="0"/>
              <a:t>[1] IEEE </a:t>
            </a:r>
            <a:r>
              <a:rPr lang="tr-TR" sz="1600" dirty="0" err="1"/>
              <a:t>Std</a:t>
            </a:r>
            <a:r>
              <a:rPr lang="tr-TR" sz="1600" dirty="0"/>
              <a:t> 802.16-2004--IEEE </a:t>
            </a:r>
            <a:r>
              <a:rPr lang="tr-TR" sz="1600" dirty="0" err="1"/>
              <a:t>standard</a:t>
            </a:r>
            <a:r>
              <a:rPr lang="tr-TR" sz="1600" dirty="0"/>
              <a:t> </a:t>
            </a:r>
            <a:r>
              <a:rPr lang="tr-TR" sz="1600" dirty="0" err="1"/>
              <a:t>for</a:t>
            </a:r>
            <a:r>
              <a:rPr lang="tr-TR" sz="1600" dirty="0"/>
              <a:t> </a:t>
            </a:r>
            <a:r>
              <a:rPr lang="tr-TR" sz="1600" dirty="0" err="1"/>
              <a:t>local</a:t>
            </a:r>
            <a:r>
              <a:rPr lang="tr-TR" sz="1600" dirty="0"/>
              <a:t>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metropolitan</a:t>
            </a:r>
            <a:r>
              <a:rPr lang="tr-TR" sz="1600" dirty="0"/>
              <a:t> </a:t>
            </a:r>
            <a:r>
              <a:rPr lang="tr-TR" sz="1600" dirty="0" err="1"/>
              <a:t>areanetworks</a:t>
            </a:r>
            <a:r>
              <a:rPr lang="tr-TR" sz="1600" dirty="0"/>
              <a:t>, </a:t>
            </a:r>
            <a:r>
              <a:rPr lang="tr-TR" sz="1600" dirty="0" err="1"/>
              <a:t>part</a:t>
            </a:r>
            <a:r>
              <a:rPr lang="tr-TR" sz="1600" dirty="0"/>
              <a:t> 16: “</a:t>
            </a:r>
            <a:r>
              <a:rPr lang="tr-TR" sz="1600" b="1" i="1" dirty="0" err="1"/>
              <a:t>Air</a:t>
            </a:r>
            <a:r>
              <a:rPr lang="tr-TR" sz="1600" b="1" i="1" dirty="0"/>
              <a:t> </a:t>
            </a:r>
            <a:r>
              <a:rPr lang="tr-TR" sz="1600" b="1" i="1" dirty="0" err="1"/>
              <a:t>Interface</a:t>
            </a:r>
            <a:r>
              <a:rPr lang="tr-TR" sz="1600" b="1" i="1" dirty="0"/>
              <a:t> </a:t>
            </a:r>
            <a:r>
              <a:rPr lang="tr-TR" sz="1600" b="1" i="1" dirty="0" err="1"/>
              <a:t>for</a:t>
            </a:r>
            <a:r>
              <a:rPr lang="tr-TR" sz="1600" b="1" i="1" dirty="0"/>
              <a:t> </a:t>
            </a:r>
            <a:r>
              <a:rPr lang="tr-TR" sz="1600" b="1" i="1" dirty="0" err="1"/>
              <a:t>Fixed</a:t>
            </a:r>
            <a:r>
              <a:rPr lang="tr-TR" sz="1600" b="1" i="1" dirty="0"/>
              <a:t> </a:t>
            </a:r>
            <a:r>
              <a:rPr lang="tr-TR" sz="1600" b="1" i="1" dirty="0" err="1"/>
              <a:t>Broadband</a:t>
            </a:r>
            <a:r>
              <a:rPr lang="tr-TR" sz="1600" b="1" i="1" dirty="0"/>
              <a:t> </a:t>
            </a:r>
            <a:r>
              <a:rPr lang="tr-TR" sz="1600" b="1" i="1" dirty="0" err="1"/>
              <a:t>Wireless</a:t>
            </a:r>
            <a:r>
              <a:rPr lang="tr-TR" sz="1600" b="1" i="1" dirty="0"/>
              <a:t> Access </a:t>
            </a:r>
            <a:r>
              <a:rPr lang="tr-TR" sz="1600" b="1" i="1" dirty="0" err="1"/>
              <a:t>Systems</a:t>
            </a:r>
            <a:r>
              <a:rPr lang="tr-TR" sz="1600" dirty="0"/>
              <a:t>”.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600" dirty="0"/>
          </a:p>
          <a:p>
            <a:pPr>
              <a:lnSpc>
                <a:spcPct val="80000"/>
              </a:lnSpc>
            </a:pPr>
            <a:r>
              <a:rPr lang="tr-TR" sz="1600" dirty="0"/>
              <a:t>[2] </a:t>
            </a:r>
            <a:r>
              <a:rPr lang="tr-TR" sz="1600" dirty="0" err="1"/>
              <a:t>David</a:t>
            </a:r>
            <a:r>
              <a:rPr lang="tr-TR" sz="1600" dirty="0"/>
              <a:t> </a:t>
            </a:r>
            <a:r>
              <a:rPr lang="tr-TR" sz="1600" dirty="0" err="1"/>
              <a:t>Johnston</a:t>
            </a:r>
            <a:r>
              <a:rPr lang="tr-TR" sz="1600" dirty="0"/>
              <a:t> ve </a:t>
            </a:r>
            <a:r>
              <a:rPr lang="tr-TR" sz="1600" dirty="0" err="1"/>
              <a:t>Jesse</a:t>
            </a:r>
            <a:r>
              <a:rPr lang="tr-TR" sz="1600" dirty="0"/>
              <a:t> </a:t>
            </a:r>
            <a:r>
              <a:rPr lang="tr-TR" sz="1600" dirty="0" err="1"/>
              <a:t>Walker</a:t>
            </a:r>
            <a:r>
              <a:rPr lang="tr-TR" sz="1600" dirty="0"/>
              <a:t>--INTEL: “</a:t>
            </a:r>
            <a:r>
              <a:rPr lang="tr-TR" sz="1600" b="1" i="1" dirty="0" err="1"/>
              <a:t>Overview</a:t>
            </a:r>
            <a:r>
              <a:rPr lang="tr-TR" sz="1600" b="1" i="1" dirty="0"/>
              <a:t> of IEEE 802.16 </a:t>
            </a:r>
            <a:r>
              <a:rPr lang="tr-TR" sz="1600" b="1" i="1" dirty="0" err="1"/>
              <a:t>Security</a:t>
            </a:r>
            <a:r>
              <a:rPr lang="tr-TR" sz="1600" dirty="0"/>
              <a:t>”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600" dirty="0"/>
          </a:p>
          <a:p>
            <a:pPr>
              <a:lnSpc>
                <a:spcPct val="80000"/>
              </a:lnSpc>
            </a:pPr>
            <a:r>
              <a:rPr lang="tr-TR" sz="1600" dirty="0"/>
              <a:t>[3] Kitti </a:t>
            </a:r>
            <a:r>
              <a:rPr lang="tr-TR" sz="1600" dirty="0" err="1"/>
              <a:t>Wongthavarawat</a:t>
            </a:r>
            <a:r>
              <a:rPr lang="tr-TR" sz="1600" dirty="0"/>
              <a:t>--</a:t>
            </a:r>
            <a:r>
              <a:rPr lang="tr-TR" sz="1600" dirty="0" err="1"/>
              <a:t>Thai</a:t>
            </a:r>
            <a:r>
              <a:rPr lang="tr-TR" sz="1600" dirty="0"/>
              <a:t> </a:t>
            </a:r>
            <a:r>
              <a:rPr lang="tr-TR" sz="1600" dirty="0" err="1"/>
              <a:t>Computer</a:t>
            </a:r>
            <a:r>
              <a:rPr lang="tr-TR" sz="1600" dirty="0"/>
              <a:t> </a:t>
            </a:r>
            <a:r>
              <a:rPr lang="tr-TR" sz="1600" dirty="0" err="1"/>
              <a:t>Emergency</a:t>
            </a:r>
            <a:r>
              <a:rPr lang="tr-TR" sz="1600" dirty="0"/>
              <a:t> </a:t>
            </a:r>
            <a:r>
              <a:rPr lang="tr-TR" sz="1600" dirty="0" err="1"/>
              <a:t>Response</a:t>
            </a:r>
            <a:r>
              <a:rPr lang="tr-TR" sz="1600" dirty="0"/>
              <a:t> </a:t>
            </a:r>
            <a:r>
              <a:rPr lang="tr-TR" sz="1600" dirty="0" err="1"/>
              <a:t>Team</a:t>
            </a:r>
            <a:r>
              <a:rPr lang="tr-TR" sz="1600" dirty="0"/>
              <a:t> (</a:t>
            </a:r>
            <a:r>
              <a:rPr lang="tr-TR" sz="1600" dirty="0" err="1"/>
              <a:t>ThaiCERT</a:t>
            </a:r>
            <a:r>
              <a:rPr lang="tr-TR" sz="1600" dirty="0"/>
              <a:t>) </a:t>
            </a:r>
            <a:r>
              <a:rPr lang="tr-TR" sz="1600" dirty="0" err="1"/>
              <a:t>National</a:t>
            </a:r>
            <a:r>
              <a:rPr lang="tr-TR" sz="1600" dirty="0"/>
              <a:t> </a:t>
            </a:r>
            <a:r>
              <a:rPr lang="tr-TR" sz="1600" dirty="0" err="1"/>
              <a:t>Electronics</a:t>
            </a:r>
            <a:r>
              <a:rPr lang="tr-TR" sz="1600" dirty="0"/>
              <a:t>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Computer</a:t>
            </a:r>
            <a:r>
              <a:rPr lang="tr-TR" sz="1600" dirty="0"/>
              <a:t> </a:t>
            </a:r>
            <a:r>
              <a:rPr lang="tr-TR" sz="1600" dirty="0" err="1"/>
              <a:t>Technology</a:t>
            </a:r>
            <a:r>
              <a:rPr lang="tr-TR" sz="1600" dirty="0"/>
              <a:t> </a:t>
            </a:r>
            <a:r>
              <a:rPr lang="tr-TR" sz="1600" dirty="0" err="1"/>
              <a:t>Center</a:t>
            </a:r>
            <a:r>
              <a:rPr lang="tr-TR" sz="1600" dirty="0"/>
              <a:t>,</a:t>
            </a:r>
            <a:r>
              <a:rPr lang="tr-TR" sz="1600" dirty="0" err="1"/>
              <a:t>Thailand</a:t>
            </a:r>
            <a:r>
              <a:rPr lang="tr-TR" sz="1600" dirty="0"/>
              <a:t>: “</a:t>
            </a:r>
            <a:r>
              <a:rPr lang="tr-TR" sz="1600" b="1" i="1" dirty="0"/>
              <a:t>IEEE 802.16 </a:t>
            </a:r>
            <a:r>
              <a:rPr lang="tr-TR" sz="1600" b="1" i="1" dirty="0" err="1"/>
              <a:t>WiMax</a:t>
            </a:r>
            <a:r>
              <a:rPr lang="tr-TR" sz="1600" b="1" i="1" dirty="0"/>
              <a:t> </a:t>
            </a:r>
            <a:r>
              <a:rPr lang="tr-TR" sz="1600" b="1" i="1" dirty="0" err="1"/>
              <a:t>Security</a:t>
            </a:r>
            <a:r>
              <a:rPr lang="tr-TR" sz="1600" dirty="0"/>
              <a:t>”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600" dirty="0"/>
          </a:p>
          <a:p>
            <a:pPr>
              <a:lnSpc>
                <a:spcPct val="80000"/>
              </a:lnSpc>
            </a:pPr>
            <a:r>
              <a:rPr lang="tr-TR" sz="1600" dirty="0"/>
              <a:t>[4] </a:t>
            </a:r>
            <a:r>
              <a:rPr lang="tr-TR" sz="1600" dirty="0" err="1"/>
              <a:t>Loutfi</a:t>
            </a:r>
            <a:r>
              <a:rPr lang="tr-TR" sz="1600" dirty="0"/>
              <a:t> </a:t>
            </a:r>
            <a:r>
              <a:rPr lang="tr-TR" sz="1600" dirty="0" err="1"/>
              <a:t>Nuaymi</a:t>
            </a:r>
            <a:r>
              <a:rPr lang="tr-TR" sz="1600" dirty="0"/>
              <a:t>, </a:t>
            </a:r>
            <a:r>
              <a:rPr lang="tr-TR" sz="1600" dirty="0" err="1"/>
              <a:t>Patrick</a:t>
            </a:r>
            <a:r>
              <a:rPr lang="tr-TR" sz="1600" dirty="0"/>
              <a:t> </a:t>
            </a:r>
            <a:r>
              <a:rPr lang="tr-TR" sz="1600" dirty="0" err="1"/>
              <a:t>Maillé</a:t>
            </a:r>
            <a:r>
              <a:rPr lang="tr-TR" sz="1600" dirty="0"/>
              <a:t>, Francis </a:t>
            </a:r>
            <a:r>
              <a:rPr lang="tr-TR" sz="1600" dirty="0" err="1"/>
              <a:t>Dupont</a:t>
            </a:r>
            <a:r>
              <a:rPr lang="tr-TR" sz="1600" dirty="0"/>
              <a:t>, </a:t>
            </a:r>
            <a:r>
              <a:rPr lang="tr-TR" sz="1600" dirty="0" err="1"/>
              <a:t>Raphaël</a:t>
            </a:r>
            <a:r>
              <a:rPr lang="tr-TR" sz="1600" dirty="0"/>
              <a:t> </a:t>
            </a:r>
            <a:r>
              <a:rPr lang="tr-TR" sz="1600" dirty="0" err="1"/>
              <a:t>Didier</a:t>
            </a:r>
            <a:r>
              <a:rPr lang="tr-TR" sz="1600" dirty="0"/>
              <a:t>--</a:t>
            </a:r>
            <a:r>
              <a:rPr lang="tr-TR" sz="1600" dirty="0" err="1"/>
              <a:t>École</a:t>
            </a:r>
            <a:r>
              <a:rPr lang="tr-TR" sz="1600" dirty="0"/>
              <a:t> </a:t>
            </a:r>
            <a:r>
              <a:rPr lang="tr-TR" sz="1600" dirty="0" err="1"/>
              <a:t>Nationale</a:t>
            </a:r>
            <a:r>
              <a:rPr lang="tr-TR" sz="1600" dirty="0"/>
              <a:t> </a:t>
            </a:r>
            <a:r>
              <a:rPr lang="tr-TR" sz="1600" dirty="0" err="1"/>
              <a:t>Supérieure</a:t>
            </a:r>
            <a:r>
              <a:rPr lang="tr-TR" sz="1600" dirty="0"/>
              <a:t> </a:t>
            </a:r>
            <a:r>
              <a:rPr lang="tr-TR" sz="1600" dirty="0" err="1"/>
              <a:t>des</a:t>
            </a:r>
            <a:r>
              <a:rPr lang="tr-TR" sz="1600" dirty="0"/>
              <a:t> </a:t>
            </a:r>
            <a:r>
              <a:rPr lang="tr-TR" sz="1600" dirty="0" err="1"/>
              <a:t>Télécommunications</a:t>
            </a:r>
            <a:r>
              <a:rPr lang="tr-TR" sz="1600" dirty="0"/>
              <a:t> de </a:t>
            </a:r>
            <a:r>
              <a:rPr lang="tr-TR" sz="1600" dirty="0" err="1"/>
              <a:t>Bretagne</a:t>
            </a:r>
            <a:r>
              <a:rPr lang="tr-TR" sz="1600" dirty="0"/>
              <a:t>:”</a:t>
            </a:r>
            <a:r>
              <a:rPr lang="tr-TR" sz="1600" b="1" i="1" dirty="0" err="1"/>
              <a:t>Security</a:t>
            </a:r>
            <a:r>
              <a:rPr lang="tr-TR" sz="1600" b="1" i="1" dirty="0"/>
              <a:t> </a:t>
            </a:r>
            <a:r>
              <a:rPr lang="tr-TR" sz="1600" b="1" i="1" dirty="0" err="1"/>
              <a:t>issues</a:t>
            </a:r>
            <a:r>
              <a:rPr lang="tr-TR" sz="1600" b="1" i="1" dirty="0"/>
              <a:t> in </a:t>
            </a:r>
            <a:r>
              <a:rPr lang="tr-TR" sz="1600" b="1" i="1" dirty="0" err="1"/>
              <a:t>WiMAX</a:t>
            </a:r>
            <a:r>
              <a:rPr lang="tr-TR" sz="1600" b="1" i="1" dirty="0"/>
              <a:t>/IEEE 802.16 BWA </a:t>
            </a:r>
            <a:r>
              <a:rPr lang="tr-TR" sz="1600" b="1" i="1" dirty="0" err="1"/>
              <a:t>System</a:t>
            </a:r>
            <a:r>
              <a:rPr lang="tr-TR" sz="1600" dirty="0"/>
              <a:t>”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600" dirty="0"/>
          </a:p>
          <a:p>
            <a:pPr>
              <a:lnSpc>
                <a:spcPct val="80000"/>
              </a:lnSpc>
            </a:pPr>
            <a:r>
              <a:rPr lang="tr-TR" sz="1600" dirty="0"/>
              <a:t>[5] Yun </a:t>
            </a:r>
            <a:r>
              <a:rPr lang="tr-TR" sz="1600" dirty="0" err="1"/>
              <a:t>Zhou</a:t>
            </a:r>
            <a:r>
              <a:rPr lang="tr-TR" sz="1600" dirty="0"/>
              <a:t> ve </a:t>
            </a:r>
            <a:r>
              <a:rPr lang="tr-TR" sz="1600" dirty="0" err="1"/>
              <a:t>Yuguang</a:t>
            </a:r>
            <a:r>
              <a:rPr lang="tr-TR" sz="1600" dirty="0"/>
              <a:t> </a:t>
            </a:r>
            <a:r>
              <a:rPr lang="tr-TR" sz="1600" dirty="0" err="1"/>
              <a:t>Fang</a:t>
            </a:r>
            <a:r>
              <a:rPr lang="tr-TR" sz="1600" dirty="0"/>
              <a:t>--</a:t>
            </a:r>
            <a:r>
              <a:rPr lang="tr-TR" sz="1600" dirty="0" err="1"/>
              <a:t>Department</a:t>
            </a:r>
            <a:r>
              <a:rPr lang="tr-TR" sz="1600" dirty="0"/>
              <a:t> of </a:t>
            </a:r>
            <a:r>
              <a:rPr lang="tr-TR" sz="1600" dirty="0" err="1"/>
              <a:t>Electrical</a:t>
            </a:r>
            <a:r>
              <a:rPr lang="tr-TR" sz="1600" dirty="0"/>
              <a:t>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Computer</a:t>
            </a:r>
            <a:r>
              <a:rPr lang="tr-TR" sz="1600" dirty="0"/>
              <a:t> </a:t>
            </a:r>
            <a:r>
              <a:rPr lang="tr-TR" sz="1600" dirty="0" err="1"/>
              <a:t>Engineering</a:t>
            </a:r>
            <a:r>
              <a:rPr lang="tr-TR" sz="1600" dirty="0"/>
              <a:t>,</a:t>
            </a:r>
            <a:r>
              <a:rPr lang="tr-TR" sz="1600" dirty="0" err="1"/>
              <a:t>University</a:t>
            </a:r>
            <a:r>
              <a:rPr lang="tr-TR" sz="1600" dirty="0"/>
              <a:t> of Florida, </a:t>
            </a:r>
            <a:r>
              <a:rPr lang="tr-TR" sz="1600" dirty="0" err="1"/>
              <a:t>Gainesville</a:t>
            </a:r>
            <a:r>
              <a:rPr lang="tr-TR" sz="1600" dirty="0"/>
              <a:t>:”</a:t>
            </a:r>
            <a:r>
              <a:rPr lang="tr-TR" sz="1600" b="1" i="1" dirty="0" err="1"/>
              <a:t>Security</a:t>
            </a:r>
            <a:r>
              <a:rPr lang="tr-TR" sz="1600" b="1" i="1" dirty="0"/>
              <a:t> of 802.16 in Mesh </a:t>
            </a:r>
            <a:r>
              <a:rPr lang="tr-TR" sz="1600" b="1" i="1" dirty="0" err="1"/>
              <a:t>Mode</a:t>
            </a:r>
            <a:r>
              <a:rPr lang="tr-TR" sz="1600" dirty="0"/>
              <a:t>”</a:t>
            </a:r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42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4000" b="1" dirty="0">
                <a:solidFill>
                  <a:srgbClr val="002060"/>
                </a:solidFill>
              </a:rPr>
              <a:t>Gizli Kanallar (</a:t>
            </a:r>
            <a:r>
              <a:rPr lang="tr-TR" sz="4000" b="1" dirty="0" err="1">
                <a:solidFill>
                  <a:srgbClr val="002060"/>
                </a:solidFill>
              </a:rPr>
              <a:t>Covert</a:t>
            </a:r>
            <a:r>
              <a:rPr lang="tr-TR" sz="4000" b="1" dirty="0">
                <a:solidFill>
                  <a:srgbClr val="002060"/>
                </a:solidFill>
              </a:rPr>
              <a:t> </a:t>
            </a:r>
            <a:r>
              <a:rPr lang="tr-TR" sz="4000" b="1" dirty="0" err="1">
                <a:solidFill>
                  <a:srgbClr val="002060"/>
                </a:solidFill>
              </a:rPr>
              <a:t>Channels</a:t>
            </a:r>
            <a:r>
              <a:rPr lang="tr-TR" sz="4000" b="1" dirty="0">
                <a:solidFill>
                  <a:srgbClr val="002060"/>
                </a:solidFill>
              </a:rPr>
              <a:t>)</a:t>
            </a:r>
            <a:endParaRPr lang="tr-TR" sz="4000" dirty="0">
              <a:solidFill>
                <a:srgbClr val="002060"/>
              </a:solidFill>
            </a:endParaRPr>
          </a:p>
        </p:txBody>
      </p:sp>
      <p:sp>
        <p:nvSpPr>
          <p:cNvPr id="9" name="8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dirty="0" smtClean="0">
                <a:solidFill>
                  <a:srgbClr val="002060"/>
                </a:solidFill>
              </a:rPr>
              <a:t>İki kişi arasında gizli bilgilerin el değiştirmesi için iletişimi sağlayan kanaldır.  Gizli kanal kurulması iki kişinin karşılıklı anlaşmasını gerektirmektedir. </a:t>
            </a:r>
          </a:p>
          <a:p>
            <a:pPr marL="0" indent="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dirty="0" smtClean="0">
                <a:solidFill>
                  <a:srgbClr val="002060"/>
                </a:solidFill>
              </a:rPr>
              <a:t>Gizli Kanalların amaçları:</a:t>
            </a:r>
          </a:p>
          <a:p>
            <a:pPr marL="0" indent="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 İletişimimizdeki veriyi saklamaya çalışmak</a:t>
            </a:r>
          </a:p>
          <a:p>
            <a:pPr marL="0" indent="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 İletişiminin amacını saklamak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5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4 İçerik Yer Tutucusu"/>
          <p:cNvSpPr>
            <a:spLocks noGrp="1"/>
          </p:cNvSpPr>
          <p:nvPr>
            <p:ph/>
          </p:nvPr>
        </p:nvSpPr>
        <p:spPr>
          <a:xfrm>
            <a:off x="767408" y="1196752"/>
            <a:ext cx="7772400" cy="4167198"/>
          </a:xfrm>
        </p:spPr>
        <p:txBody>
          <a:bodyPr/>
          <a:lstStyle/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tr-TR" dirty="0" smtClean="0">
                <a:solidFill>
                  <a:srgbClr val="002060"/>
                </a:solidFill>
              </a:rPr>
              <a:t>Böylece;</a:t>
            </a:r>
          </a:p>
          <a:p>
            <a:pPr algn="just" eaLnBrk="1" hangingPunct="1">
              <a:spcBef>
                <a:spcPct val="50000"/>
              </a:spcBef>
            </a:pPr>
            <a:r>
              <a:rPr lang="tr-TR" dirty="0" smtClean="0">
                <a:solidFill>
                  <a:srgbClr val="002060"/>
                </a:solidFill>
              </a:rPr>
              <a:t>Gerçek veri transferi, dikkatsiz gözlere zararsız ve kanuna uygunmuş gibi gözükecektir.</a:t>
            </a:r>
          </a:p>
          <a:p>
            <a:pPr algn="just" eaLnBrk="1" hangingPunct="1">
              <a:spcBef>
                <a:spcPct val="50000"/>
              </a:spcBef>
            </a:pPr>
            <a:r>
              <a:rPr lang="tr-TR" dirty="0" smtClean="0">
                <a:solidFill>
                  <a:srgbClr val="002060"/>
                </a:solidFill>
              </a:rPr>
              <a:t>Veriyi karıştırmak için ayrı bir şifreleme yapılmasına gerek kalmayacaktır.</a:t>
            </a:r>
          </a:p>
          <a:p>
            <a:pPr eaLnBrk="1" hangingPunct="1"/>
            <a:endParaRPr lang="tr-TR" dirty="0" smtClean="0">
              <a:solidFill>
                <a:srgbClr val="002060"/>
              </a:solidFill>
            </a:endParaRPr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B064DC7E-1859-4A81-A617-D6874FB5E26A}" type="slidenum">
              <a:rPr lang="tr-TR" smtClean="0"/>
              <a:pPr>
                <a:buNone/>
                <a:defRPr/>
              </a:pPr>
              <a:t>6</a:t>
            </a:fld>
            <a:endParaRPr lang="tr-TR" dirty="0"/>
          </a:p>
        </p:txBody>
      </p:sp>
      <p:sp>
        <p:nvSpPr>
          <p:cNvPr id="10" name="7 Başlık"/>
          <p:cNvSpPr txBox="1">
            <a:spLocks/>
          </p:cNvSpPr>
          <p:nvPr/>
        </p:nvSpPr>
        <p:spPr bwMode="auto">
          <a:xfrm>
            <a:off x="623392" y="404664"/>
            <a:ext cx="7827961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228600" indent="-228600" defTabSz="457200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95000"/>
              <a:buNone/>
              <a:defRPr/>
            </a:pPr>
            <a:r>
              <a:rPr lang="tr-TR" dirty="0">
                <a:solidFill>
                  <a:srgbClr val="002060"/>
                </a:solidFill>
              </a:rPr>
              <a:t>Gizli Kanallar (</a:t>
            </a:r>
            <a:r>
              <a:rPr lang="tr-TR" dirty="0" err="1">
                <a:solidFill>
                  <a:srgbClr val="002060"/>
                </a:solidFill>
              </a:rPr>
              <a:t>Covert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err="1">
                <a:solidFill>
                  <a:srgbClr val="002060"/>
                </a:solidFill>
              </a:rPr>
              <a:t>Channels</a:t>
            </a:r>
            <a:r>
              <a:rPr lang="tr-TR" dirty="0">
                <a:solidFill>
                  <a:srgbClr val="002060"/>
                </a:solidFill>
              </a:rPr>
              <a:t>)</a:t>
            </a:r>
            <a:endParaRPr lang="tr-TR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/>
          </p:nvPr>
        </p:nvSpPr>
        <p:spPr>
          <a:xfrm>
            <a:off x="695400" y="1196752"/>
            <a:ext cx="9577064" cy="4824536"/>
          </a:xfrm>
        </p:spPr>
        <p:txBody>
          <a:bodyPr>
            <a:normAutofit/>
          </a:bodyPr>
          <a:lstStyle/>
          <a:p>
            <a:pPr marL="0" indent="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Gizli Kanallar çeşitli alanlarda kullanılmaktadır.  Bunlar;</a:t>
            </a:r>
          </a:p>
          <a:p>
            <a:pPr marL="274320" indent="-27432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 Dosya tabanlı </a:t>
            </a:r>
            <a:r>
              <a:rPr lang="tr-TR" dirty="0" err="1" smtClean="0">
                <a:solidFill>
                  <a:srgbClr val="002060"/>
                </a:solidFill>
              </a:rPr>
              <a:t>steganografi</a:t>
            </a:r>
            <a:endParaRPr lang="tr-TR" dirty="0" smtClean="0">
              <a:solidFill>
                <a:srgbClr val="002060"/>
              </a:solidFill>
            </a:endParaRPr>
          </a:p>
          <a:p>
            <a:pPr marL="640080" lvl="1" indent="-246888" algn="just">
              <a:spcBef>
                <a:spcPct val="50000"/>
              </a:spcBef>
              <a:spcAft>
                <a:spcPts val="0"/>
              </a:spcAft>
              <a:defRPr/>
            </a:pPr>
            <a:r>
              <a:rPr lang="tr-TR" dirty="0" smtClean="0">
                <a:solidFill>
                  <a:srgbClr val="002060"/>
                </a:solidFill>
              </a:rPr>
              <a:t>Görüntü, ses ve </a:t>
            </a:r>
            <a:r>
              <a:rPr lang="tr-TR" dirty="0" err="1" smtClean="0">
                <a:solidFill>
                  <a:srgbClr val="002060"/>
                </a:solidFill>
              </a:rPr>
              <a:t>text</a:t>
            </a:r>
            <a:r>
              <a:rPr lang="tr-TR" dirty="0" smtClean="0">
                <a:solidFill>
                  <a:srgbClr val="002060"/>
                </a:solidFill>
              </a:rPr>
              <a:t> dosyaları</a:t>
            </a:r>
          </a:p>
          <a:p>
            <a:pPr marL="274320" indent="-27432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 Ağ paket </a:t>
            </a:r>
            <a:r>
              <a:rPr lang="tr-TR" dirty="0" err="1" smtClean="0">
                <a:solidFill>
                  <a:srgbClr val="002060"/>
                </a:solidFill>
              </a:rPr>
              <a:t>steganografisi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</a:p>
          <a:p>
            <a:pPr marL="640080" lvl="1" indent="-246888" algn="just">
              <a:spcBef>
                <a:spcPct val="50000"/>
              </a:spcBef>
              <a:spcAft>
                <a:spcPts val="0"/>
              </a:spcAft>
              <a:defRPr/>
            </a:pPr>
            <a:r>
              <a:rPr lang="tr-TR" dirty="0" smtClean="0">
                <a:solidFill>
                  <a:srgbClr val="002060"/>
                </a:solidFill>
              </a:rPr>
              <a:t>Veriler IP paketleri içine gizlenmektedir.</a:t>
            </a:r>
          </a:p>
          <a:p>
            <a:pPr marL="274320" indent="-27432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 Protokol </a:t>
            </a:r>
            <a:r>
              <a:rPr lang="tr-TR" dirty="0" err="1" smtClean="0">
                <a:solidFill>
                  <a:srgbClr val="002060"/>
                </a:solidFill>
              </a:rPr>
              <a:t>Kapsüllenmesi</a:t>
            </a:r>
            <a:endParaRPr lang="tr-TR" dirty="0" smtClean="0">
              <a:solidFill>
                <a:srgbClr val="002060"/>
              </a:solidFill>
            </a:endParaRPr>
          </a:p>
          <a:p>
            <a:pPr marL="640080" lvl="1" indent="-246888" algn="just">
              <a:spcBef>
                <a:spcPct val="50000"/>
              </a:spcBef>
              <a:spcAft>
                <a:spcPts val="0"/>
              </a:spcAft>
              <a:defRPr/>
            </a:pPr>
            <a:r>
              <a:rPr lang="tr-TR" dirty="0" smtClean="0">
                <a:solidFill>
                  <a:srgbClr val="002060"/>
                </a:solidFill>
              </a:rPr>
              <a:t>SSL (</a:t>
            </a:r>
            <a:r>
              <a:rPr lang="tr-TR" dirty="0" err="1" smtClean="0">
                <a:solidFill>
                  <a:srgbClr val="002060"/>
                </a:solidFill>
              </a:rPr>
              <a:t>Secure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Sockets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Layer</a:t>
            </a:r>
            <a:r>
              <a:rPr lang="tr-TR" dirty="0" smtClean="0">
                <a:solidFill>
                  <a:srgbClr val="002060"/>
                </a:solidFill>
              </a:rPr>
              <a:t>) üstünde TCP paketleri içerisine</a:t>
            </a:r>
          </a:p>
          <a:p>
            <a:pPr marL="640080" lvl="1" indent="-246888" algn="just">
              <a:spcBef>
                <a:spcPct val="50000"/>
              </a:spcBef>
              <a:spcAft>
                <a:spcPts val="0"/>
              </a:spcAft>
              <a:defRPr/>
            </a:pPr>
            <a:r>
              <a:rPr lang="tr-TR" dirty="0" smtClean="0">
                <a:solidFill>
                  <a:srgbClr val="002060"/>
                </a:solidFill>
              </a:rPr>
              <a:t>SSH (</a:t>
            </a:r>
            <a:r>
              <a:rPr lang="tr-TR" dirty="0" err="1" smtClean="0">
                <a:solidFill>
                  <a:srgbClr val="002060"/>
                </a:solidFill>
              </a:rPr>
              <a:t>Secure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Shell</a:t>
            </a:r>
            <a:r>
              <a:rPr lang="tr-TR" dirty="0" smtClean="0">
                <a:solidFill>
                  <a:srgbClr val="002060"/>
                </a:solidFill>
              </a:rPr>
              <a:t>) üstünde TCP paketleri içerisine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defRPr/>
            </a:pP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B064DC7E-1859-4A81-A617-D6874FB5E26A}" type="slidenum">
              <a:rPr lang="tr-TR" smtClean="0"/>
              <a:pPr>
                <a:buNone/>
                <a:defRPr/>
              </a:pPr>
              <a:t>7</a:t>
            </a:fld>
            <a:endParaRPr lang="tr-TR"/>
          </a:p>
        </p:txBody>
      </p:sp>
      <p:sp>
        <p:nvSpPr>
          <p:cNvPr id="8" name="7 Başlık"/>
          <p:cNvSpPr txBox="1">
            <a:spLocks/>
          </p:cNvSpPr>
          <p:nvPr/>
        </p:nvSpPr>
        <p:spPr bwMode="auto">
          <a:xfrm>
            <a:off x="479376" y="404664"/>
            <a:ext cx="7827961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228600" indent="-228600" defTabSz="457200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95000"/>
              <a:buNone/>
              <a:defRPr/>
            </a:pPr>
            <a:r>
              <a:rPr lang="tr-TR" dirty="0">
                <a:solidFill>
                  <a:srgbClr val="002060"/>
                </a:solidFill>
              </a:rPr>
              <a:t>Gizli Kanallar (</a:t>
            </a:r>
            <a:r>
              <a:rPr lang="tr-TR" dirty="0" err="1">
                <a:solidFill>
                  <a:srgbClr val="002060"/>
                </a:solidFill>
              </a:rPr>
              <a:t>Covert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err="1">
                <a:solidFill>
                  <a:srgbClr val="002060"/>
                </a:solidFill>
              </a:rPr>
              <a:t>Channels</a:t>
            </a:r>
            <a:r>
              <a:rPr lang="tr-TR" dirty="0">
                <a:solidFill>
                  <a:srgbClr val="002060"/>
                </a:solidFill>
              </a:rPr>
              <a:t>)</a:t>
            </a:r>
            <a:endParaRPr lang="tr-TR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3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dirty="0"/>
              <a:t>Gerçek Kimliği Saklama (</a:t>
            </a:r>
            <a:r>
              <a:rPr lang="tr-TR" dirty="0" err="1"/>
              <a:t>Anonymity</a:t>
            </a:r>
            <a:r>
              <a:rPr lang="tr-TR" dirty="0"/>
              <a:t>)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5600" indent="-35560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Veri gönderimi sırasında gerçek kimliği saklayarak bilginin bilinmeyen yada anlaşılamayan biri üzerinden gidiyor olduğunu izlenimi verilerek </a:t>
            </a:r>
            <a:r>
              <a:rPr lang="tr-TR" dirty="0" err="1" smtClean="0">
                <a:solidFill>
                  <a:srgbClr val="002060"/>
                </a:solidFill>
              </a:rPr>
              <a:t>te</a:t>
            </a:r>
            <a:r>
              <a:rPr lang="tr-TR" dirty="0" smtClean="0">
                <a:solidFill>
                  <a:srgbClr val="002060"/>
                </a:solidFill>
              </a:rPr>
              <a:t> bilgi zarar görmeden gönderilebilmektedir.</a:t>
            </a:r>
          </a:p>
          <a:p>
            <a:pPr marL="355600" indent="-35560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Fakat ağlar üzerinde bilinmeyen kullanıcı olayı ağ yöneticilerinin daha fazla dikkatini çekmekte ve bilgi güvenliği tehlikeye girmektedir.</a:t>
            </a:r>
          </a:p>
          <a:p>
            <a:pPr marL="355600" indent="-35560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tr-TR" dirty="0" smtClean="0">
                <a:solidFill>
                  <a:srgbClr val="002060"/>
                </a:solidFill>
              </a:rPr>
              <a:t>Bu yüzden sadece çok gerektiği durumlarda kullanılması uygundur.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defRPr/>
            </a:pP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8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smtClean="0">
                <a:solidFill>
                  <a:srgbClr val="002060"/>
                </a:solidFill>
              </a:rPr>
              <a:t>Steganografi (</a:t>
            </a:r>
            <a:r>
              <a:rPr lang="tr-TR" b="1" dirty="0" err="1" smtClean="0">
                <a:solidFill>
                  <a:srgbClr val="002060"/>
                </a:solidFill>
              </a:rPr>
              <a:t>Steganography</a:t>
            </a:r>
            <a:r>
              <a:rPr lang="tr-TR" b="1" dirty="0" smtClean="0">
                <a:solidFill>
                  <a:srgbClr val="002060"/>
                </a:solidFill>
              </a:rPr>
              <a:t>)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>
                <a:solidFill>
                  <a:srgbClr val="002060"/>
                </a:solidFill>
              </a:rPr>
              <a:t>Bu yaklaşım, bir nesnenin içerisine bir verinin gizlenmesi olarak tanımlanabilir.</a:t>
            </a:r>
          </a:p>
          <a:p>
            <a:pPr marL="274320" indent="-274320" algn="just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>
                <a:solidFill>
                  <a:srgbClr val="002060"/>
                </a:solidFill>
              </a:rPr>
              <a:t>Ses, sayısal resim, video görüntüleri üzerine veri saklanabilir.</a:t>
            </a:r>
          </a:p>
          <a:p>
            <a:pPr marL="274320" indent="-274320" algn="just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>
                <a:solidFill>
                  <a:srgbClr val="002060"/>
                </a:solidFill>
              </a:rPr>
              <a:t>Bu veriler metin dosyası olabileceği gibi, herhangi bir görüntü içerisine başka bir görüntüyü gizlemekte olasıdır.</a:t>
            </a:r>
          </a:p>
          <a:p>
            <a:pPr marL="274320" indent="-274320" algn="just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dirty="0" smtClean="0">
              <a:solidFill>
                <a:srgbClr val="002060"/>
              </a:solidFill>
            </a:endParaRP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  <a:defRPr/>
            </a:pPr>
            <a:fld id="{517C9618-A3A8-4F0B-A2AB-79D61F24F6B6}" type="slidenum">
              <a:rPr lang="en-US" altLang="tr-TR" smtClean="0"/>
              <a:pPr>
                <a:buNone/>
                <a:defRPr/>
              </a:pPr>
              <a:t>9</a:t>
            </a:fld>
            <a:r>
              <a:rPr lang="tr-TR" altLang="tr-TR" dirty="0" smtClean="0"/>
              <a:t>/ 43 </a:t>
            </a:r>
            <a:endParaRPr lang="en-US" alt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MYO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NMY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" id="{A62DA16B-5B78-4520-91B1-A01A8C52B1B4}" vid="{595F7DE9-C966-4C40-B197-7CFE51FE3C4F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4524</TotalTime>
  <Words>2174</Words>
  <Application>Microsoft Office PowerPoint</Application>
  <PresentationFormat>Geniş ekran</PresentationFormat>
  <Paragraphs>268</Paragraphs>
  <Slides>42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48" baseType="lpstr">
      <vt:lpstr>Arial</vt:lpstr>
      <vt:lpstr>Calibri</vt:lpstr>
      <vt:lpstr>Times New Roman</vt:lpstr>
      <vt:lpstr>Wingdings</vt:lpstr>
      <vt:lpstr>Wingdings 2</vt:lpstr>
      <vt:lpstr>NMYO</vt:lpstr>
      <vt:lpstr>Steganografi</vt:lpstr>
      <vt:lpstr>Konu Başlıkları</vt:lpstr>
      <vt:lpstr>Bilgi Gizleme</vt:lpstr>
      <vt:lpstr>Bilgi Gizleme</vt:lpstr>
      <vt:lpstr>Gizli Kanallar (Covert Channels)</vt:lpstr>
      <vt:lpstr>PowerPoint Sunusu</vt:lpstr>
      <vt:lpstr>PowerPoint Sunusu</vt:lpstr>
      <vt:lpstr>Gerçek Kimliği Saklama (Anonymity)</vt:lpstr>
      <vt:lpstr>Steganografi (Steganography) </vt:lpstr>
      <vt:lpstr>PowerPoint Sunusu</vt:lpstr>
      <vt:lpstr>PowerPoint Sunusu</vt:lpstr>
      <vt:lpstr>Dilbilim Steganografi (Linguistic Steganography)</vt:lpstr>
      <vt:lpstr>PowerPoint Sunusu</vt:lpstr>
      <vt:lpstr>Teknik Steganografi (Technical Steganography)</vt:lpstr>
      <vt:lpstr>Steganografinin Kullanım Alanları</vt:lpstr>
      <vt:lpstr>Metin Steganografi</vt:lpstr>
      <vt:lpstr>Metin Steganografi</vt:lpstr>
      <vt:lpstr>1- Açık Alan Yöntemleri (Open Space Methods)</vt:lpstr>
      <vt:lpstr>Açık Alan Yöntemleri</vt:lpstr>
      <vt:lpstr>a) Cümle İçi Boşluk Bırakma</vt:lpstr>
      <vt:lpstr>PowerPoint Sunusu</vt:lpstr>
      <vt:lpstr>b) Satır Kaydırma Kodlaması</vt:lpstr>
      <vt:lpstr>c) Satır Sonu Boşluk Bırakma</vt:lpstr>
      <vt:lpstr>d) Sağ Hizalama</vt:lpstr>
      <vt:lpstr>Sağ Hizalama</vt:lpstr>
      <vt:lpstr>e) Gelecek Kodlaması</vt:lpstr>
      <vt:lpstr>PowerPoint Sunusu</vt:lpstr>
      <vt:lpstr>2- Yazımsal Yöntemler (Syntactic Methods)</vt:lpstr>
      <vt:lpstr>3- Anlamsal Yöntemler (Semantic Methods)</vt:lpstr>
      <vt:lpstr>Görüntü Steganografi</vt:lpstr>
      <vt:lpstr>1- En Önemsiz Bite Ekleme (Least Significant Bit Insertion) </vt:lpstr>
      <vt:lpstr>24 bit görüntüler </vt:lpstr>
      <vt:lpstr>8 bit görüntüler</vt:lpstr>
      <vt:lpstr>Gri-seviye görüntüler</vt:lpstr>
      <vt:lpstr>2- Maskeleme ve Filtreleme (Masking and Filtering )</vt:lpstr>
      <vt:lpstr>Algoritmalar ve Dönüşümler  (Algorithms and Transformations)</vt:lpstr>
      <vt:lpstr>PowerPoint Sunusu</vt:lpstr>
      <vt:lpstr>PowerPoint Sunusu</vt:lpstr>
      <vt:lpstr>PowerPoint Sunusu</vt:lpstr>
      <vt:lpstr>PowerPoint Sunusu</vt:lpstr>
      <vt:lpstr>Sorular</vt:lpstr>
      <vt:lpstr>Kaynaklar</vt:lpstr>
    </vt:vector>
  </TitlesOfParts>
  <Company>T.Ü.Müh.Mim.Fak.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NBP240 Bilgi Sistemleri ve Güvenliği  Steganografi</dc:title>
  <dc:creator/>
  <cp:lastModifiedBy>Windows Kullanıcısı</cp:lastModifiedBy>
  <cp:revision>144</cp:revision>
  <cp:lastPrinted>1601-01-01T00:00:00Z</cp:lastPrinted>
  <dcterms:created xsi:type="dcterms:W3CDTF">2003-05-28T08:15:33Z</dcterms:created>
  <dcterms:modified xsi:type="dcterms:W3CDTF">2020-01-31T11:34:44Z</dcterms:modified>
</cp:coreProperties>
</file>