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7" r:id="rId3"/>
    <p:sldId id="290" r:id="rId4"/>
    <p:sldId id="291" r:id="rId5"/>
    <p:sldId id="258" r:id="rId6"/>
    <p:sldId id="292" r:id="rId7"/>
    <p:sldId id="259" r:id="rId8"/>
    <p:sldId id="293" r:id="rId9"/>
    <p:sldId id="260" r:id="rId10"/>
    <p:sldId id="294" r:id="rId11"/>
    <p:sldId id="295" r:id="rId12"/>
    <p:sldId id="296" r:id="rId13"/>
    <p:sldId id="264" r:id="rId14"/>
    <p:sldId id="265" r:id="rId15"/>
    <p:sldId id="297" r:id="rId16"/>
    <p:sldId id="298" r:id="rId17"/>
    <p:sldId id="299" r:id="rId18"/>
    <p:sldId id="300" r:id="rId19"/>
    <p:sldId id="301" r:id="rId20"/>
    <p:sldId id="303" r:id="rId21"/>
    <p:sldId id="269" r:id="rId22"/>
    <p:sldId id="270" r:id="rId23"/>
    <p:sldId id="272" r:id="rId24"/>
    <p:sldId id="304" r:id="rId25"/>
    <p:sldId id="275" r:id="rId26"/>
    <p:sldId id="305" r:id="rId27"/>
    <p:sldId id="276" r:id="rId28"/>
    <p:sldId id="277" r:id="rId29"/>
    <p:sldId id="306" r:id="rId30"/>
    <p:sldId id="307" r:id="rId3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95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02972856-831E-46C2-BEC7-CDFAE0E3F0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4778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Asıl metin stillerini düzenlemek için tıklatın</a:t>
            </a:r>
          </a:p>
          <a:p>
            <a:pPr lvl="1"/>
            <a:r>
              <a:rPr lang="en-US" noProof="0" smtClean="0"/>
              <a:t>İkinci düzey</a:t>
            </a:r>
          </a:p>
          <a:p>
            <a:pPr lvl="2"/>
            <a:r>
              <a:rPr lang="en-US" noProof="0" smtClean="0"/>
              <a:t>Üçüncü düzey</a:t>
            </a:r>
          </a:p>
          <a:p>
            <a:pPr lvl="3"/>
            <a:r>
              <a:rPr lang="en-US" noProof="0" smtClean="0"/>
              <a:t>Dördüncü düzey</a:t>
            </a:r>
          </a:p>
          <a:p>
            <a:pPr lvl="4"/>
            <a:r>
              <a:rPr lang="en-US" noProof="0" smtClean="0"/>
              <a:t>Beşinci düzey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318B5A3C-DC9C-4730-8ECE-CFEFC13CFF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9673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6936E36-A762-4213-BB69-C53E093BAC21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z="1300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461AF4D-D9B2-447E-93FC-9FD104BBD7C3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 sz="1300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5F54019-3F8C-4931-A323-2FEC88F43C69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 sz="1300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8666884-D5D6-44D6-9BAB-907E91CA1FD9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 sz="1300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07450B0-4849-43EA-88C6-3626C70BB32A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 sz="1300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6AB50F6-29BA-43A4-B4EB-EF1522D12CE0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 sz="1300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16138C8-37C6-4847-9768-C014EB49EBBD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en-US" sz="1300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72BBDBA-7CE3-44AB-AAEF-20B965417AD5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en-US" sz="1300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1E421B6-18A7-4118-96C0-6AACD4CA13F8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17</a:t>
            </a:fld>
            <a:endParaRPr lang="en-US" altLang="en-US" sz="1300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45EC715-00B1-4C06-9881-4EFD2B50AC23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18</a:t>
            </a:fld>
            <a:endParaRPr lang="en-US" altLang="en-US" sz="1300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A1EDB1D-11A5-4614-B1B9-DC55792B6192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19</a:t>
            </a:fld>
            <a:endParaRPr lang="en-US" altLang="en-US" sz="1300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E04A744-E476-43E9-99C3-EEF66DF14EA6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 sz="1300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7E08464-0DE5-4EF4-B82F-42B83761EB15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20</a:t>
            </a:fld>
            <a:endParaRPr lang="en-US" altLang="en-US" sz="1300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0342B07-4062-44C3-B34F-1E64BB4CE8E6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21</a:t>
            </a:fld>
            <a:endParaRPr lang="en-US" altLang="en-US" sz="1300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441410F-760C-4178-B560-6CBB87C92323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22</a:t>
            </a:fld>
            <a:endParaRPr lang="en-US" altLang="en-US" sz="1300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3CDCCAB-1633-46D5-957D-B30A01896EC0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23</a:t>
            </a:fld>
            <a:endParaRPr lang="en-US" altLang="en-US" sz="1300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25F503A-2AA2-4F4F-982E-451E01BCFBA4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24</a:t>
            </a:fld>
            <a:endParaRPr lang="en-US" altLang="en-US" sz="1300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89B52A0-BEF6-49B3-B64E-D96727084C15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25</a:t>
            </a:fld>
            <a:endParaRPr lang="en-US" altLang="en-US" sz="1300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2A98053-8CF6-4CFA-A477-7CF26D167F81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26</a:t>
            </a:fld>
            <a:endParaRPr lang="en-US" altLang="en-US" sz="1300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FFC7779-5A7D-49AA-A095-2864F24B915D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27</a:t>
            </a:fld>
            <a:endParaRPr lang="en-US" altLang="en-US" sz="1300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68590C4-7569-417D-ABE3-33601EDC19C1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28</a:t>
            </a:fld>
            <a:endParaRPr lang="en-US" altLang="en-US" sz="1300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36466DC-5E35-4606-8F9A-5857C17F39A5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29</a:t>
            </a:fld>
            <a:endParaRPr lang="en-US" altLang="en-US" sz="1300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5F10F2D-416C-4707-B741-5C4C4EDEEE8C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 sz="13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2909DE-046D-4F1A-953C-09A7AE2B156E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30</a:t>
            </a:fld>
            <a:endParaRPr lang="en-US" altLang="en-US" sz="1300" smtClean="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06963C4-CC1E-4D06-99CA-11D2730BDC9B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 sz="1300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3EEEFE-B812-431E-A224-4631CEF1BC14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 sz="1300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F83AF4A-70D2-4560-A744-5F3965ABCE33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 sz="1300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776872F-5A4A-447C-9374-E7A56B572733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 sz="1300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5FB4DDE-7A9A-4FE2-971E-D028794EF653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 sz="1300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335BD2D-EBC5-4993-878A-4EAE9190BAD9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 sz="1300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4AF55-A8CD-47A2-976D-D945DC345E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2163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175CC0-ABDD-463E-A84B-D54981B80B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7641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2D9F3-90E3-4273-9BA1-4806BBF261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6554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00BBD-EEA2-4554-95D9-44692C5DA7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3049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FEF79-52D3-4416-9B8B-22C5D619FE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8140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E08E7-E877-4E46-AAF2-5115EB5C79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2116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8A1CE-9DBF-4FA9-AF1A-F66EF1DA3F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541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4A83B5-101F-4459-A207-68DF9AD252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0935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90799-15EE-4D5D-8A18-44C50E0FC4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0670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B19668-867D-4F27-ACB2-5547912FC7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3488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CF282-35B6-4B40-BAFC-8C6E398880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4200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fld id="{6490EA73-0AC0-47DC-B6BD-A69BCCADAF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12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tr-TR" altLang="en-US" sz="4000" dirty="0" smtClean="0">
                <a:solidFill>
                  <a:srgbClr val="A50021"/>
                </a:solidFill>
              </a:rPr>
              <a:t>Bellek ve Programlanabilir Mantık</a:t>
            </a:r>
            <a:br>
              <a:rPr lang="tr-TR" altLang="en-US" sz="4000" dirty="0" smtClean="0">
                <a:solidFill>
                  <a:srgbClr val="A50021"/>
                </a:solidFill>
              </a:rPr>
            </a:br>
            <a:r>
              <a:rPr lang="tr-TR" altLang="en-US" sz="4000" dirty="0">
                <a:solidFill>
                  <a:srgbClr val="A50021"/>
                </a:solidFill>
              </a:rPr>
              <a:t>(</a:t>
            </a:r>
            <a:r>
              <a:rPr lang="en-US" altLang="en-US" sz="4000" dirty="0" smtClean="0">
                <a:solidFill>
                  <a:srgbClr val="A50021"/>
                </a:solidFill>
              </a:rPr>
              <a:t>Memory and Programmable</a:t>
            </a:r>
            <a:r>
              <a:rPr lang="tr-TR" altLang="en-US" sz="4000" dirty="0" smtClean="0">
                <a:solidFill>
                  <a:srgbClr val="A50021"/>
                </a:solidFill>
              </a:rPr>
              <a:t> </a:t>
            </a:r>
            <a:r>
              <a:rPr lang="en-US" altLang="en-US" sz="4000" dirty="0" smtClean="0">
                <a:solidFill>
                  <a:srgbClr val="A50021"/>
                </a:solidFill>
              </a:rPr>
              <a:t>Logic</a:t>
            </a:r>
            <a:r>
              <a:rPr lang="tr-TR" altLang="en-US" sz="4000" dirty="0" smtClean="0">
                <a:solidFill>
                  <a:srgbClr val="A50021"/>
                </a:solidFill>
              </a:rPr>
              <a:t>)</a:t>
            </a:r>
            <a:endParaRPr lang="en-US" altLang="en-US" sz="4000" dirty="0" smtClean="0">
              <a:solidFill>
                <a:srgbClr val="A5002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tr-TR" altLang="en-US" dirty="0"/>
              <a:t>Bölüm</a:t>
            </a:r>
            <a:r>
              <a:rPr lang="en-US" altLang="en-US" dirty="0"/>
              <a:t> </a:t>
            </a:r>
            <a:r>
              <a:rPr lang="en-US" altLang="en-US" dirty="0" smtClean="0"/>
              <a:t>7</a:t>
            </a:r>
            <a:endParaRPr lang="en-US" altLang="en-US" dirty="0"/>
          </a:p>
          <a:p>
            <a:pPr eaLnBrk="1" hangingPunct="1"/>
            <a:endParaRPr lang="en-US" altLang="en-US" dirty="0">
              <a:solidFill>
                <a:schemeClr val="accent2"/>
              </a:solidFill>
            </a:endParaRPr>
          </a:p>
          <a:p>
            <a:pPr eaLnBrk="1" hangingPunct="1"/>
            <a:r>
              <a:rPr lang="en-US" altLang="en-US" sz="1800" dirty="0">
                <a:solidFill>
                  <a:schemeClr val="accent2"/>
                </a:solidFill>
              </a:rPr>
              <a:t>Mano &amp; </a:t>
            </a:r>
            <a:r>
              <a:rPr lang="en-US" altLang="en-US" sz="1800" dirty="0" err="1">
                <a:solidFill>
                  <a:schemeClr val="accent2"/>
                </a:solidFill>
              </a:rPr>
              <a:t>Ciletti</a:t>
            </a:r>
            <a:r>
              <a:rPr lang="en-US" altLang="en-US" sz="1800" dirty="0">
                <a:solidFill>
                  <a:schemeClr val="accent2"/>
                </a:solidFill>
              </a:rPr>
              <a:t> </a:t>
            </a:r>
            <a:r>
              <a:rPr lang="en-US" altLang="en-US" sz="1800" dirty="0" err="1">
                <a:solidFill>
                  <a:schemeClr val="accent2"/>
                </a:solidFill>
              </a:rPr>
              <a:t>kitabından</a:t>
            </a:r>
            <a:r>
              <a:rPr lang="en-US" altLang="en-US" sz="1800" dirty="0">
                <a:solidFill>
                  <a:schemeClr val="accent2"/>
                </a:solidFill>
              </a:rPr>
              <a:t> </a:t>
            </a:r>
            <a:r>
              <a:rPr lang="en-US" altLang="en-US" sz="1800" dirty="0" err="1">
                <a:solidFill>
                  <a:schemeClr val="accent2"/>
                </a:solidFill>
              </a:rPr>
              <a:t>ve</a:t>
            </a:r>
            <a:r>
              <a:rPr lang="en-US" altLang="en-US" sz="1800" dirty="0">
                <a:solidFill>
                  <a:schemeClr val="accent2"/>
                </a:solidFill>
              </a:rPr>
              <a:t> </a:t>
            </a:r>
            <a:r>
              <a:rPr lang="en-US" altLang="en-US" sz="1800" dirty="0" err="1">
                <a:solidFill>
                  <a:schemeClr val="accent2"/>
                </a:solidFill>
              </a:rPr>
              <a:t>Suleyman</a:t>
            </a:r>
            <a:r>
              <a:rPr lang="en-US" altLang="en-US" sz="1800" dirty="0">
                <a:solidFill>
                  <a:schemeClr val="accent2"/>
                </a:solidFill>
              </a:rPr>
              <a:t> </a:t>
            </a:r>
            <a:r>
              <a:rPr lang="en-US" altLang="en-US" sz="1800" dirty="0" err="1">
                <a:solidFill>
                  <a:schemeClr val="accent2"/>
                </a:solidFill>
              </a:rPr>
              <a:t>TOSUN’un</a:t>
            </a:r>
            <a:r>
              <a:rPr lang="en-US" altLang="en-US" sz="1800" dirty="0">
                <a:solidFill>
                  <a:schemeClr val="accent2"/>
                </a:solidFill>
              </a:rPr>
              <a:t> </a:t>
            </a:r>
            <a:r>
              <a:rPr lang="en-US" altLang="en-US" sz="1800" dirty="0" err="1">
                <a:solidFill>
                  <a:schemeClr val="accent2"/>
                </a:solidFill>
              </a:rPr>
              <a:t>slaytlarından</a:t>
            </a:r>
            <a:r>
              <a:rPr lang="en-US" altLang="en-US" sz="1800" dirty="0">
                <a:solidFill>
                  <a:schemeClr val="accent2"/>
                </a:solidFill>
              </a:rPr>
              <a:t> </a:t>
            </a:r>
            <a:r>
              <a:rPr lang="en-US" altLang="en-US" sz="1800" dirty="0" err="1">
                <a:solidFill>
                  <a:schemeClr val="accent2"/>
                </a:solidFill>
              </a:rPr>
              <a:t>Türkçeleştiren</a:t>
            </a:r>
            <a:r>
              <a:rPr lang="en-US" altLang="en-US" sz="1800" dirty="0">
                <a:solidFill>
                  <a:schemeClr val="accent2"/>
                </a:solidFill>
              </a:rPr>
              <a:t> </a:t>
            </a:r>
            <a:r>
              <a:rPr lang="en-US" altLang="en-US" sz="1800" dirty="0" err="1">
                <a:solidFill>
                  <a:schemeClr val="accent2"/>
                </a:solidFill>
              </a:rPr>
              <a:t>Kurtuluş</a:t>
            </a:r>
            <a:r>
              <a:rPr lang="en-US" altLang="en-US" sz="1800" dirty="0">
                <a:solidFill>
                  <a:schemeClr val="accent2"/>
                </a:solidFill>
              </a:rPr>
              <a:t> KÜLLÜ</a:t>
            </a:r>
            <a:endParaRPr lang="en-US" altLang="en-US" sz="18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Okuma ve Yazma İşlemleri</a:t>
            </a:r>
            <a:endParaRPr lang="en-US" altLang="en-US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427913" cy="3124200"/>
          </a:xfrm>
        </p:spPr>
        <p:txBody>
          <a:bodyPr/>
          <a:lstStyle/>
          <a:p>
            <a:pPr marL="571500" indent="-571500" eaLnBrk="1" hangingPunct="1"/>
            <a:r>
              <a:rPr lang="tr-TR" altLang="en-US" sz="2600" dirty="0" smtClean="0"/>
              <a:t>Veriyi okumak için</a:t>
            </a:r>
            <a:endParaRPr lang="en-US" altLang="en-US" sz="2600" dirty="0" smtClean="0"/>
          </a:p>
          <a:p>
            <a:pPr marL="839788" lvl="1" indent="-495300" eaLnBrk="1" hangingPunct="1"/>
            <a:r>
              <a:rPr lang="tr-TR" altLang="en-US" sz="2200" dirty="0" smtClean="0"/>
              <a:t>İkili adresi adres hatlarına verin</a:t>
            </a:r>
            <a:endParaRPr lang="en-US" altLang="en-US" sz="2200" dirty="0" smtClean="0"/>
          </a:p>
          <a:p>
            <a:pPr marL="839788" lvl="1" indent="-495300" eaLnBrk="1" hangingPunct="1"/>
            <a:r>
              <a:rPr lang="tr-TR" altLang="en-US" sz="2200" i="1" dirty="0" smtClean="0"/>
              <a:t>Oku (read)</a:t>
            </a:r>
            <a:r>
              <a:rPr lang="en-US" altLang="en-US" sz="2200" dirty="0" smtClean="0"/>
              <a:t> </a:t>
            </a:r>
            <a:r>
              <a:rPr lang="tr-TR" altLang="en-US" sz="2200" dirty="0" smtClean="0"/>
              <a:t>girdisini aktifleştirin</a:t>
            </a:r>
          </a:p>
          <a:p>
            <a:pPr marL="512763" indent="-495300" eaLnBrk="1" hangingPunct="1"/>
            <a:r>
              <a:rPr lang="tr-TR" altLang="en-US" sz="2600" dirty="0" smtClean="0"/>
              <a:t>Veri yazmak için</a:t>
            </a:r>
            <a:endParaRPr lang="en-US" altLang="en-US" sz="2600" dirty="0" smtClean="0"/>
          </a:p>
          <a:p>
            <a:pPr marL="839788" lvl="1" indent="-495300" eaLnBrk="1" hangingPunct="1"/>
            <a:r>
              <a:rPr lang="tr-TR" altLang="en-US" sz="2200" dirty="0" smtClean="0"/>
              <a:t>İkili adresi adres hatlarına verin</a:t>
            </a:r>
            <a:endParaRPr lang="en-US" altLang="en-US" sz="2200" dirty="0" smtClean="0"/>
          </a:p>
          <a:p>
            <a:pPr marL="839788" lvl="1" indent="-495300" eaLnBrk="1" hangingPunct="1"/>
            <a:r>
              <a:rPr lang="tr-TR" altLang="en-US" sz="2200" dirty="0" smtClean="0"/>
              <a:t>Veri girdi hatlarına veri gönderin</a:t>
            </a:r>
            <a:endParaRPr lang="en-US" altLang="en-US" sz="2200" dirty="0" smtClean="0"/>
          </a:p>
          <a:p>
            <a:pPr marL="839788" lvl="1" indent="-495300" eaLnBrk="1" hangingPunct="1"/>
            <a:r>
              <a:rPr lang="tr-TR" altLang="en-US" sz="2200" dirty="0" smtClean="0"/>
              <a:t>Yaz</a:t>
            </a:r>
            <a:r>
              <a:rPr lang="en-US" altLang="en-US" sz="2200" dirty="0" smtClean="0"/>
              <a:t> </a:t>
            </a:r>
            <a:r>
              <a:rPr lang="tr-TR" altLang="en-US" sz="2200" i="1" dirty="0" smtClean="0"/>
              <a:t>(</a:t>
            </a:r>
            <a:r>
              <a:rPr lang="en-US" altLang="en-US" sz="2200" i="1" dirty="0" smtClean="0"/>
              <a:t>write</a:t>
            </a:r>
            <a:r>
              <a:rPr lang="tr-TR" altLang="en-US" sz="2200" i="1" dirty="0" smtClean="0"/>
              <a:t>)</a:t>
            </a:r>
            <a:r>
              <a:rPr lang="en-US" altLang="en-US" sz="2200" dirty="0" smtClean="0"/>
              <a:t> </a:t>
            </a:r>
            <a:r>
              <a:rPr lang="tr-TR" altLang="en-US" sz="2200" dirty="0" smtClean="0"/>
              <a:t>girdisini aktifleştirin</a:t>
            </a:r>
            <a:endParaRPr lang="en-US" altLang="en-US" sz="2200" dirty="0" smtClean="0"/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4652963"/>
            <a:ext cx="6627813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Bellek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Türleri</a:t>
            </a:r>
            <a:endParaRPr lang="en-US" altLang="en-US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600" smtClean="0"/>
              <a:t>Static RAM (SRAM)</a:t>
            </a:r>
          </a:p>
          <a:p>
            <a:pPr lvl="1" eaLnBrk="1" hangingPunct="1"/>
            <a:r>
              <a:rPr lang="en-US" altLang="en-US" sz="2200" smtClean="0"/>
              <a:t>Consists of latches to store binary data</a:t>
            </a:r>
          </a:p>
          <a:p>
            <a:pPr lvl="1" eaLnBrk="1" hangingPunct="1"/>
            <a:r>
              <a:rPr lang="en-US" altLang="en-US" sz="2200" smtClean="0"/>
              <a:t>Stored data is valid as long as power is applied</a:t>
            </a:r>
          </a:p>
          <a:p>
            <a:pPr lvl="1" eaLnBrk="1" hangingPunct="1"/>
            <a:r>
              <a:rPr lang="en-US" altLang="en-US" sz="2200" smtClean="0"/>
              <a:t>Easier to use</a:t>
            </a:r>
          </a:p>
          <a:p>
            <a:pPr lvl="1" eaLnBrk="1" hangingPunct="1"/>
            <a:r>
              <a:rPr lang="en-US" altLang="en-US" sz="2200" smtClean="0"/>
              <a:t>Shorter write and read cycles</a:t>
            </a:r>
          </a:p>
          <a:p>
            <a:pPr eaLnBrk="1" hangingPunct="1"/>
            <a:r>
              <a:rPr lang="en-US" altLang="en-US" sz="2600" smtClean="0"/>
              <a:t>Dynamic RAM (DRAM)</a:t>
            </a:r>
          </a:p>
          <a:p>
            <a:pPr lvl="1" eaLnBrk="1" hangingPunct="1"/>
            <a:r>
              <a:rPr lang="en-US" altLang="en-US" sz="2200" smtClean="0"/>
              <a:t>Stores data in the form of electric charges on capacitors (MOS transistors).</a:t>
            </a:r>
          </a:p>
          <a:p>
            <a:pPr lvl="1" eaLnBrk="1" hangingPunct="1"/>
            <a:r>
              <a:rPr lang="en-US" altLang="en-US" sz="2200" smtClean="0"/>
              <a:t>It must be refreshed periodically.</a:t>
            </a:r>
          </a:p>
          <a:p>
            <a:pPr lvl="1" eaLnBrk="1" hangingPunct="1"/>
            <a:r>
              <a:rPr lang="en-US" altLang="en-US" sz="2200" smtClean="0"/>
              <a:t>Has less power consumption</a:t>
            </a:r>
          </a:p>
          <a:p>
            <a:pPr lvl="1" eaLnBrk="1" hangingPunct="1"/>
            <a:r>
              <a:rPr lang="en-US" altLang="en-US" sz="2200" smtClean="0"/>
              <a:t>Larger storage capacity.</a:t>
            </a:r>
          </a:p>
          <a:p>
            <a:pPr lvl="1" eaLnBrk="1" hangingPunct="1"/>
            <a:endParaRPr lang="en-US" altLang="en-US" sz="2200" smtClean="0"/>
          </a:p>
          <a:p>
            <a:pPr lvl="1" eaLnBrk="1" hangingPunct="1"/>
            <a:endParaRPr lang="en-US" altLang="en-US" sz="2200" smtClean="0"/>
          </a:p>
          <a:p>
            <a:pPr lvl="1" eaLnBrk="1" hangingPunct="1"/>
            <a:endParaRPr lang="en-US" altLang="en-US" sz="2200" smtClean="0"/>
          </a:p>
          <a:p>
            <a:pPr lvl="1" eaLnBrk="1" hangingPunct="1"/>
            <a:endParaRPr lang="en-US" altLang="en-US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Volatile vs Nonvolatile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SRAMs and DRAMs are volatile memories</a:t>
            </a:r>
          </a:p>
          <a:p>
            <a:pPr lvl="1" eaLnBrk="1" hangingPunct="1"/>
            <a:r>
              <a:rPr lang="en-US" altLang="en-US" smtClean="0"/>
              <a:t>Since they loose data when power is turned off</a:t>
            </a:r>
          </a:p>
          <a:p>
            <a:pPr eaLnBrk="1" hangingPunct="1"/>
            <a:r>
              <a:rPr lang="en-US" altLang="en-US" smtClean="0"/>
              <a:t>Magnetic disks are nonvolatile</a:t>
            </a:r>
          </a:p>
          <a:p>
            <a:pPr lvl="1" eaLnBrk="1" hangingPunct="1"/>
            <a:r>
              <a:rPr lang="en-US" altLang="en-US" smtClean="0"/>
              <a:t>They store data using magnetization.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Memory Decoding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338763" cy="4530725"/>
          </a:xfrm>
        </p:spPr>
        <p:txBody>
          <a:bodyPr/>
          <a:lstStyle/>
          <a:p>
            <a:pPr eaLnBrk="1" hangingPunct="1"/>
            <a:r>
              <a:rPr lang="en-US" altLang="en-US" sz="2600" smtClean="0"/>
              <a:t>Decoders are used to select word locations.</a:t>
            </a:r>
          </a:p>
          <a:p>
            <a:pPr eaLnBrk="1" hangingPunct="1"/>
            <a:r>
              <a:rPr lang="en-US" altLang="en-US" sz="2600" smtClean="0"/>
              <a:t>A memory with m words and n bits per word requires mxn storage cells.</a:t>
            </a:r>
          </a:p>
          <a:p>
            <a:pPr eaLnBrk="1" hangingPunct="1"/>
            <a:r>
              <a:rPr lang="en-US" altLang="en-US" sz="2600" smtClean="0"/>
              <a:t>A basic cell is behaves like D </a:t>
            </a:r>
            <a:r>
              <a:rPr lang="tr-TR" altLang="en-US" sz="2600" smtClean="0"/>
              <a:t>latch</a:t>
            </a:r>
            <a:r>
              <a:rPr lang="en-US" altLang="en-US" sz="2600" smtClean="0"/>
              <a:t> (4 to 6 transistors)</a:t>
            </a:r>
          </a:p>
          <a:p>
            <a:pPr lvl="1" eaLnBrk="1" hangingPunct="1"/>
            <a:r>
              <a:rPr lang="en-US" altLang="en-US" sz="2200" smtClean="0"/>
              <a:t>When read/write=1, read operation</a:t>
            </a:r>
          </a:p>
          <a:p>
            <a:pPr lvl="1" eaLnBrk="1" hangingPunct="1"/>
            <a:r>
              <a:rPr lang="en-US" altLang="en-US" sz="2200" smtClean="0"/>
              <a:t>When read/write=0, write operation</a:t>
            </a: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5950" y="1412875"/>
            <a:ext cx="344805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3573463"/>
            <a:ext cx="21590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4x4 RAM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106738" cy="4530725"/>
          </a:xfrm>
        </p:spPr>
        <p:txBody>
          <a:bodyPr/>
          <a:lstStyle/>
          <a:p>
            <a:pPr eaLnBrk="1" hangingPunct="1"/>
            <a:r>
              <a:rPr lang="en-US" altLang="en-US" smtClean="0"/>
              <a:t>4 words needs 2 address lines to be decoded</a:t>
            </a:r>
          </a:p>
          <a:p>
            <a:pPr eaLnBrk="1" hangingPunct="1"/>
            <a:r>
              <a:rPr lang="en-US" altLang="en-US" smtClean="0"/>
              <a:t>2</a:t>
            </a:r>
            <a:r>
              <a:rPr lang="en-US" altLang="en-US" baseline="30000" smtClean="0"/>
              <a:t>k</a:t>
            </a:r>
            <a:r>
              <a:rPr lang="en-US" altLang="en-US" smtClean="0"/>
              <a:t> words needs k address lines</a:t>
            </a:r>
          </a:p>
          <a:p>
            <a:pPr lvl="1" eaLnBrk="1" hangingPunct="1"/>
            <a:endParaRPr lang="en-US" altLang="en-US" smtClean="0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1484313"/>
            <a:ext cx="5329238" cy="413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Coincident decoding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8433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600" smtClean="0"/>
              <a:t>A decoder with k inputs and 2</a:t>
            </a:r>
            <a:r>
              <a:rPr lang="en-US" altLang="en-US" sz="2600" baseline="30000" smtClean="0"/>
              <a:t>k</a:t>
            </a:r>
            <a:r>
              <a:rPr lang="en-US" altLang="en-US" sz="2600" smtClean="0"/>
              <a:t> output requires 2</a:t>
            </a:r>
            <a:r>
              <a:rPr lang="en-US" altLang="en-US" sz="2600" baseline="30000" smtClean="0"/>
              <a:t>k</a:t>
            </a:r>
            <a:r>
              <a:rPr lang="en-US" altLang="en-US" sz="2600" smtClean="0"/>
              <a:t> AND gates with k inputs per gate.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smtClean="0"/>
              <a:t>Use two decoders to reduce this (two dimensional decoding)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smtClean="0"/>
              <a:t>Two decoders with k/2 inputs</a:t>
            </a:r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406775"/>
            <a:ext cx="4500563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5364163" y="4941888"/>
            <a:ext cx="2879725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2x32=64 AND gates instead of 1024 AND gates (for 10 bits)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4211638" y="6453188"/>
            <a:ext cx="30972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32x32 memory cell array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Error Detection and Correction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Error detection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Use parity bits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Error correction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Use multiple parity bits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Each parity is generated for a group of bits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If check parity bits are correct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No error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If check bit/bits are not correct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They give a pattern (called syndrome) that gives which bit is incorrect.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Hamming Code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K parity bits are added to n bit data</a:t>
            </a:r>
          </a:p>
          <a:p>
            <a:pPr lvl="1" eaLnBrk="1" hangingPunct="1"/>
            <a:r>
              <a:rPr lang="en-US" altLang="en-US" smtClean="0"/>
              <a:t>Bit positions are numbered from 1 to n+k (no 0)</a:t>
            </a:r>
          </a:p>
          <a:p>
            <a:pPr lvl="1" eaLnBrk="1" hangingPunct="1"/>
            <a:r>
              <a:rPr lang="en-US" altLang="en-US" smtClean="0"/>
              <a:t>Parity bits are positioned as powers of 2.</a:t>
            </a:r>
          </a:p>
          <a:p>
            <a:pPr lvl="1" eaLnBrk="1" hangingPunct="1"/>
            <a:r>
              <a:rPr lang="en-US" altLang="en-US" smtClean="0"/>
              <a:t>Remaining bits are data bits.</a:t>
            </a:r>
          </a:p>
          <a:p>
            <a:pPr eaLnBrk="1" hangingPunct="1"/>
            <a:r>
              <a:rPr lang="en-US" altLang="en-US" smtClean="0"/>
              <a:t>Example: data word is 11000100  (8 bit)</a:t>
            </a:r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4581525"/>
            <a:ext cx="784860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Parity generation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484313"/>
            <a:ext cx="6831012" cy="154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581525"/>
            <a:ext cx="823595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57563"/>
            <a:ext cx="784860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Parity check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757363"/>
          </a:xfrm>
        </p:spPr>
        <p:txBody>
          <a:bodyPr/>
          <a:lstStyle/>
          <a:p>
            <a:pPr eaLnBrk="1" hangingPunct="1"/>
            <a:r>
              <a:rPr lang="en-US" altLang="en-US" sz="2600" smtClean="0"/>
              <a:t>C=C8C4C2C1</a:t>
            </a:r>
          </a:p>
          <a:p>
            <a:pPr eaLnBrk="1" hangingPunct="1"/>
            <a:r>
              <a:rPr lang="en-US" altLang="en-US" sz="2600" smtClean="0"/>
              <a:t>If C=0, no error</a:t>
            </a:r>
          </a:p>
          <a:p>
            <a:pPr eaLnBrk="1" hangingPunct="1"/>
            <a:r>
              <a:rPr lang="en-US" altLang="en-US" sz="2600" smtClean="0"/>
              <a:t>If C!=0, error (C gives the erroneous bit position)</a:t>
            </a:r>
          </a:p>
        </p:txBody>
      </p:sp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3068638"/>
            <a:ext cx="4032250" cy="150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81525"/>
            <a:ext cx="6084888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5867400"/>
            <a:ext cx="31623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Konular</a:t>
            </a:r>
            <a:endParaRPr lang="en-US" alt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RAM</a:t>
            </a:r>
          </a:p>
          <a:p>
            <a:pPr eaLnBrk="1" hangingPunct="1"/>
            <a:r>
              <a:rPr lang="tr-TR" altLang="en-US" dirty="0" smtClean="0"/>
              <a:t>Bellek kod çözme (</a:t>
            </a:r>
            <a:r>
              <a:rPr lang="en-US" altLang="en-US" dirty="0" smtClean="0"/>
              <a:t>Memory decoding</a:t>
            </a:r>
            <a:r>
              <a:rPr lang="tr-TR" altLang="en-US" dirty="0" smtClean="0"/>
              <a:t>)</a:t>
            </a:r>
            <a:endParaRPr lang="en-US" altLang="en-US" dirty="0" smtClean="0"/>
          </a:p>
          <a:p>
            <a:pPr eaLnBrk="1" hangingPunct="1"/>
            <a:r>
              <a:rPr lang="tr-TR" altLang="en-US" dirty="0" smtClean="0"/>
              <a:t>Hata saptama ve düzeltme (</a:t>
            </a:r>
            <a:r>
              <a:rPr lang="en-US" altLang="en-US" dirty="0" smtClean="0"/>
              <a:t>Error detection and correction</a:t>
            </a:r>
            <a:r>
              <a:rPr lang="tr-TR" altLang="en-US" dirty="0"/>
              <a:t>)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ROM</a:t>
            </a:r>
          </a:p>
          <a:p>
            <a:pPr eaLnBrk="1" hangingPunct="1"/>
            <a:r>
              <a:rPr lang="tr-TR" altLang="en-US" dirty="0" smtClean="0"/>
              <a:t>Programlanabilir Mantık Dizisi (</a:t>
            </a:r>
            <a:r>
              <a:rPr lang="en-US" altLang="en-US" dirty="0" smtClean="0"/>
              <a:t>Programmable Logic Array (PLA)</a:t>
            </a:r>
            <a:r>
              <a:rPr lang="tr-TR" altLang="en-US" dirty="0" smtClean="0"/>
              <a:t>)</a:t>
            </a:r>
            <a:endParaRPr lang="en-US" altLang="en-US" dirty="0" smtClean="0"/>
          </a:p>
          <a:p>
            <a:pPr eaLnBrk="1" hangingPunct="1"/>
            <a:r>
              <a:rPr lang="tr-TR" altLang="en-US" dirty="0" smtClean="0"/>
              <a:t>Programlanabilir Dizi Mantığı (</a:t>
            </a:r>
            <a:r>
              <a:rPr lang="en-US" altLang="en-US" dirty="0" smtClean="0"/>
              <a:t>Programmable Array Logic (PAL)</a:t>
            </a:r>
            <a:r>
              <a:rPr lang="tr-TR" altLang="en-US" dirty="0" smtClean="0"/>
              <a:t>)</a:t>
            </a:r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Single error correction, Double error detection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Add additional parity bit (P</a:t>
            </a:r>
            <a:r>
              <a:rPr lang="tr-TR" altLang="en-US" baseline="-25000" smtClean="0"/>
              <a:t>13</a:t>
            </a:r>
            <a:r>
              <a:rPr lang="en-US" altLang="en-US" smtClean="0"/>
              <a:t>)</a:t>
            </a:r>
          </a:p>
          <a:p>
            <a:pPr eaLnBrk="1" hangingPunct="1"/>
            <a:endParaRPr lang="en-US" altLang="en-US" smtClean="0"/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420938"/>
            <a:ext cx="8064500" cy="144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ROM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Only read occurs</a:t>
            </a:r>
          </a:p>
          <a:p>
            <a:pPr eaLnBrk="1" hangingPunct="1"/>
            <a:r>
              <a:rPr lang="en-US" altLang="en-US" smtClean="0"/>
              <a:t>K inputs and n outputs</a:t>
            </a:r>
          </a:p>
          <a:p>
            <a:pPr eaLnBrk="1" hangingPunct="1"/>
            <a:r>
              <a:rPr lang="en-US" altLang="en-US" smtClean="0"/>
              <a:t>Nonvolatile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3860800"/>
            <a:ext cx="500062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32x8 bit ROM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32 words of 8 bits each.</a:t>
            </a:r>
          </a:p>
          <a:p>
            <a:pPr eaLnBrk="1" hangingPunct="1"/>
            <a:r>
              <a:rPr lang="en-US" altLang="en-US" smtClean="0"/>
              <a:t>2</a:t>
            </a:r>
            <a:r>
              <a:rPr lang="en-US" altLang="en-US" baseline="30000" smtClean="0"/>
              <a:t>k</a:t>
            </a:r>
            <a:r>
              <a:rPr lang="en-US" altLang="en-US" smtClean="0"/>
              <a:t>xn ROM has kx2</a:t>
            </a:r>
            <a:r>
              <a:rPr lang="en-US" altLang="en-US" baseline="30000" smtClean="0"/>
              <a:t>k</a:t>
            </a:r>
            <a:r>
              <a:rPr lang="en-US" altLang="en-US" smtClean="0"/>
              <a:t> decoder and n OR gates</a:t>
            </a:r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3141663"/>
            <a:ext cx="5000625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Combinational Circuit Implementation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Similar to design procedure of circuits with decoders and OR gates as we have seen in Chapter 4.</a:t>
            </a:r>
          </a:p>
          <a:p>
            <a:pPr lvl="1" eaLnBrk="1" hangingPunct="1"/>
            <a:r>
              <a:rPr lang="en-US" altLang="en-US" smtClean="0"/>
              <a:t>We have decoders and OR gates inside of the ROM.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Types of ROMs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600" smtClean="0"/>
              <a:t>ROM-mask programming</a:t>
            </a:r>
          </a:p>
          <a:p>
            <a:pPr lvl="1" eaLnBrk="1" hangingPunct="1"/>
            <a:r>
              <a:rPr lang="en-US" altLang="en-US" sz="2200" smtClean="0"/>
              <a:t>Fill out the truth table, manufacturer makes the mask to produce 0’s and 1’s.</a:t>
            </a:r>
          </a:p>
          <a:p>
            <a:pPr eaLnBrk="1" hangingPunct="1"/>
            <a:r>
              <a:rPr lang="en-US" altLang="en-US" sz="2600" smtClean="0"/>
              <a:t>PROM (programmable ROM)</a:t>
            </a:r>
          </a:p>
          <a:p>
            <a:pPr lvl="1" eaLnBrk="1" hangingPunct="1"/>
            <a:r>
              <a:rPr lang="en-US" altLang="en-US" sz="2200" smtClean="0"/>
              <a:t>Can be programmed in a lab by blowing the fuses (all fuses initially intact)</a:t>
            </a:r>
          </a:p>
          <a:p>
            <a:pPr eaLnBrk="1" hangingPunct="1"/>
            <a:r>
              <a:rPr lang="en-US" altLang="en-US" sz="2600" smtClean="0"/>
              <a:t>EPROM (Erasable PROM)</a:t>
            </a:r>
          </a:p>
          <a:p>
            <a:pPr lvl="1" eaLnBrk="1" hangingPunct="1"/>
            <a:r>
              <a:rPr lang="en-US" altLang="en-US" sz="2200" smtClean="0"/>
              <a:t>Program it then erase under ultraviolet light.</a:t>
            </a:r>
          </a:p>
          <a:p>
            <a:pPr eaLnBrk="1" hangingPunct="1"/>
            <a:r>
              <a:rPr lang="en-US" altLang="en-US" sz="2600" smtClean="0"/>
              <a:t>EEPROM or E</a:t>
            </a:r>
            <a:r>
              <a:rPr lang="en-US" altLang="en-US" sz="2600" baseline="30000" smtClean="0"/>
              <a:t>2</a:t>
            </a:r>
            <a:r>
              <a:rPr lang="en-US" altLang="en-US" sz="2600" smtClean="0"/>
              <a:t>PROM(Electrically erasable PROM)</a:t>
            </a:r>
          </a:p>
          <a:p>
            <a:pPr lvl="1" eaLnBrk="1" hangingPunct="1"/>
            <a:r>
              <a:rPr lang="en-US" altLang="en-US" sz="2200" smtClean="0"/>
              <a:t>Can be programmed and erased electrically.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Combinational PLDs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628775"/>
            <a:ext cx="8135938" cy="500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Programmable Logic Array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Similar to PROMS except that decoder is replace</a:t>
            </a:r>
            <a:r>
              <a:rPr lang="tr-TR" altLang="en-US" smtClean="0"/>
              <a:t>d</a:t>
            </a:r>
            <a:r>
              <a:rPr lang="en-US" altLang="en-US" smtClean="0"/>
              <a:t> with AND gates.</a:t>
            </a:r>
          </a:p>
          <a:p>
            <a:pPr eaLnBrk="1" hangingPunct="1"/>
            <a:r>
              <a:rPr lang="en-US" altLang="en-US" smtClean="0"/>
              <a:t>AND gates are connected to OR gates to produce sum-of-product terms.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An example PLA circuit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14750" y="1143000"/>
            <a:ext cx="4691063" cy="1108075"/>
          </a:xfrm>
        </p:spPr>
        <p:txBody>
          <a:bodyPr/>
          <a:lstStyle/>
          <a:p>
            <a:pPr eaLnBrk="1" hangingPunct="1"/>
            <a:r>
              <a:rPr lang="en-US" altLang="en-US" smtClean="0"/>
              <a:t>F1=AB’+AC+A’BC’</a:t>
            </a:r>
          </a:p>
          <a:p>
            <a:pPr eaLnBrk="1" hangingPunct="1"/>
            <a:r>
              <a:rPr lang="en-US" altLang="en-US" smtClean="0"/>
              <a:t>F2=(AC+BC)’</a:t>
            </a:r>
          </a:p>
        </p:txBody>
      </p:sp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660650"/>
            <a:ext cx="6034088" cy="419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Fuse Map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9732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- means not connected, 1 means connected, 0 means complement is connected.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T means true (for XOR)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C means complement (for XOR)</a:t>
            </a:r>
          </a:p>
        </p:txBody>
      </p:sp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3716338"/>
            <a:ext cx="6627812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Programmable Array Logic (PAL)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2674938" cy="4530725"/>
          </a:xfrm>
        </p:spPr>
        <p:txBody>
          <a:bodyPr/>
          <a:lstStyle/>
          <a:p>
            <a:pPr eaLnBrk="1" hangingPunct="1"/>
            <a:r>
              <a:rPr lang="en-US" altLang="en-US" sz="2600" smtClean="0"/>
              <a:t>Fixed OR array and programmable AND array.</a:t>
            </a:r>
          </a:p>
          <a:p>
            <a:pPr eaLnBrk="1" hangingPunct="1"/>
            <a:endParaRPr lang="en-US" altLang="en-US" sz="2600" smtClean="0"/>
          </a:p>
          <a:p>
            <a:pPr eaLnBrk="1" hangingPunct="1"/>
            <a:r>
              <a:rPr lang="en-US" altLang="en-US" sz="2600" smtClean="0"/>
              <a:t>Figure shows 4 input 4 output PAL</a:t>
            </a:r>
          </a:p>
        </p:txBody>
      </p:sp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1052513"/>
            <a:ext cx="4379912" cy="580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Bellekler</a:t>
            </a:r>
            <a:endParaRPr lang="en-US" altLang="en-US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en-US" sz="2600" dirty="0" smtClean="0"/>
              <a:t>Bir bellek birimi yüksek miktarda ikili (binary) bilgi depolayabilen hücrelerden oluşur</a:t>
            </a:r>
            <a:r>
              <a:rPr lang="en-US" altLang="en-US" sz="2600" dirty="0" smtClean="0"/>
              <a:t>.</a:t>
            </a:r>
          </a:p>
          <a:p>
            <a:pPr lvl="1" eaLnBrk="1" hangingPunct="1"/>
            <a:r>
              <a:rPr lang="tr-TR" altLang="en-US" sz="2200" dirty="0" smtClean="0"/>
              <a:t>Giriş cihazlarından gelen bilgi bellekte depolanır</a:t>
            </a:r>
            <a:endParaRPr lang="en-US" altLang="en-US" sz="2200" dirty="0" smtClean="0"/>
          </a:p>
          <a:p>
            <a:pPr lvl="1" eaLnBrk="1" hangingPunct="1"/>
            <a:r>
              <a:rPr lang="tr-TR" altLang="en-US" sz="2200" dirty="0" smtClean="0"/>
              <a:t>Çıktıya giden bilgi bellekten alınır</a:t>
            </a:r>
            <a:endParaRPr lang="en-US" altLang="en-US" sz="2200" dirty="0" smtClean="0"/>
          </a:p>
          <a:p>
            <a:pPr eaLnBrk="1" hangingPunct="1"/>
            <a:r>
              <a:rPr lang="tr-TR" altLang="en-US" sz="2600" dirty="0" smtClean="0"/>
              <a:t>Belleklerin iki türü</a:t>
            </a:r>
            <a:endParaRPr lang="en-US" altLang="en-US" sz="2600" dirty="0" smtClean="0"/>
          </a:p>
          <a:p>
            <a:pPr lvl="1" eaLnBrk="1" hangingPunct="1"/>
            <a:r>
              <a:rPr lang="tr-TR" altLang="en-US" sz="2200" dirty="0" smtClean="0">
                <a:solidFill>
                  <a:srgbClr val="A50021"/>
                </a:solidFill>
              </a:rPr>
              <a:t>Rasgele erişimli bellek (</a:t>
            </a:r>
            <a:r>
              <a:rPr lang="en-US" altLang="en-US" sz="2200" dirty="0" smtClean="0">
                <a:solidFill>
                  <a:srgbClr val="A50021"/>
                </a:solidFill>
              </a:rPr>
              <a:t>Random-access memory (RAM)</a:t>
            </a:r>
            <a:r>
              <a:rPr lang="tr-TR" altLang="en-US" sz="2200" dirty="0" smtClean="0">
                <a:solidFill>
                  <a:srgbClr val="A50021"/>
                </a:solidFill>
              </a:rPr>
              <a:t>)</a:t>
            </a:r>
            <a:endParaRPr lang="en-US" altLang="en-US" sz="2200" dirty="0" smtClean="0">
              <a:solidFill>
                <a:srgbClr val="A50021"/>
              </a:solidFill>
            </a:endParaRPr>
          </a:p>
          <a:p>
            <a:pPr lvl="2" eaLnBrk="1" hangingPunct="1"/>
            <a:r>
              <a:rPr lang="tr-TR" altLang="en-US" sz="2000" dirty="0" smtClean="0"/>
              <a:t>Daha sonra kullanılması için ikili bilgiyi depolar</a:t>
            </a:r>
            <a:endParaRPr lang="en-US" altLang="en-US" sz="2000" dirty="0" smtClean="0"/>
          </a:p>
          <a:p>
            <a:pPr lvl="2" eaLnBrk="1" hangingPunct="1"/>
            <a:r>
              <a:rPr lang="tr-TR" altLang="en-US" sz="2000" i="1" dirty="0" smtClean="0">
                <a:solidFill>
                  <a:srgbClr val="A50021"/>
                </a:solidFill>
              </a:rPr>
              <a:t>Yazma (</a:t>
            </a:r>
            <a:r>
              <a:rPr lang="en-US" altLang="en-US" sz="2000" i="1" dirty="0" smtClean="0">
                <a:solidFill>
                  <a:srgbClr val="A50021"/>
                </a:solidFill>
              </a:rPr>
              <a:t>Write</a:t>
            </a:r>
            <a:r>
              <a:rPr lang="tr-TR" altLang="en-US" sz="2000" i="1" dirty="0" smtClean="0">
                <a:solidFill>
                  <a:srgbClr val="A50021"/>
                </a:solidFill>
              </a:rPr>
              <a:t>)</a:t>
            </a:r>
            <a:r>
              <a:rPr lang="en-US" altLang="en-US" sz="2000" dirty="0" smtClean="0"/>
              <a:t> </a:t>
            </a:r>
            <a:r>
              <a:rPr lang="tr-TR" altLang="en-US" sz="2000" dirty="0" smtClean="0"/>
              <a:t>işlemi</a:t>
            </a:r>
            <a:r>
              <a:rPr lang="en-US" altLang="en-US" sz="2000" dirty="0" smtClean="0"/>
              <a:t>: </a:t>
            </a:r>
            <a:r>
              <a:rPr lang="tr-TR" altLang="en-US" sz="2000" dirty="0" smtClean="0"/>
              <a:t>Veriyi belleğe depolamak</a:t>
            </a:r>
            <a:endParaRPr lang="en-US" altLang="en-US" sz="2000" dirty="0" smtClean="0"/>
          </a:p>
          <a:p>
            <a:pPr lvl="2" eaLnBrk="1" hangingPunct="1"/>
            <a:r>
              <a:rPr lang="tr-TR" altLang="en-US" sz="2000" i="1" dirty="0" smtClean="0">
                <a:solidFill>
                  <a:srgbClr val="A50021"/>
                </a:solidFill>
              </a:rPr>
              <a:t>Okuma (</a:t>
            </a:r>
            <a:r>
              <a:rPr lang="en-US" altLang="en-US" sz="2000" i="1" dirty="0" smtClean="0">
                <a:solidFill>
                  <a:srgbClr val="A50021"/>
                </a:solidFill>
              </a:rPr>
              <a:t>Read</a:t>
            </a:r>
            <a:r>
              <a:rPr lang="tr-TR" altLang="en-US" sz="2000" i="1" dirty="0">
                <a:solidFill>
                  <a:srgbClr val="A50021"/>
                </a:solidFill>
              </a:rPr>
              <a:t>)</a:t>
            </a:r>
            <a:r>
              <a:rPr lang="en-US" altLang="en-US" sz="2000" dirty="0" smtClean="0"/>
              <a:t> </a:t>
            </a:r>
            <a:r>
              <a:rPr lang="tr-TR" altLang="en-US" sz="2000" dirty="0" smtClean="0"/>
              <a:t>işlemi</a:t>
            </a:r>
            <a:r>
              <a:rPr lang="en-US" altLang="en-US" sz="2000" dirty="0" smtClean="0"/>
              <a:t>: </a:t>
            </a:r>
            <a:r>
              <a:rPr lang="tr-TR" altLang="en-US" sz="2000" dirty="0" smtClean="0"/>
              <a:t>Bellekten veriyi dışarı aktarmak</a:t>
            </a:r>
            <a:endParaRPr lang="en-US" altLang="en-US" sz="2000" dirty="0" smtClean="0"/>
          </a:p>
          <a:p>
            <a:pPr lvl="1" eaLnBrk="1" hangingPunct="1"/>
            <a:r>
              <a:rPr lang="tr-TR" altLang="en-US" sz="2200" dirty="0" smtClean="0">
                <a:solidFill>
                  <a:srgbClr val="A50021"/>
                </a:solidFill>
              </a:rPr>
              <a:t>Salt okunur bellek (Read-only memory</a:t>
            </a:r>
            <a:r>
              <a:rPr lang="en-US" altLang="en-US" sz="2200" dirty="0" smtClean="0">
                <a:solidFill>
                  <a:srgbClr val="A50021"/>
                </a:solidFill>
              </a:rPr>
              <a:t> (ROM)</a:t>
            </a:r>
            <a:r>
              <a:rPr lang="tr-TR" altLang="en-US" sz="2200" dirty="0" smtClean="0">
                <a:solidFill>
                  <a:srgbClr val="A50021"/>
                </a:solidFill>
              </a:rPr>
              <a:t>)</a:t>
            </a:r>
            <a:endParaRPr lang="en-US" altLang="en-US" sz="2200" dirty="0" smtClean="0">
              <a:solidFill>
                <a:srgbClr val="A50021"/>
              </a:solidFill>
            </a:endParaRPr>
          </a:p>
          <a:p>
            <a:pPr lvl="2" eaLnBrk="1" hangingPunct="1"/>
            <a:r>
              <a:rPr lang="tr-TR" altLang="en-US" sz="2000" dirty="0" smtClean="0"/>
              <a:t>Yalnızca okuma işlemi gerçekleştirebilir</a:t>
            </a:r>
            <a:endParaRPr lang="en-US" alt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Sequential Programmable Devices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Needs flip-flops</a:t>
            </a:r>
          </a:p>
          <a:p>
            <a:pPr eaLnBrk="1" hangingPunct="1"/>
            <a:r>
              <a:rPr lang="en-US" altLang="en-US" smtClean="0"/>
              <a:t>Types</a:t>
            </a:r>
          </a:p>
        </p:txBody>
      </p:sp>
      <p:pic>
        <p:nvPicPr>
          <p:cNvPr id="4301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2924175"/>
            <a:ext cx="6840537" cy="128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RAM vs ROM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989388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altLang="en-US" sz="2600" dirty="0" smtClean="0"/>
              <a:t>ROM </a:t>
            </a:r>
            <a:r>
              <a:rPr lang="tr-TR" altLang="en-US" sz="2600" dirty="0" smtClean="0"/>
              <a:t>bir programlanabilir mantık cihazıdır</a:t>
            </a:r>
            <a:r>
              <a:rPr lang="en-US" altLang="en-US" sz="2600" dirty="0" smtClean="0"/>
              <a:t> </a:t>
            </a:r>
            <a:r>
              <a:rPr lang="tr-TR" altLang="en-US" sz="2600" dirty="0" smtClean="0"/>
              <a:t>(</a:t>
            </a:r>
            <a:r>
              <a:rPr lang="en-US" altLang="en-US" sz="2600" i="1" dirty="0" smtClean="0"/>
              <a:t>programmable logic device</a:t>
            </a:r>
            <a:r>
              <a:rPr lang="en-US" altLang="en-US" sz="2600" dirty="0" smtClean="0"/>
              <a:t> (PLD)</a:t>
            </a:r>
            <a:r>
              <a:rPr lang="tr-TR" altLang="en-US" sz="2600" dirty="0" smtClean="0"/>
              <a:t>)</a:t>
            </a:r>
            <a:r>
              <a:rPr lang="en-US" altLang="en-US" sz="2600" dirty="0" smtClean="0"/>
              <a:t>.</a:t>
            </a:r>
          </a:p>
          <a:p>
            <a:pPr lvl="1" eaLnBrk="1" hangingPunct="1"/>
            <a:r>
              <a:rPr lang="tr-TR" altLang="en-US" sz="2200" dirty="0" smtClean="0"/>
              <a:t>İkili bilgi donanımın içine gömülüdür</a:t>
            </a:r>
            <a:r>
              <a:rPr lang="en-US" altLang="en-US" sz="2200" dirty="0" smtClean="0"/>
              <a:t>.</a:t>
            </a:r>
          </a:p>
          <a:p>
            <a:pPr eaLnBrk="1" hangingPunct="1"/>
            <a:r>
              <a:rPr lang="tr-TR" altLang="en-US" sz="2600" dirty="0" smtClean="0"/>
              <a:t>Diğer programlanabilir cihazlar</a:t>
            </a:r>
            <a:endParaRPr lang="en-US" altLang="en-US" sz="2600" dirty="0" smtClean="0"/>
          </a:p>
          <a:p>
            <a:pPr lvl="1" eaLnBrk="1" hangingPunct="1"/>
            <a:r>
              <a:rPr lang="tr-TR" altLang="en-US" sz="2200" dirty="0" smtClean="0"/>
              <a:t>Programlanabilir mantık dizisi (</a:t>
            </a:r>
            <a:r>
              <a:rPr lang="en-US" altLang="en-US" sz="2200" dirty="0" smtClean="0"/>
              <a:t>Programmable logic array (PLA)</a:t>
            </a:r>
            <a:r>
              <a:rPr lang="tr-TR" altLang="en-US" sz="2200" dirty="0" smtClean="0"/>
              <a:t>)</a:t>
            </a:r>
            <a:endParaRPr lang="en-US" altLang="en-US" sz="2200" dirty="0" smtClean="0"/>
          </a:p>
          <a:p>
            <a:pPr lvl="1" eaLnBrk="1" hangingPunct="1"/>
            <a:r>
              <a:rPr lang="tr-TR" altLang="en-US" sz="2200" dirty="0" smtClean="0"/>
              <a:t>Programlanabilir dizi mantığı (</a:t>
            </a:r>
            <a:r>
              <a:rPr lang="en-US" altLang="en-US" sz="2200" dirty="0" smtClean="0"/>
              <a:t>Programmable array logic (PAL)</a:t>
            </a:r>
            <a:r>
              <a:rPr lang="tr-TR" altLang="en-US" sz="2200" dirty="0" smtClean="0"/>
              <a:t>)</a:t>
            </a:r>
            <a:endParaRPr lang="en-US" altLang="en-US" sz="2200" dirty="0" smtClean="0"/>
          </a:p>
          <a:p>
            <a:pPr lvl="1" eaLnBrk="1" hangingPunct="1"/>
            <a:r>
              <a:rPr lang="tr-TR" altLang="en-US" sz="2200" dirty="0" smtClean="0"/>
              <a:t>Alanda programlanabilir kapı dizileri (</a:t>
            </a:r>
            <a:r>
              <a:rPr lang="en-US" altLang="en-US" sz="2200" dirty="0" smtClean="0"/>
              <a:t>Field programmable gate array (FPGA)</a:t>
            </a:r>
            <a:r>
              <a:rPr lang="tr-TR" altLang="en-US" sz="2200" dirty="0"/>
              <a:t>)</a:t>
            </a:r>
            <a:endParaRPr lang="en-US" altLang="en-US" sz="2200" dirty="0" smtClean="0"/>
          </a:p>
          <a:p>
            <a:pPr eaLnBrk="1" hangingPunct="1"/>
            <a:r>
              <a:rPr lang="en-US" altLang="en-US" sz="2600" dirty="0" smtClean="0"/>
              <a:t>PL</a:t>
            </a:r>
            <a:r>
              <a:rPr lang="tr-TR" altLang="en-US" sz="2600" dirty="0" smtClean="0"/>
              <a:t>D’lerde çok kapı ve bağlantı olduğu için dizi mantığındaki kapılar biraz farklı gösterilir</a:t>
            </a:r>
            <a:r>
              <a:rPr lang="en-US" altLang="en-US" sz="2600" dirty="0" smtClean="0"/>
              <a:t>.</a:t>
            </a: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5517232"/>
            <a:ext cx="20097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5705475"/>
            <a:ext cx="197167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Rasgele Erişimli Bellek (</a:t>
            </a:r>
            <a:r>
              <a:rPr lang="en-US" altLang="en-US" dirty="0" smtClean="0"/>
              <a:t>Random-Access Memory (RAM)</a:t>
            </a:r>
            <a:r>
              <a:rPr lang="tr-TR" altLang="en-US" dirty="0" smtClean="0"/>
              <a:t>)</a:t>
            </a:r>
            <a:endParaRPr lang="en-US" altLang="en-US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Herhangi rasgele konuma veya o konumdan aktarım yapma süresi hep aynıdır</a:t>
            </a:r>
            <a:endParaRPr lang="en-US" altLang="en-US" dirty="0" smtClean="0"/>
          </a:p>
          <a:p>
            <a:pPr lvl="1" eaLnBrk="1" hangingPunct="1"/>
            <a:r>
              <a:rPr lang="tr-TR" altLang="en-US" dirty="0" smtClean="0"/>
              <a:t>Bu sebeple </a:t>
            </a:r>
            <a:r>
              <a:rPr lang="en-US" altLang="en-US" i="1" dirty="0" smtClean="0">
                <a:solidFill>
                  <a:srgbClr val="A50021"/>
                </a:solidFill>
              </a:rPr>
              <a:t>r</a:t>
            </a:r>
            <a:r>
              <a:rPr lang="tr-TR" altLang="en-US" i="1" dirty="0" smtClean="0">
                <a:solidFill>
                  <a:srgbClr val="A50021"/>
                </a:solidFill>
              </a:rPr>
              <a:t>asgele erişimli</a:t>
            </a:r>
            <a:r>
              <a:rPr lang="tr-TR" altLang="en-US" dirty="0" smtClean="0"/>
              <a:t> olarak adlandırılmıştır.</a:t>
            </a:r>
            <a:endParaRPr lang="en-US" altLang="en-US" dirty="0" smtClean="0"/>
          </a:p>
          <a:p>
            <a:pPr lvl="1" eaLnBrk="1" hangingPunct="1"/>
            <a:r>
              <a:rPr lang="tr-TR" altLang="en-US" dirty="0" smtClean="0"/>
              <a:t>Manyetik bantlarda (</a:t>
            </a:r>
            <a:r>
              <a:rPr lang="en-US" altLang="en-US" dirty="0" smtClean="0"/>
              <a:t>tapes</a:t>
            </a:r>
            <a:r>
              <a:rPr lang="tr-TR" altLang="en-US" dirty="0" smtClean="0"/>
              <a:t>) bu zaman verinin konumuna göre değişir</a:t>
            </a:r>
            <a:r>
              <a:rPr lang="en-US" altLang="en-US" dirty="0" smtClean="0"/>
              <a:t>.</a:t>
            </a:r>
          </a:p>
          <a:p>
            <a:pPr eaLnBrk="1" hangingPunct="1"/>
            <a:endParaRPr lang="en-US" altLang="en-US" dirty="0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Kelime Boyutu (Word Size)</a:t>
            </a:r>
            <a:endParaRPr lang="en-US" alt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4 bit - nibble</a:t>
            </a:r>
          </a:p>
          <a:p>
            <a:pPr eaLnBrk="1" hangingPunct="1"/>
            <a:r>
              <a:rPr lang="en-US" altLang="en-US" dirty="0" smtClean="0"/>
              <a:t>8 bit - byte</a:t>
            </a:r>
          </a:p>
          <a:p>
            <a:pPr eaLnBrk="1" hangingPunct="1"/>
            <a:r>
              <a:rPr lang="en-US" altLang="en-US" dirty="0" smtClean="0"/>
              <a:t>16 bit – 2 byte</a:t>
            </a:r>
          </a:p>
          <a:p>
            <a:pPr eaLnBrk="1" hangingPunct="1"/>
            <a:r>
              <a:rPr lang="en-US" altLang="en-US" dirty="0" smtClean="0"/>
              <a:t>32 bit – 4 byte</a:t>
            </a:r>
          </a:p>
          <a:p>
            <a:pPr eaLnBrk="1" hangingPunct="1"/>
            <a:r>
              <a:rPr lang="tr-TR" altLang="en-US" dirty="0" smtClean="0"/>
              <a:t>Çoğu bilgisayar 8 bitin katlarını kullanır</a:t>
            </a:r>
            <a:endParaRPr lang="en-US" altLang="en-US" dirty="0" smtClean="0"/>
          </a:p>
          <a:p>
            <a:pPr eaLnBrk="1" hangingPunct="1"/>
            <a:r>
              <a:rPr lang="tr-TR" altLang="en-US" dirty="0" smtClean="0"/>
              <a:t>Bir belleğin kapasitesi toplam byte sayısı olarak verilir</a:t>
            </a:r>
            <a:r>
              <a:rPr lang="en-US" alt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Bir bellek birimi</a:t>
            </a:r>
            <a:endParaRPr lang="en-US" altLang="en-US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4140200" cy="4708525"/>
          </a:xfrm>
        </p:spPr>
        <p:txBody>
          <a:bodyPr/>
          <a:lstStyle/>
          <a:p>
            <a:pPr eaLnBrk="1" hangingPunct="1"/>
            <a:r>
              <a:rPr lang="tr-TR" altLang="en-US" dirty="0" smtClean="0"/>
              <a:t>Bellek ve çevresi arasındaki iletişim aşağıdakilerle sağlanır</a:t>
            </a:r>
            <a:endParaRPr lang="en-US" altLang="en-US" dirty="0" smtClean="0"/>
          </a:p>
          <a:p>
            <a:pPr lvl="1" eaLnBrk="1" hangingPunct="1"/>
            <a:r>
              <a:rPr lang="tr-TR" altLang="en-US" dirty="0" smtClean="0"/>
              <a:t>Veri giriş ve çıkış hatları</a:t>
            </a:r>
          </a:p>
          <a:p>
            <a:pPr lvl="1" eaLnBrk="1" hangingPunct="1"/>
            <a:r>
              <a:rPr lang="tr-TR" altLang="en-US" dirty="0" smtClean="0"/>
              <a:t>Adres seçim hatları</a:t>
            </a:r>
            <a:endParaRPr lang="en-US" altLang="en-US" dirty="0" smtClean="0"/>
          </a:p>
          <a:p>
            <a:pPr lvl="1" eaLnBrk="1" hangingPunct="1"/>
            <a:r>
              <a:rPr lang="tr-TR" altLang="en-US" dirty="0" smtClean="0"/>
              <a:t>Kontrol hatları</a:t>
            </a:r>
            <a:endParaRPr lang="en-US" altLang="en-US" dirty="0" smtClean="0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650" y="2133600"/>
            <a:ext cx="5086350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Adres</a:t>
            </a:r>
            <a:endParaRPr lang="en-US" altLang="en-US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Her kelime bir adrese atanır</a:t>
            </a:r>
            <a:endParaRPr lang="en-US" altLang="en-US" dirty="0" smtClean="0"/>
          </a:p>
          <a:p>
            <a:pPr lvl="1" eaLnBrk="1" hangingPunct="1"/>
            <a:r>
              <a:rPr lang="tr-TR" altLang="en-US" dirty="0" smtClean="0"/>
              <a:t>Adres hatlarının sayısı k ise </a:t>
            </a:r>
            <a:r>
              <a:rPr lang="en-US" altLang="en-US" dirty="0" smtClean="0"/>
              <a:t>0</a:t>
            </a:r>
            <a:r>
              <a:rPr lang="tr-TR" altLang="en-US" dirty="0" smtClean="0"/>
              <a:t> ile</a:t>
            </a:r>
            <a:r>
              <a:rPr lang="en-US" altLang="en-US" dirty="0" smtClean="0"/>
              <a:t> 2</a:t>
            </a:r>
            <a:r>
              <a:rPr lang="en-US" altLang="en-US" baseline="30000" dirty="0" smtClean="0"/>
              <a:t>k</a:t>
            </a:r>
            <a:r>
              <a:rPr lang="en-US" altLang="en-US" dirty="0" smtClean="0"/>
              <a:t>-1</a:t>
            </a:r>
            <a:r>
              <a:rPr lang="tr-TR" altLang="en-US" dirty="0" smtClean="0"/>
              <a:t> aralığında adresler vardır</a:t>
            </a:r>
            <a:endParaRPr lang="en-US" altLang="en-US" dirty="0" smtClean="0"/>
          </a:p>
          <a:p>
            <a:pPr eaLnBrk="1" hangingPunct="1"/>
            <a:r>
              <a:rPr lang="tr-TR" altLang="en-US" dirty="0" smtClean="0"/>
              <a:t>İçeride bir kod çözücü (</a:t>
            </a:r>
            <a:r>
              <a:rPr lang="en-US" altLang="en-US" dirty="0" smtClean="0"/>
              <a:t>decoder</a:t>
            </a:r>
            <a:r>
              <a:rPr lang="tr-TR" altLang="en-US" dirty="0" smtClean="0"/>
              <a:t>) belirli bir kelime için verilen adresi çözümler</a:t>
            </a:r>
            <a:r>
              <a:rPr lang="en-US" altLang="en-US" dirty="0" smtClean="0"/>
              <a:t>.</a:t>
            </a:r>
          </a:p>
          <a:p>
            <a:pPr eaLnBrk="1" hangingPunct="1"/>
            <a:r>
              <a:rPr lang="tr-TR" altLang="en-US" dirty="0" smtClean="0"/>
              <a:t>Bellek boyutu ve adres hatları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10 bit (k=10)</a:t>
            </a:r>
            <a:r>
              <a:rPr lang="tr-TR" altLang="en-US" dirty="0" smtClean="0"/>
              <a:t>,</a:t>
            </a:r>
            <a:r>
              <a:rPr lang="en-US" altLang="en-US" dirty="0" smtClean="0"/>
              <a:t> 2</a:t>
            </a:r>
            <a:r>
              <a:rPr lang="en-US" altLang="en-US" baseline="30000" dirty="0" smtClean="0"/>
              <a:t>10</a:t>
            </a:r>
            <a:r>
              <a:rPr lang="en-US" altLang="en-US" dirty="0" smtClean="0"/>
              <a:t> </a:t>
            </a:r>
            <a:r>
              <a:rPr lang="tr-TR" altLang="en-US" dirty="0" smtClean="0"/>
              <a:t>kelimeyi adresleyebilir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32 bit, 2</a:t>
            </a:r>
            <a:r>
              <a:rPr lang="en-US" altLang="en-US" baseline="30000" dirty="0" smtClean="0"/>
              <a:t>32 </a:t>
            </a:r>
            <a:r>
              <a:rPr lang="tr-TR" altLang="en-US" dirty="0" smtClean="0"/>
              <a:t>kelimeyi</a:t>
            </a:r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Bellek Adresleme</a:t>
            </a:r>
            <a:endParaRPr lang="en-US" altLang="en-US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683000" cy="4530725"/>
          </a:xfrm>
        </p:spPr>
        <p:txBody>
          <a:bodyPr/>
          <a:lstStyle/>
          <a:p>
            <a:pPr eaLnBrk="1" hangingPunct="1"/>
            <a:r>
              <a:rPr lang="tr-TR" altLang="en-US" dirty="0" smtClean="0"/>
              <a:t>Her biri 16 bit olan </a:t>
            </a:r>
            <a:r>
              <a:rPr lang="en-GB" altLang="en-US" dirty="0" smtClean="0"/>
              <a:t>1024(=2^10)</a:t>
            </a:r>
            <a:r>
              <a:rPr lang="tr-TR" altLang="en-US" dirty="0" smtClean="0"/>
              <a:t> kelimelik bir bellek</a:t>
            </a:r>
            <a:endParaRPr lang="en-US" altLang="en-US" dirty="0" smtClean="0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2900" y="1557338"/>
            <a:ext cx="49911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2139</TotalTime>
  <Words>1028</Words>
  <Application>Microsoft Office PowerPoint</Application>
  <PresentationFormat>On-screen Show (4:3)</PresentationFormat>
  <Paragraphs>186</Paragraphs>
  <Slides>30</Slides>
  <Notes>30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Edge</vt:lpstr>
      <vt:lpstr>Bellek ve Programlanabilir Mantık (Memory and Programmable Logic)</vt:lpstr>
      <vt:lpstr>Konular</vt:lpstr>
      <vt:lpstr>Bellekler</vt:lpstr>
      <vt:lpstr>RAM vs ROM</vt:lpstr>
      <vt:lpstr>Rasgele Erişimli Bellek (Random-Access Memory (RAM))</vt:lpstr>
      <vt:lpstr>Kelime Boyutu (Word Size)</vt:lpstr>
      <vt:lpstr>Bir bellek birimi</vt:lpstr>
      <vt:lpstr>Adres</vt:lpstr>
      <vt:lpstr>Bellek Adresleme</vt:lpstr>
      <vt:lpstr>Okuma ve Yazma İşlemleri</vt:lpstr>
      <vt:lpstr>Bellek Türleri</vt:lpstr>
      <vt:lpstr>Volatile vs Nonvolatile</vt:lpstr>
      <vt:lpstr>Memory Decoding</vt:lpstr>
      <vt:lpstr>4x4 RAM</vt:lpstr>
      <vt:lpstr>Coincident decoding</vt:lpstr>
      <vt:lpstr>Error Detection and Correction</vt:lpstr>
      <vt:lpstr>Hamming Code</vt:lpstr>
      <vt:lpstr>Parity generation</vt:lpstr>
      <vt:lpstr>Parity check</vt:lpstr>
      <vt:lpstr>Single error correction, Double error detection</vt:lpstr>
      <vt:lpstr>ROM</vt:lpstr>
      <vt:lpstr>32x8 bit ROM</vt:lpstr>
      <vt:lpstr>Combinational Circuit Implementation</vt:lpstr>
      <vt:lpstr>Types of ROMs</vt:lpstr>
      <vt:lpstr>Combinational PLDs</vt:lpstr>
      <vt:lpstr>Programmable Logic Array</vt:lpstr>
      <vt:lpstr>An example PLA circuit</vt:lpstr>
      <vt:lpstr>Fuse Map</vt:lpstr>
      <vt:lpstr>Programmable Array Logic (PAL)</vt:lpstr>
      <vt:lpstr>Sequential Programmable Devices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Gate-Level Minimization</dc:title>
  <dc:creator>stos</dc:creator>
  <cp:lastModifiedBy>KK</cp:lastModifiedBy>
  <cp:revision>98</cp:revision>
  <dcterms:created xsi:type="dcterms:W3CDTF">2008-10-08T18:00:12Z</dcterms:created>
  <dcterms:modified xsi:type="dcterms:W3CDTF">2020-05-11T11:29:55Z</dcterms:modified>
</cp:coreProperties>
</file>