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2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05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534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6111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74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7046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88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716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83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8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92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9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1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8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7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2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6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DBF1F-FD07-4DE7-8C29-9FF7B106BF4F}" type="datetimeFigureOut">
              <a:rPr lang="en-US" smtClean="0"/>
              <a:t>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ACBDAE0-A61F-413B-94D7-E44FE9798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37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289808" y="426855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Fiziksel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psikolojik</a:t>
            </a:r>
            <a:r>
              <a:rPr lang="en-US" b="1" dirty="0"/>
              <a:t> </a:t>
            </a:r>
            <a:r>
              <a:rPr lang="en-US" b="1" dirty="0" err="1"/>
              <a:t>olumsuzluklarla</a:t>
            </a:r>
            <a:r>
              <a:rPr lang="en-US" b="1" dirty="0"/>
              <a:t> </a:t>
            </a:r>
            <a:r>
              <a:rPr lang="en-US" b="1" dirty="0" err="1"/>
              <a:t>başa</a:t>
            </a:r>
            <a:r>
              <a:rPr lang="en-US" b="1" dirty="0"/>
              <a:t> </a:t>
            </a:r>
            <a:r>
              <a:rPr lang="en-US" b="1" dirty="0" err="1"/>
              <a:t>çıkma</a:t>
            </a:r>
            <a:r>
              <a:rPr lang="en-US" b="1" dirty="0"/>
              <a:t> </a:t>
            </a:r>
            <a:r>
              <a:rPr lang="en-US" b="1" dirty="0" err="1"/>
              <a:t>yöntemleri</a:t>
            </a:r>
            <a:endParaRPr lang="tr-TR" b="1" dirty="0"/>
          </a:p>
        </p:txBody>
      </p:sp>
      <p:sp>
        <p:nvSpPr>
          <p:cNvPr id="5" name="Alt Konu Başlığı 2"/>
          <p:cNvSpPr txBox="1">
            <a:spLocks/>
          </p:cNvSpPr>
          <p:nvPr/>
        </p:nvSpPr>
        <p:spPr>
          <a:xfrm>
            <a:off x="3961102" y="338885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16570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56702" y="0"/>
            <a:ext cx="9935298" cy="3777622"/>
          </a:xfrm>
        </p:spPr>
        <p:txBody>
          <a:bodyPr>
            <a:noAutofit/>
          </a:bodyPr>
          <a:lstStyle/>
          <a:p>
            <a:r>
              <a:rPr lang="en-US" sz="2800" dirty="0" err="1"/>
              <a:t>Avrupa</a:t>
            </a:r>
            <a:r>
              <a:rPr lang="en-US" sz="2800" dirty="0"/>
              <a:t> </a:t>
            </a:r>
            <a:r>
              <a:rPr lang="en-US" sz="2800" dirty="0" err="1"/>
              <a:t>İnsan</a:t>
            </a:r>
            <a:r>
              <a:rPr lang="en-US" sz="2800" dirty="0"/>
              <a:t> </a:t>
            </a:r>
            <a:r>
              <a:rPr lang="en-US" sz="2800" dirty="0" err="1"/>
              <a:t>Hakları</a:t>
            </a:r>
            <a:r>
              <a:rPr lang="en-US" sz="2800" dirty="0"/>
              <a:t> </a:t>
            </a:r>
            <a:r>
              <a:rPr lang="en-US" sz="2800" dirty="0" err="1" smtClean="0"/>
              <a:t>Mahkemesi</a:t>
            </a:r>
            <a:r>
              <a:rPr lang="en-US" sz="2800" dirty="0" smtClean="0"/>
              <a:t> </a:t>
            </a:r>
            <a:r>
              <a:rPr lang="en-US" sz="2800" dirty="0"/>
              <a:t>“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kişiye</a:t>
            </a:r>
            <a:r>
              <a:rPr lang="en-US" sz="2800" dirty="0"/>
              <a:t> </a:t>
            </a:r>
            <a:r>
              <a:rPr lang="en-US" sz="2800" dirty="0" err="1"/>
              <a:t>karşı</a:t>
            </a:r>
            <a:r>
              <a:rPr lang="en-US" sz="2800" dirty="0"/>
              <a:t> </a:t>
            </a:r>
            <a:r>
              <a:rPr lang="en-US" sz="2800" dirty="0" err="1"/>
              <a:t>iradesine</a:t>
            </a:r>
            <a:r>
              <a:rPr lang="en-US" sz="2800" dirty="0"/>
              <a:t> </a:t>
            </a:r>
            <a:r>
              <a:rPr lang="en-US" sz="2800" dirty="0" err="1"/>
              <a:t>aykırı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eyleme</a:t>
            </a:r>
            <a:r>
              <a:rPr lang="en-US" sz="2800" dirty="0"/>
              <a:t> </a:t>
            </a:r>
            <a:r>
              <a:rPr lang="en-US" sz="2800" dirty="0" err="1"/>
              <a:t>zorlamak</a:t>
            </a:r>
            <a:r>
              <a:rPr lang="en-US" sz="2800" dirty="0"/>
              <a:t> </a:t>
            </a:r>
            <a:r>
              <a:rPr lang="en-US" sz="2800" dirty="0" err="1"/>
              <a:t>maksadıyla</a:t>
            </a:r>
            <a:r>
              <a:rPr lang="en-US" sz="2800" dirty="0"/>
              <a:t>, </a:t>
            </a:r>
            <a:r>
              <a:rPr lang="en-US" sz="2800" dirty="0" err="1"/>
              <a:t>yaralayıcı</a:t>
            </a:r>
            <a:r>
              <a:rPr lang="en-US" sz="2800" dirty="0"/>
              <a:t> </a:t>
            </a:r>
            <a:r>
              <a:rPr lang="en-US" sz="2800" dirty="0" err="1"/>
              <a:t>fiziksel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sözel</a:t>
            </a:r>
            <a:r>
              <a:rPr lang="en-US" sz="2800" dirty="0"/>
              <a:t> </a:t>
            </a:r>
            <a:r>
              <a:rPr lang="en-US" sz="2800" dirty="0" err="1"/>
              <a:t>güç</a:t>
            </a:r>
            <a:r>
              <a:rPr lang="en-US" sz="2800" dirty="0"/>
              <a:t> </a:t>
            </a:r>
            <a:r>
              <a:rPr lang="en-US" sz="2800" dirty="0" err="1"/>
              <a:t>uygulamak</a:t>
            </a:r>
            <a:r>
              <a:rPr lang="en-US" sz="2800" dirty="0"/>
              <a:t>” </a:t>
            </a:r>
            <a:r>
              <a:rPr lang="en-US" sz="2800" dirty="0" err="1"/>
              <a:t>tanımı</a:t>
            </a:r>
            <a:r>
              <a:rPr lang="en-US" sz="2800" dirty="0"/>
              <a:t> </a:t>
            </a:r>
            <a:r>
              <a:rPr lang="en-US" sz="2800" dirty="0" err="1"/>
              <a:t>temelinde</a:t>
            </a:r>
            <a:r>
              <a:rPr lang="en-US" sz="2800" dirty="0"/>
              <a:t> </a:t>
            </a:r>
            <a:r>
              <a:rPr lang="en-US" sz="2800" dirty="0" err="1"/>
              <a:t>şiddetin</a:t>
            </a:r>
            <a:r>
              <a:rPr lang="en-US" sz="2800" dirty="0"/>
              <a:t> </a:t>
            </a:r>
            <a:r>
              <a:rPr lang="en-US" sz="2800" dirty="0" err="1"/>
              <a:t>insana</a:t>
            </a:r>
            <a:r>
              <a:rPr lang="en-US" sz="2800" dirty="0"/>
              <a:t> </a:t>
            </a:r>
            <a:r>
              <a:rPr lang="en-US" sz="2800" dirty="0" err="1"/>
              <a:t>özgü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iktidar</a:t>
            </a:r>
            <a:r>
              <a:rPr lang="en-US" sz="2800" dirty="0"/>
              <a:t> </a:t>
            </a:r>
            <a:r>
              <a:rPr lang="en-US" sz="2800" dirty="0" err="1"/>
              <a:t>sorunu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insan</a:t>
            </a:r>
            <a:r>
              <a:rPr lang="en-US" sz="2800" dirty="0"/>
              <a:t> </a:t>
            </a:r>
            <a:r>
              <a:rPr lang="en-US" sz="2800" dirty="0" err="1"/>
              <a:t>üzerinde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ayrımcılık</a:t>
            </a:r>
            <a:r>
              <a:rPr lang="en-US" sz="2800" dirty="0"/>
              <a:t> </a:t>
            </a:r>
            <a:r>
              <a:rPr lang="en-US" sz="2800" dirty="0" err="1"/>
              <a:t>aracı</a:t>
            </a:r>
            <a:r>
              <a:rPr lang="en-US" sz="2800" dirty="0"/>
              <a:t>, </a:t>
            </a:r>
            <a:r>
              <a:rPr lang="en-US" sz="2800" dirty="0" err="1"/>
              <a:t>baskı-kontrol</a:t>
            </a:r>
            <a:r>
              <a:rPr lang="en-US" sz="2800" dirty="0"/>
              <a:t> </a:t>
            </a:r>
            <a:r>
              <a:rPr lang="en-US" sz="2800" dirty="0" err="1"/>
              <a:t>mekanizması</a:t>
            </a:r>
            <a:r>
              <a:rPr lang="en-US" sz="2800" dirty="0"/>
              <a:t> </a:t>
            </a:r>
            <a:r>
              <a:rPr lang="en-US" sz="2800" dirty="0" err="1" smtClean="0"/>
              <a:t>olduğu</a:t>
            </a:r>
            <a:r>
              <a:rPr lang="tr-TR" sz="2800" dirty="0" smtClean="0"/>
              <a:t>nu belirtir.</a:t>
            </a:r>
          </a:p>
          <a:p>
            <a:r>
              <a:rPr lang="en-US" sz="2800" dirty="0" err="1"/>
              <a:t>Şiddet</a:t>
            </a:r>
            <a:r>
              <a:rPr lang="en-US" sz="2800" dirty="0"/>
              <a:t>, </a:t>
            </a:r>
            <a:r>
              <a:rPr lang="en-US" sz="2800" dirty="0" err="1"/>
              <a:t>kişinin</a:t>
            </a:r>
            <a:r>
              <a:rPr lang="en-US" sz="2800" dirty="0"/>
              <a:t> </a:t>
            </a:r>
            <a:r>
              <a:rPr lang="en-US" sz="2800" dirty="0" err="1"/>
              <a:t>sağlığına</a:t>
            </a:r>
            <a:r>
              <a:rPr lang="en-US" sz="2800" dirty="0"/>
              <a:t> (</a:t>
            </a:r>
            <a:r>
              <a:rPr lang="en-US" sz="2800" dirty="0" err="1"/>
              <a:t>bedensel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/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ruhsal</a:t>
            </a:r>
            <a:r>
              <a:rPr lang="en-US" sz="2800" dirty="0"/>
              <a:t> ) </a:t>
            </a:r>
            <a:r>
              <a:rPr lang="en-US" sz="2800" dirty="0" err="1"/>
              <a:t>zarar</a:t>
            </a:r>
            <a:r>
              <a:rPr lang="en-US" sz="2800" dirty="0"/>
              <a:t> </a:t>
            </a:r>
            <a:r>
              <a:rPr lang="en-US" sz="2800" dirty="0" err="1"/>
              <a:t>veren</a:t>
            </a:r>
            <a:r>
              <a:rPr lang="en-US" sz="2800" dirty="0"/>
              <a:t>, </a:t>
            </a:r>
            <a:r>
              <a:rPr lang="en-US" sz="2800" dirty="0" err="1"/>
              <a:t>aynı</a:t>
            </a:r>
            <a:r>
              <a:rPr lang="en-US" sz="2800" dirty="0"/>
              <a:t> </a:t>
            </a:r>
            <a:r>
              <a:rPr lang="en-US" sz="2800" dirty="0" err="1"/>
              <a:t>zamanda</a:t>
            </a:r>
            <a:r>
              <a:rPr lang="en-US" sz="2800" dirty="0"/>
              <a:t> </a:t>
            </a:r>
            <a:r>
              <a:rPr lang="en-US" sz="2800" dirty="0" err="1"/>
              <a:t>kişinin</a:t>
            </a:r>
            <a:r>
              <a:rPr lang="en-US" sz="2800" dirty="0"/>
              <a:t> </a:t>
            </a:r>
            <a:r>
              <a:rPr lang="en-US" sz="2800" dirty="0" err="1"/>
              <a:t>istemediği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davranış</a:t>
            </a:r>
            <a:r>
              <a:rPr lang="en-US" sz="2800" dirty="0"/>
              <a:t> </a:t>
            </a:r>
            <a:r>
              <a:rPr lang="en-US" sz="2800" dirty="0" err="1"/>
              <a:t>olma</a:t>
            </a:r>
            <a:r>
              <a:rPr lang="en-US" sz="2800" dirty="0"/>
              <a:t> </a:t>
            </a:r>
            <a:r>
              <a:rPr lang="en-US" sz="2800" dirty="0" err="1"/>
              <a:t>özelliğini</a:t>
            </a:r>
            <a:r>
              <a:rPr lang="en-US" sz="2800" dirty="0"/>
              <a:t> de </a:t>
            </a:r>
            <a:r>
              <a:rPr lang="en-US" sz="2800" dirty="0" err="1"/>
              <a:t>taşıyan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kavramdır</a:t>
            </a:r>
            <a:r>
              <a:rPr lang="en-US" sz="2800" dirty="0"/>
              <a:t>. </a:t>
            </a:r>
            <a:r>
              <a:rPr lang="en-US" sz="2800" dirty="0" err="1"/>
              <a:t>Öte</a:t>
            </a:r>
            <a:r>
              <a:rPr lang="en-US" sz="2800" dirty="0"/>
              <a:t> </a:t>
            </a:r>
            <a:r>
              <a:rPr lang="en-US" sz="2800" dirty="0" err="1"/>
              <a:t>yandan</a:t>
            </a:r>
            <a:r>
              <a:rPr lang="en-US" sz="2800" dirty="0"/>
              <a:t> </a:t>
            </a:r>
            <a:r>
              <a:rPr lang="en-US" sz="2800" dirty="0" err="1"/>
              <a:t>şiddet</a:t>
            </a:r>
            <a:r>
              <a:rPr lang="en-US" sz="2800" dirty="0"/>
              <a:t> </a:t>
            </a:r>
            <a:r>
              <a:rPr lang="en-US" sz="2800" dirty="0" err="1"/>
              <a:t>kişinin</a:t>
            </a:r>
            <a:r>
              <a:rPr lang="en-US" sz="2800" dirty="0"/>
              <a:t> </a:t>
            </a:r>
            <a:r>
              <a:rPr lang="en-US" sz="2800" dirty="0" err="1"/>
              <a:t>zor</a:t>
            </a:r>
            <a:r>
              <a:rPr lang="en-US" sz="2800" dirty="0"/>
              <a:t> </a:t>
            </a:r>
            <a:r>
              <a:rPr lang="en-US" sz="2800" dirty="0" err="1"/>
              <a:t>yoluyla</a:t>
            </a:r>
            <a:r>
              <a:rPr lang="en-US" sz="2800" dirty="0"/>
              <a:t> (</a:t>
            </a:r>
            <a:r>
              <a:rPr lang="en-US" sz="2800" dirty="0" err="1"/>
              <a:t>baskı</a:t>
            </a:r>
            <a:r>
              <a:rPr lang="en-US" sz="2800" dirty="0"/>
              <a:t>, </a:t>
            </a:r>
            <a:r>
              <a:rPr lang="en-US" sz="2800" dirty="0" err="1"/>
              <a:t>tahakküm</a:t>
            </a:r>
            <a:r>
              <a:rPr lang="en-US" sz="2800" dirty="0"/>
              <a:t>) </a:t>
            </a:r>
            <a:r>
              <a:rPr lang="en-US" sz="2800" dirty="0" err="1"/>
              <a:t>bireysel</a:t>
            </a:r>
            <a:r>
              <a:rPr lang="en-US" sz="2800" dirty="0"/>
              <a:t> </a:t>
            </a:r>
            <a:r>
              <a:rPr lang="en-US" sz="2800" dirty="0" err="1"/>
              <a:t>özgürlüğünün</a:t>
            </a:r>
            <a:r>
              <a:rPr lang="en-US" sz="2800" dirty="0"/>
              <a:t> </a:t>
            </a:r>
            <a:r>
              <a:rPr lang="en-US" sz="2800" dirty="0" err="1"/>
              <a:t>kısıtlanmasını</a:t>
            </a:r>
            <a:r>
              <a:rPr lang="en-US" sz="2800" dirty="0"/>
              <a:t> da </a:t>
            </a:r>
            <a:r>
              <a:rPr lang="en-US" sz="2800" dirty="0" err="1"/>
              <a:t>kapsar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r>
              <a:rPr lang="en-US" sz="2800" dirty="0" err="1"/>
              <a:t>Şiddetin</a:t>
            </a:r>
            <a:r>
              <a:rPr lang="en-US" sz="2800" dirty="0"/>
              <a:t> </a:t>
            </a:r>
            <a:r>
              <a:rPr lang="en-US" sz="2800" dirty="0" err="1"/>
              <a:t>cezasız</a:t>
            </a:r>
            <a:r>
              <a:rPr lang="en-US" sz="2800" dirty="0"/>
              <a:t> </a:t>
            </a:r>
            <a:r>
              <a:rPr lang="en-US" sz="2800" dirty="0" err="1"/>
              <a:t>kalması</a:t>
            </a:r>
            <a:r>
              <a:rPr lang="en-US" sz="2800" dirty="0"/>
              <a:t> (</a:t>
            </a:r>
            <a:r>
              <a:rPr lang="en-US" sz="2800" dirty="0" err="1"/>
              <a:t>dolaylı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ödüllendirilmesi</a:t>
            </a:r>
            <a:r>
              <a:rPr lang="en-US" sz="2800" dirty="0"/>
              <a:t>) </a:t>
            </a:r>
            <a:r>
              <a:rPr lang="en-US" sz="2800" dirty="0" err="1"/>
              <a:t>şiddeti</a:t>
            </a:r>
            <a:r>
              <a:rPr lang="en-US" sz="2800" dirty="0"/>
              <a:t> </a:t>
            </a:r>
            <a:r>
              <a:rPr lang="en-US" sz="2800" dirty="0" err="1"/>
              <a:t>artıran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önemli</a:t>
            </a:r>
            <a:r>
              <a:rPr lang="en-US" sz="2800" dirty="0"/>
              <a:t> </a:t>
            </a:r>
            <a:r>
              <a:rPr lang="en-US" sz="2800" dirty="0" err="1"/>
              <a:t>etkenler</a:t>
            </a:r>
            <a:r>
              <a:rPr lang="en-US" sz="2800" dirty="0"/>
              <a:t> </a:t>
            </a:r>
            <a:r>
              <a:rPr lang="en-US" sz="2800" dirty="0" err="1"/>
              <a:t>arasındadır</a:t>
            </a:r>
            <a:r>
              <a:rPr lang="en-US" sz="2800" dirty="0"/>
              <a:t>. Bu durum </a:t>
            </a:r>
            <a:r>
              <a:rPr lang="en-US" sz="2800" dirty="0" err="1"/>
              <a:t>gözlemleyenler</a:t>
            </a:r>
            <a:r>
              <a:rPr lang="en-US" sz="2800" dirty="0"/>
              <a:t> </a:t>
            </a:r>
            <a:r>
              <a:rPr lang="en-US" sz="2800" dirty="0" err="1"/>
              <a:t>açısından</a:t>
            </a:r>
            <a:r>
              <a:rPr lang="en-US" sz="2800" dirty="0"/>
              <a:t> </a:t>
            </a:r>
            <a:r>
              <a:rPr lang="en-US" sz="2800" dirty="0" err="1"/>
              <a:t>şiddet</a:t>
            </a:r>
            <a:r>
              <a:rPr lang="en-US" sz="2800" dirty="0"/>
              <a:t> </a:t>
            </a:r>
            <a:r>
              <a:rPr lang="en-US" sz="2800" dirty="0" err="1"/>
              <a:t>uygulama</a:t>
            </a:r>
            <a:r>
              <a:rPr lang="en-US" sz="2800" dirty="0"/>
              <a:t> (</a:t>
            </a:r>
            <a:r>
              <a:rPr lang="en-US" sz="2800" dirty="0" err="1"/>
              <a:t>güdüleme</a:t>
            </a:r>
            <a:r>
              <a:rPr lang="en-US" sz="2800" dirty="0"/>
              <a:t>) </a:t>
            </a:r>
            <a:r>
              <a:rPr lang="en-US" sz="2800" dirty="0" err="1"/>
              <a:t>olasılığını</a:t>
            </a:r>
            <a:r>
              <a:rPr lang="en-US" sz="2800" dirty="0"/>
              <a:t> </a:t>
            </a:r>
            <a:r>
              <a:rPr lang="en-US" sz="2800" dirty="0" err="1"/>
              <a:t>artırabilmektedir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53851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56702" y="712519"/>
            <a:ext cx="9935298" cy="3777622"/>
          </a:xfrm>
        </p:spPr>
        <p:txBody>
          <a:bodyPr>
            <a:noAutofit/>
          </a:bodyPr>
          <a:lstStyle/>
          <a:p>
            <a:r>
              <a:rPr lang="en-US" sz="2400" dirty="0" err="1"/>
              <a:t>Anayasa’nın</a:t>
            </a:r>
            <a:r>
              <a:rPr lang="en-US" sz="2400" dirty="0"/>
              <a:t> 49. </a:t>
            </a:r>
            <a:r>
              <a:rPr lang="en-US" sz="2400" dirty="0" err="1"/>
              <a:t>Maddesi</a:t>
            </a:r>
            <a:r>
              <a:rPr lang="en-US" sz="2400" dirty="0"/>
              <a:t> “</a:t>
            </a:r>
            <a:r>
              <a:rPr lang="en-US" sz="2400" dirty="0" err="1"/>
              <a:t>Devletin</a:t>
            </a:r>
            <a:r>
              <a:rPr lang="en-US" sz="2400" dirty="0"/>
              <a:t> </a:t>
            </a:r>
            <a:r>
              <a:rPr lang="en-US" sz="2400" dirty="0" err="1"/>
              <a:t>çalışanların</a:t>
            </a:r>
            <a:r>
              <a:rPr lang="en-US" sz="2400" dirty="0"/>
              <a:t> </a:t>
            </a:r>
            <a:r>
              <a:rPr lang="en-US" sz="2400" dirty="0" err="1"/>
              <a:t>hayat</a:t>
            </a:r>
            <a:r>
              <a:rPr lang="en-US" sz="2400" dirty="0"/>
              <a:t> </a:t>
            </a:r>
            <a:r>
              <a:rPr lang="en-US" sz="2400" dirty="0" err="1"/>
              <a:t>seviyesini</a:t>
            </a:r>
            <a:r>
              <a:rPr lang="en-US" sz="2400" dirty="0"/>
              <a:t> </a:t>
            </a:r>
            <a:r>
              <a:rPr lang="en-US" sz="2400" dirty="0" err="1"/>
              <a:t>yükseltmek</a:t>
            </a:r>
            <a:r>
              <a:rPr lang="en-US" sz="2400" dirty="0"/>
              <a:t>, </a:t>
            </a:r>
            <a:r>
              <a:rPr lang="en-US" sz="2400" dirty="0" err="1"/>
              <a:t>çalışma</a:t>
            </a:r>
            <a:r>
              <a:rPr lang="en-US" sz="2400" dirty="0"/>
              <a:t> </a:t>
            </a:r>
            <a:r>
              <a:rPr lang="en-US" sz="2400" dirty="0" err="1"/>
              <a:t>hayatını</a:t>
            </a:r>
            <a:r>
              <a:rPr lang="en-US" sz="2400" dirty="0"/>
              <a:t> </a:t>
            </a:r>
            <a:r>
              <a:rPr lang="en-US" sz="2400" dirty="0" err="1"/>
              <a:t>geliştirmek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çalışanları</a:t>
            </a:r>
            <a:r>
              <a:rPr lang="en-US" sz="2400" dirty="0"/>
              <a:t> </a:t>
            </a:r>
            <a:r>
              <a:rPr lang="en-US" sz="2400" dirty="0" err="1"/>
              <a:t>korumakla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gerekli</a:t>
            </a:r>
            <a:r>
              <a:rPr lang="en-US" sz="2400" dirty="0"/>
              <a:t> </a:t>
            </a:r>
            <a:r>
              <a:rPr lang="en-US" sz="2400" dirty="0" err="1"/>
              <a:t>tedbirleri</a:t>
            </a:r>
            <a:r>
              <a:rPr lang="en-US" sz="2400" dirty="0"/>
              <a:t> </a:t>
            </a:r>
            <a:r>
              <a:rPr lang="en-US" sz="2400" dirty="0" err="1"/>
              <a:t>alır</a:t>
            </a:r>
            <a:r>
              <a:rPr lang="en-US" sz="2400" dirty="0"/>
              <a:t>” </a:t>
            </a:r>
            <a:r>
              <a:rPr lang="en-US" sz="2400" dirty="0" err="1"/>
              <a:t>yükümlülüğünü</a:t>
            </a:r>
            <a:r>
              <a:rPr lang="en-US" sz="2400" dirty="0"/>
              <a:t> </a:t>
            </a:r>
            <a:r>
              <a:rPr lang="en-US" sz="2400" dirty="0" err="1"/>
              <a:t>açık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belirtmektedir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err="1" smtClean="0"/>
              <a:t>Sağlık</a:t>
            </a:r>
            <a:r>
              <a:rPr lang="en-US" sz="2400" dirty="0" smtClean="0"/>
              <a:t> </a:t>
            </a:r>
            <a:r>
              <a:rPr lang="en-US" sz="2400" dirty="0" err="1"/>
              <a:t>çalışanları</a:t>
            </a:r>
            <a:r>
              <a:rPr lang="en-US" sz="2400" dirty="0"/>
              <a:t> 6331 </a:t>
            </a:r>
            <a:r>
              <a:rPr lang="en-US" sz="2400" dirty="0" err="1"/>
              <a:t>sayılı</a:t>
            </a:r>
            <a:r>
              <a:rPr lang="en-US" sz="2400" dirty="0"/>
              <a:t> </a:t>
            </a:r>
            <a:r>
              <a:rPr lang="en-US" sz="2400" dirty="0" err="1"/>
              <a:t>İş</a:t>
            </a:r>
            <a:r>
              <a:rPr lang="en-US" sz="2400" dirty="0"/>
              <a:t> </a:t>
            </a:r>
            <a:r>
              <a:rPr lang="en-US" sz="2400" dirty="0" err="1"/>
              <a:t>Sağlığı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Güvenliği</a:t>
            </a:r>
            <a:r>
              <a:rPr lang="en-US" sz="2400" dirty="0"/>
              <a:t> </a:t>
            </a:r>
            <a:r>
              <a:rPr lang="en-US" sz="2400" dirty="0" err="1"/>
              <a:t>Kanunu</a:t>
            </a:r>
            <a:r>
              <a:rPr lang="en-US" sz="2400" dirty="0"/>
              <a:t> </a:t>
            </a:r>
            <a:r>
              <a:rPr lang="en-US" sz="2400" dirty="0" err="1"/>
              <a:t>kapsamındadır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Kanunun</a:t>
            </a:r>
            <a:r>
              <a:rPr lang="en-US" sz="2400" dirty="0"/>
              <a:t> 4.Maddesi (</a:t>
            </a:r>
            <a:r>
              <a:rPr lang="en-US" sz="2400" dirty="0" err="1"/>
              <a:t>işverenin</a:t>
            </a:r>
            <a:r>
              <a:rPr lang="en-US" sz="2400" dirty="0"/>
              <a:t> </a:t>
            </a:r>
            <a:r>
              <a:rPr lang="en-US" sz="2400" dirty="0" err="1"/>
              <a:t>genel</a:t>
            </a:r>
            <a:r>
              <a:rPr lang="en-US" sz="2400" dirty="0"/>
              <a:t> </a:t>
            </a:r>
            <a:r>
              <a:rPr lang="en-US" sz="2400" dirty="0" err="1"/>
              <a:t>yükümlülüğü</a:t>
            </a:r>
            <a:r>
              <a:rPr lang="en-US" sz="2400" dirty="0"/>
              <a:t>) </a:t>
            </a:r>
            <a:r>
              <a:rPr lang="en-US" sz="2400" dirty="0" err="1"/>
              <a:t>işverenin</a:t>
            </a:r>
            <a:r>
              <a:rPr lang="en-US" sz="2400" dirty="0"/>
              <a:t> </a:t>
            </a:r>
            <a:r>
              <a:rPr lang="en-US" sz="2400" dirty="0" err="1"/>
              <a:t>çalışanların</a:t>
            </a:r>
            <a:r>
              <a:rPr lang="en-US" sz="2400" dirty="0"/>
              <a:t> </a:t>
            </a:r>
            <a:r>
              <a:rPr lang="en-US" sz="2400" dirty="0" err="1"/>
              <a:t>işle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sağlık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güvenliğini</a:t>
            </a:r>
            <a:r>
              <a:rPr lang="en-US" sz="2400" dirty="0"/>
              <a:t> </a:t>
            </a:r>
            <a:r>
              <a:rPr lang="en-US" sz="2400" dirty="0" err="1"/>
              <a:t>sağlamakla</a:t>
            </a:r>
            <a:r>
              <a:rPr lang="en-US" sz="2400" dirty="0"/>
              <a:t> </a:t>
            </a:r>
            <a:r>
              <a:rPr lang="en-US" sz="2400" dirty="0" err="1"/>
              <a:t>yükümlü</a:t>
            </a:r>
            <a:r>
              <a:rPr lang="en-US" sz="2400" dirty="0"/>
              <a:t> </a:t>
            </a:r>
            <a:r>
              <a:rPr lang="en-US" sz="2400" dirty="0" err="1"/>
              <a:t>olduğunu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bunun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gerekli</a:t>
            </a:r>
            <a:r>
              <a:rPr lang="en-US" sz="2400" dirty="0"/>
              <a:t> </a:t>
            </a:r>
            <a:r>
              <a:rPr lang="en-US" sz="2400" dirty="0" err="1"/>
              <a:t>tüm</a:t>
            </a:r>
            <a:r>
              <a:rPr lang="en-US" sz="2400" dirty="0"/>
              <a:t> </a:t>
            </a:r>
            <a:r>
              <a:rPr lang="en-US" sz="2400" dirty="0" err="1"/>
              <a:t>önlemlerini</a:t>
            </a:r>
            <a:r>
              <a:rPr lang="en-US" sz="2400" dirty="0"/>
              <a:t> </a:t>
            </a:r>
            <a:r>
              <a:rPr lang="en-US" sz="2400" dirty="0" err="1"/>
              <a:t>alması</a:t>
            </a:r>
            <a:r>
              <a:rPr lang="en-US" sz="2400" dirty="0"/>
              <a:t> </a:t>
            </a:r>
            <a:r>
              <a:rPr lang="en-US" sz="2400" dirty="0" err="1"/>
              <a:t>gerektiğini</a:t>
            </a:r>
            <a:r>
              <a:rPr lang="en-US" sz="2400" dirty="0"/>
              <a:t> </a:t>
            </a:r>
            <a:r>
              <a:rPr lang="en-US" sz="2400" dirty="0" err="1"/>
              <a:t>belirtir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 err="1"/>
              <a:t>Ülkemizdeki</a:t>
            </a:r>
            <a:r>
              <a:rPr lang="en-US" sz="2400" dirty="0"/>
              <a:t> </a:t>
            </a:r>
            <a:r>
              <a:rPr lang="en-US" sz="2400" dirty="0" err="1"/>
              <a:t>çalışmalara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, </a:t>
            </a:r>
            <a:r>
              <a:rPr lang="en-US" sz="2400" dirty="0" err="1"/>
              <a:t>sağlık</a:t>
            </a:r>
            <a:r>
              <a:rPr lang="en-US" sz="2400" dirty="0"/>
              <a:t> </a:t>
            </a:r>
            <a:r>
              <a:rPr lang="en-US" sz="2400" dirty="0" err="1"/>
              <a:t>çalışanlarının</a:t>
            </a:r>
            <a:r>
              <a:rPr lang="en-US" sz="2400" dirty="0"/>
              <a:t> </a:t>
            </a:r>
            <a:r>
              <a:rPr lang="en-US" sz="2400" dirty="0" err="1"/>
              <a:t>şiddete</a:t>
            </a:r>
            <a:r>
              <a:rPr lang="en-US" sz="2400" dirty="0"/>
              <a:t> </a:t>
            </a:r>
            <a:r>
              <a:rPr lang="en-US" sz="2400" dirty="0" err="1"/>
              <a:t>maruz</a:t>
            </a:r>
            <a:r>
              <a:rPr lang="en-US" sz="2400" dirty="0"/>
              <a:t> </a:t>
            </a:r>
            <a:r>
              <a:rPr lang="en-US" sz="2400" dirty="0" err="1"/>
              <a:t>kalma</a:t>
            </a:r>
            <a:r>
              <a:rPr lang="en-US" sz="2400" dirty="0"/>
              <a:t> </a:t>
            </a:r>
            <a:r>
              <a:rPr lang="en-US" sz="2400" dirty="0" err="1"/>
              <a:t>oranı</a:t>
            </a:r>
            <a:r>
              <a:rPr lang="en-US" sz="2400" dirty="0"/>
              <a:t> % 49 – 91 </a:t>
            </a:r>
            <a:r>
              <a:rPr lang="en-US" sz="2400" dirty="0" err="1"/>
              <a:t>arasında</a:t>
            </a:r>
            <a:r>
              <a:rPr lang="en-US" sz="2400" dirty="0"/>
              <a:t> </a:t>
            </a:r>
            <a:r>
              <a:rPr lang="en-US" sz="2400" dirty="0" err="1"/>
              <a:t>olup</a:t>
            </a:r>
            <a:r>
              <a:rPr lang="en-US" sz="2400" dirty="0"/>
              <a:t>, </a:t>
            </a:r>
            <a:r>
              <a:rPr lang="en-US" sz="2400" dirty="0" err="1"/>
              <a:t>şiddetten</a:t>
            </a:r>
            <a:r>
              <a:rPr lang="en-US" sz="2400" dirty="0"/>
              <a:t> </a:t>
            </a:r>
            <a:r>
              <a:rPr lang="en-US" sz="2400" dirty="0" err="1"/>
              <a:t>ruhsal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etkilenme</a:t>
            </a:r>
            <a:r>
              <a:rPr lang="en-US" sz="2400" dirty="0"/>
              <a:t> </a:t>
            </a:r>
            <a:r>
              <a:rPr lang="en-US" sz="2400" dirty="0" err="1"/>
              <a:t>oranı</a:t>
            </a:r>
            <a:r>
              <a:rPr lang="en-US" sz="2400" dirty="0"/>
              <a:t> </a:t>
            </a:r>
            <a:r>
              <a:rPr lang="en-US" sz="2400" dirty="0" err="1"/>
              <a:t>ise</a:t>
            </a:r>
            <a:r>
              <a:rPr lang="en-US" sz="2400" dirty="0"/>
              <a:t> % 36 – 92 </a:t>
            </a:r>
            <a:r>
              <a:rPr lang="en-US" sz="2400" dirty="0" err="1"/>
              <a:t>arasındadır</a:t>
            </a:r>
            <a:r>
              <a:rPr lang="en-US" sz="2400" dirty="0"/>
              <a:t>. 2016 – 2017 </a:t>
            </a:r>
            <a:r>
              <a:rPr lang="en-US" sz="2400" dirty="0" err="1"/>
              <a:t>yılı</a:t>
            </a:r>
            <a:r>
              <a:rPr lang="en-US" sz="2400" dirty="0"/>
              <a:t> </a:t>
            </a:r>
            <a:r>
              <a:rPr lang="en-US" sz="2400" dirty="0" err="1"/>
              <a:t>Beyaz</a:t>
            </a:r>
            <a:r>
              <a:rPr lang="en-US" sz="2400" dirty="0"/>
              <a:t> </a:t>
            </a:r>
            <a:r>
              <a:rPr lang="en-US" sz="2400" dirty="0" err="1"/>
              <a:t>Kod</a:t>
            </a:r>
            <a:r>
              <a:rPr lang="en-US" sz="2400" dirty="0"/>
              <a:t> </a:t>
            </a:r>
            <a:r>
              <a:rPr lang="en-US" sz="2400" dirty="0" err="1"/>
              <a:t>verilerine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r>
              <a:rPr lang="en-US" sz="2400" dirty="0" err="1"/>
              <a:t>ise</a:t>
            </a:r>
            <a:r>
              <a:rPr lang="en-US" sz="2400" dirty="0"/>
              <a:t> her </a:t>
            </a:r>
            <a:r>
              <a:rPr lang="en-US" sz="2400" dirty="0" err="1"/>
              <a:t>gün</a:t>
            </a:r>
            <a:r>
              <a:rPr lang="en-US" sz="2400" dirty="0"/>
              <a:t> </a:t>
            </a:r>
            <a:r>
              <a:rPr lang="en-US" sz="2400" dirty="0" err="1"/>
              <a:t>ortalama</a:t>
            </a:r>
            <a:r>
              <a:rPr lang="en-US" sz="2400" dirty="0"/>
              <a:t> 30 </a:t>
            </a:r>
            <a:r>
              <a:rPr lang="en-US" sz="2400" dirty="0" err="1"/>
              <a:t>sağlık</a:t>
            </a:r>
            <a:r>
              <a:rPr lang="en-US" sz="2400" dirty="0"/>
              <a:t> </a:t>
            </a:r>
            <a:r>
              <a:rPr lang="en-US" sz="2400" dirty="0" err="1"/>
              <a:t>çalışanı</a:t>
            </a:r>
            <a:r>
              <a:rPr lang="en-US" sz="2400" dirty="0"/>
              <a:t> </a:t>
            </a:r>
            <a:r>
              <a:rPr lang="en-US" sz="2400" dirty="0" err="1"/>
              <a:t>şiddet</a:t>
            </a:r>
            <a:r>
              <a:rPr lang="en-US" sz="2400" dirty="0"/>
              <a:t> </a:t>
            </a:r>
            <a:r>
              <a:rPr lang="en-US" sz="2400" dirty="0" err="1"/>
              <a:t>görmektedir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8148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56702" y="712519"/>
            <a:ext cx="9935298" cy="3777622"/>
          </a:xfrm>
        </p:spPr>
        <p:txBody>
          <a:bodyPr>
            <a:noAutofit/>
          </a:bodyPr>
          <a:lstStyle/>
          <a:p>
            <a:r>
              <a:rPr lang="en-US" sz="2400" dirty="0"/>
              <a:t>Dr. </a:t>
            </a:r>
            <a:r>
              <a:rPr lang="en-US" sz="2400" dirty="0" err="1"/>
              <a:t>Ersin</a:t>
            </a:r>
            <a:r>
              <a:rPr lang="en-US" sz="2400" dirty="0"/>
              <a:t> </a:t>
            </a:r>
            <a:r>
              <a:rPr lang="en-US" sz="2400" dirty="0" err="1"/>
              <a:t>Aslan’ın</a:t>
            </a:r>
            <a:r>
              <a:rPr lang="en-US" sz="2400" dirty="0"/>
              <a:t> (17.04.2012) </a:t>
            </a:r>
            <a:r>
              <a:rPr lang="en-US" sz="2400" dirty="0" err="1"/>
              <a:t>iş</a:t>
            </a:r>
            <a:r>
              <a:rPr lang="en-US" sz="2400" dirty="0"/>
              <a:t> </a:t>
            </a:r>
            <a:r>
              <a:rPr lang="en-US" sz="2400" dirty="0" err="1"/>
              <a:t>cinayeti</a:t>
            </a:r>
            <a:r>
              <a:rPr lang="en-US" sz="2400" dirty="0"/>
              <a:t> </a:t>
            </a:r>
            <a:r>
              <a:rPr lang="en-US" sz="2400" dirty="0" err="1"/>
              <a:t>sonucu</a:t>
            </a:r>
            <a:r>
              <a:rPr lang="en-US" sz="2400" dirty="0"/>
              <a:t> </a:t>
            </a:r>
            <a:r>
              <a:rPr lang="en-US" sz="2400" dirty="0" err="1"/>
              <a:t>öldürülmesinin</a:t>
            </a:r>
            <a:r>
              <a:rPr lang="en-US" sz="2400" dirty="0"/>
              <a:t> </a:t>
            </a:r>
            <a:r>
              <a:rPr lang="en-US" sz="2400" dirty="0" err="1"/>
              <a:t>ardından</a:t>
            </a:r>
            <a:r>
              <a:rPr lang="en-US" sz="2400" dirty="0"/>
              <a:t> </a:t>
            </a:r>
            <a:r>
              <a:rPr lang="en-US" sz="2400" dirty="0" err="1"/>
              <a:t>Sağlık</a:t>
            </a:r>
            <a:r>
              <a:rPr lang="en-US" sz="2400" dirty="0"/>
              <a:t> </a:t>
            </a:r>
            <a:r>
              <a:rPr lang="en-US" sz="2400" dirty="0" err="1"/>
              <a:t>Bakanlığı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</a:t>
            </a:r>
            <a:r>
              <a:rPr lang="en-US" sz="2400" dirty="0" err="1"/>
              <a:t>sağlık</a:t>
            </a:r>
            <a:r>
              <a:rPr lang="en-US" sz="2400" dirty="0"/>
              <a:t> </a:t>
            </a:r>
            <a:r>
              <a:rPr lang="en-US" sz="2400" dirty="0" err="1"/>
              <a:t>çalışanlarına</a:t>
            </a:r>
            <a:r>
              <a:rPr lang="en-US" sz="2400" dirty="0"/>
              <a:t> </a:t>
            </a:r>
            <a:r>
              <a:rPr lang="en-US" sz="2400" dirty="0" err="1"/>
              <a:t>yönelik</a:t>
            </a:r>
            <a:r>
              <a:rPr lang="en-US" sz="2400" dirty="0"/>
              <a:t> </a:t>
            </a:r>
            <a:r>
              <a:rPr lang="en-US" sz="2400" dirty="0" err="1"/>
              <a:t>şiddete</a:t>
            </a:r>
            <a:r>
              <a:rPr lang="en-US" sz="2400" dirty="0"/>
              <a:t> </a:t>
            </a:r>
            <a:r>
              <a:rPr lang="en-US" sz="2400" dirty="0" err="1"/>
              <a:t>karşı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dizi</a:t>
            </a:r>
            <a:r>
              <a:rPr lang="en-US" sz="2400" dirty="0"/>
              <a:t> </a:t>
            </a:r>
            <a:r>
              <a:rPr lang="en-US" sz="2400" dirty="0" err="1"/>
              <a:t>uygulama</a:t>
            </a:r>
            <a:r>
              <a:rPr lang="en-US" sz="2400" dirty="0"/>
              <a:t> </a:t>
            </a:r>
            <a:r>
              <a:rPr lang="en-US" sz="2400" dirty="0" err="1"/>
              <a:t>hayata</a:t>
            </a:r>
            <a:r>
              <a:rPr lang="en-US" sz="2400" dirty="0"/>
              <a:t> </a:t>
            </a:r>
            <a:r>
              <a:rPr lang="en-US" sz="2400" dirty="0" err="1"/>
              <a:t>geçirilmeye</a:t>
            </a:r>
            <a:r>
              <a:rPr lang="en-US" sz="2400" dirty="0"/>
              <a:t> </a:t>
            </a:r>
            <a:r>
              <a:rPr lang="en-US" sz="2400" dirty="0" err="1"/>
              <a:t>çalışılmıştır</a:t>
            </a:r>
            <a:r>
              <a:rPr lang="en-US" sz="2400" dirty="0"/>
              <a:t>. </a:t>
            </a:r>
            <a:endParaRPr lang="tr-TR" sz="2400" dirty="0" smtClean="0"/>
          </a:p>
          <a:p>
            <a:endParaRPr lang="tr-TR" sz="2400" dirty="0"/>
          </a:p>
          <a:p>
            <a:r>
              <a:rPr lang="en-US" sz="2400" dirty="0" err="1" smtClean="0"/>
              <a:t>Beyaz</a:t>
            </a:r>
            <a:r>
              <a:rPr lang="en-US" sz="2400" dirty="0" smtClean="0"/>
              <a:t> </a:t>
            </a:r>
            <a:r>
              <a:rPr lang="en-US" sz="2400" dirty="0" err="1"/>
              <a:t>kod</a:t>
            </a:r>
            <a:r>
              <a:rPr lang="en-US" sz="2400" dirty="0"/>
              <a:t> </a:t>
            </a:r>
            <a:r>
              <a:rPr lang="en-US" sz="2400" dirty="0" err="1"/>
              <a:t>uygulaması</a:t>
            </a:r>
            <a:r>
              <a:rPr lang="en-US" sz="2400" dirty="0"/>
              <a:t> da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çerçevede</a:t>
            </a:r>
            <a:r>
              <a:rPr lang="en-US" sz="2400" dirty="0"/>
              <a:t> SB </a:t>
            </a:r>
            <a:r>
              <a:rPr lang="en-US" sz="2400" dirty="0" err="1"/>
              <a:t>Sağlık</a:t>
            </a:r>
            <a:r>
              <a:rPr lang="en-US" sz="2400" dirty="0"/>
              <a:t> </a:t>
            </a:r>
            <a:r>
              <a:rPr lang="en-US" sz="2400" dirty="0" err="1"/>
              <a:t>Hizmetleri</a:t>
            </a:r>
            <a:r>
              <a:rPr lang="en-US" sz="2400" dirty="0"/>
              <a:t> </a:t>
            </a:r>
            <a:r>
              <a:rPr lang="en-US" sz="2400" dirty="0" err="1"/>
              <a:t>Genel</a:t>
            </a:r>
            <a:r>
              <a:rPr lang="en-US" sz="2400" dirty="0"/>
              <a:t> </a:t>
            </a:r>
            <a:r>
              <a:rPr lang="en-US" sz="2400" dirty="0" err="1"/>
              <a:t>Müdürlüğü</a:t>
            </a:r>
            <a:r>
              <a:rPr lang="en-US" sz="2400" dirty="0"/>
              <a:t> </a:t>
            </a:r>
            <a:r>
              <a:rPr lang="en-US" sz="2400" dirty="0" err="1"/>
              <a:t>tarafından</a:t>
            </a:r>
            <a:r>
              <a:rPr lang="en-US" sz="2400" dirty="0"/>
              <a:t> 14.05.2012 </a:t>
            </a:r>
            <a:r>
              <a:rPr lang="en-US" sz="2400" dirty="0" err="1"/>
              <a:t>tarihinde</a:t>
            </a:r>
            <a:r>
              <a:rPr lang="en-US" sz="2400" dirty="0"/>
              <a:t> </a:t>
            </a:r>
            <a:r>
              <a:rPr lang="en-US" sz="2400" dirty="0" err="1"/>
              <a:t>yayınlanan</a:t>
            </a:r>
            <a:r>
              <a:rPr lang="en-US" sz="2400" dirty="0"/>
              <a:t> “</a:t>
            </a:r>
            <a:r>
              <a:rPr lang="en-US" sz="2400" dirty="0" err="1"/>
              <a:t>Çalışan</a:t>
            </a:r>
            <a:r>
              <a:rPr lang="en-US" sz="2400" dirty="0"/>
              <a:t> </a:t>
            </a:r>
            <a:r>
              <a:rPr lang="en-US" sz="2400" dirty="0" err="1"/>
              <a:t>Güvenliğinin</a:t>
            </a:r>
            <a:r>
              <a:rPr lang="en-US" sz="2400" dirty="0"/>
              <a:t> </a:t>
            </a:r>
            <a:r>
              <a:rPr lang="en-US" sz="2400" dirty="0" err="1"/>
              <a:t>Sağlanması</a:t>
            </a:r>
            <a:r>
              <a:rPr lang="en-US" sz="2400" dirty="0"/>
              <a:t>” </a:t>
            </a:r>
            <a:r>
              <a:rPr lang="en-US" sz="2400" dirty="0" err="1"/>
              <a:t>genelgesi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başlatılmıştır</a:t>
            </a:r>
            <a:r>
              <a:rPr lang="en-US" sz="2400" dirty="0"/>
              <a:t>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en-US" sz="2400" dirty="0" err="1" smtClean="0"/>
              <a:t>Genelge</a:t>
            </a:r>
            <a:r>
              <a:rPr lang="en-US" sz="2400" dirty="0" smtClean="0"/>
              <a:t> </a:t>
            </a:r>
            <a:r>
              <a:rPr lang="en-US" sz="2400" dirty="0" err="1"/>
              <a:t>içeriğinde</a:t>
            </a:r>
            <a:r>
              <a:rPr lang="en-US" sz="2400" dirty="0"/>
              <a:t>; - </a:t>
            </a:r>
            <a:r>
              <a:rPr lang="en-US" sz="2400" dirty="0" err="1"/>
              <a:t>Beyaz</a:t>
            </a:r>
            <a:r>
              <a:rPr lang="en-US" sz="2400" dirty="0"/>
              <a:t> </a:t>
            </a:r>
            <a:r>
              <a:rPr lang="en-US" sz="2400" dirty="0" err="1"/>
              <a:t>kod</a:t>
            </a:r>
            <a:r>
              <a:rPr lang="en-US" sz="2400" dirty="0"/>
              <a:t> - </a:t>
            </a:r>
            <a:r>
              <a:rPr lang="en-US" sz="2400" dirty="0" err="1"/>
              <a:t>Çalışan</a:t>
            </a:r>
            <a:r>
              <a:rPr lang="en-US" sz="2400" dirty="0"/>
              <a:t> </a:t>
            </a:r>
            <a:r>
              <a:rPr lang="en-US" sz="2400" dirty="0" err="1"/>
              <a:t>Hakları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Güvenliği</a:t>
            </a:r>
            <a:r>
              <a:rPr lang="en-US" sz="2400" dirty="0"/>
              <a:t> </a:t>
            </a:r>
            <a:r>
              <a:rPr lang="en-US" sz="2400" dirty="0" err="1"/>
              <a:t>Birimi</a:t>
            </a:r>
            <a:r>
              <a:rPr lang="en-US" sz="2400" dirty="0"/>
              <a:t> - Risk </a:t>
            </a:r>
            <a:r>
              <a:rPr lang="en-US" sz="2400" dirty="0" err="1"/>
              <a:t>değerlendirmesi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güvenlik</a:t>
            </a:r>
            <a:r>
              <a:rPr lang="en-US" sz="2400" dirty="0"/>
              <a:t> </a:t>
            </a:r>
            <a:r>
              <a:rPr lang="en-US" sz="2400" dirty="0" err="1"/>
              <a:t>tedbirleri</a:t>
            </a:r>
            <a:r>
              <a:rPr lang="en-US" sz="2400" dirty="0"/>
              <a:t> - </a:t>
            </a:r>
            <a:r>
              <a:rPr lang="en-US" sz="2400" dirty="0" err="1"/>
              <a:t>Çalışanların</a:t>
            </a:r>
            <a:r>
              <a:rPr lang="en-US" sz="2400" dirty="0"/>
              <a:t> </a:t>
            </a:r>
            <a:r>
              <a:rPr lang="en-US" sz="2400" dirty="0" err="1"/>
              <a:t>eğitimi</a:t>
            </a:r>
            <a:r>
              <a:rPr lang="en-US" sz="2400" dirty="0"/>
              <a:t> - Hasta </a:t>
            </a:r>
            <a:r>
              <a:rPr lang="en-US" sz="2400" dirty="0" err="1"/>
              <a:t>ve</a:t>
            </a:r>
            <a:r>
              <a:rPr lang="en-US" sz="2400" dirty="0"/>
              <a:t> hasta </a:t>
            </a:r>
            <a:r>
              <a:rPr lang="en-US" sz="2400" dirty="0" err="1"/>
              <a:t>yakınlarının</a:t>
            </a:r>
            <a:r>
              <a:rPr lang="en-US" sz="2400" dirty="0"/>
              <a:t> </a:t>
            </a:r>
            <a:r>
              <a:rPr lang="en-US" sz="2400" dirty="0" err="1"/>
              <a:t>bilgilendirilmesi</a:t>
            </a:r>
            <a:r>
              <a:rPr lang="en-US" sz="2400" dirty="0"/>
              <a:t> - </a:t>
            </a:r>
            <a:r>
              <a:rPr lang="en-US" sz="2400" dirty="0" err="1"/>
              <a:t>Hizmetten</a:t>
            </a:r>
            <a:r>
              <a:rPr lang="en-US" sz="2400" dirty="0"/>
              <a:t> </a:t>
            </a:r>
            <a:r>
              <a:rPr lang="en-US" sz="2400" dirty="0" err="1"/>
              <a:t>çekilme</a:t>
            </a:r>
            <a:r>
              <a:rPr lang="en-US" sz="2400" dirty="0"/>
              <a:t> - </a:t>
            </a:r>
            <a:r>
              <a:rPr lang="en-US" sz="2400" dirty="0" err="1"/>
              <a:t>Bildirim</a:t>
            </a:r>
            <a:r>
              <a:rPr lang="en-US" sz="2400" dirty="0"/>
              <a:t> </a:t>
            </a:r>
            <a:r>
              <a:rPr lang="en-US" sz="2400" dirty="0" err="1"/>
              <a:t>süreci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hukuki</a:t>
            </a:r>
            <a:r>
              <a:rPr lang="en-US" sz="2400" dirty="0"/>
              <a:t> </a:t>
            </a:r>
            <a:r>
              <a:rPr lang="en-US" sz="2400" dirty="0" err="1"/>
              <a:t>yardım</a:t>
            </a:r>
            <a:r>
              <a:rPr lang="en-US" sz="2400" dirty="0"/>
              <a:t> </a:t>
            </a:r>
            <a:r>
              <a:rPr lang="en-US" sz="2400" dirty="0" err="1"/>
              <a:t>başlıkları</a:t>
            </a:r>
            <a:r>
              <a:rPr lang="en-US" sz="2400" dirty="0"/>
              <a:t> </a:t>
            </a:r>
            <a:r>
              <a:rPr lang="en-US" sz="2400" dirty="0" err="1"/>
              <a:t>yer</a:t>
            </a:r>
            <a:r>
              <a:rPr lang="en-US" sz="2400" dirty="0"/>
              <a:t> </a:t>
            </a:r>
            <a:r>
              <a:rPr lang="en-US" sz="2400" dirty="0" err="1" smtClean="0"/>
              <a:t>almış</a:t>
            </a:r>
            <a:r>
              <a:rPr lang="tr-TR" sz="2400" dirty="0" smtClean="0"/>
              <a:t>tır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3176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86296" y="0"/>
            <a:ext cx="10018816" cy="6032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/>
              <a:t>Hukuksal</a:t>
            </a:r>
            <a:r>
              <a:rPr lang="en-US" sz="2000" b="1" dirty="0"/>
              <a:t> </a:t>
            </a:r>
            <a:r>
              <a:rPr lang="en-US" sz="2000" b="1" dirty="0" err="1"/>
              <a:t>Algoritma</a:t>
            </a:r>
            <a:r>
              <a:rPr lang="en-US" sz="2000" b="1" dirty="0"/>
              <a:t> </a:t>
            </a:r>
            <a:endParaRPr lang="tr-TR" sz="2000" b="1" dirty="0" smtClean="0"/>
          </a:p>
          <a:p>
            <a:pPr marL="0" indent="0">
              <a:buNone/>
            </a:pPr>
            <a:r>
              <a:rPr lang="en-US" sz="2000" dirty="0" smtClean="0"/>
              <a:t>1</a:t>
            </a:r>
            <a:r>
              <a:rPr lang="en-US" sz="2000" dirty="0"/>
              <a:t>. </a:t>
            </a:r>
            <a:r>
              <a:rPr lang="en-US" sz="2000" dirty="0" err="1"/>
              <a:t>Krizin</a:t>
            </a:r>
            <a:r>
              <a:rPr lang="en-US" sz="2000" dirty="0"/>
              <a:t> </a:t>
            </a:r>
            <a:r>
              <a:rPr lang="en-US" sz="2000" dirty="0" err="1"/>
              <a:t>sona</a:t>
            </a:r>
            <a:r>
              <a:rPr lang="en-US" sz="2000" dirty="0"/>
              <a:t> </a:t>
            </a:r>
            <a:r>
              <a:rPr lang="en-US" sz="2000" dirty="0" err="1"/>
              <a:t>erdiğinden</a:t>
            </a:r>
            <a:r>
              <a:rPr lang="en-US" sz="2000" dirty="0"/>
              <a:t> </a:t>
            </a:r>
            <a:r>
              <a:rPr lang="en-US" sz="2000" dirty="0" err="1"/>
              <a:t>emin</a:t>
            </a:r>
            <a:r>
              <a:rPr lang="en-US" sz="2000" dirty="0"/>
              <a:t> </a:t>
            </a:r>
            <a:r>
              <a:rPr lang="en-US" sz="2000" dirty="0" err="1"/>
              <a:t>olun</a:t>
            </a:r>
            <a:r>
              <a:rPr lang="en-US" sz="2000" dirty="0"/>
              <a:t>. </a:t>
            </a:r>
            <a:r>
              <a:rPr lang="en-US" sz="2000" dirty="0" err="1"/>
              <a:t>Bazen</a:t>
            </a:r>
            <a:r>
              <a:rPr lang="en-US" sz="2000" dirty="0"/>
              <a:t> </a:t>
            </a:r>
            <a:r>
              <a:rPr lang="en-US" sz="2000" dirty="0" err="1"/>
              <a:t>kriz</a:t>
            </a:r>
            <a:r>
              <a:rPr lang="en-US" sz="2000" dirty="0"/>
              <a:t> </a:t>
            </a:r>
            <a:r>
              <a:rPr lang="en-US" sz="2000" dirty="0" err="1"/>
              <a:t>durumu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müddet</a:t>
            </a:r>
            <a:r>
              <a:rPr lang="en-US" sz="2000" dirty="0"/>
              <a:t> </a:t>
            </a:r>
            <a:r>
              <a:rPr lang="en-US" sz="2000" dirty="0" err="1"/>
              <a:t>sonra</a:t>
            </a:r>
            <a:r>
              <a:rPr lang="en-US" sz="2000" dirty="0"/>
              <a:t> </a:t>
            </a:r>
            <a:r>
              <a:rPr lang="en-US" sz="2000" dirty="0" err="1"/>
              <a:t>ya</a:t>
            </a:r>
            <a:r>
              <a:rPr lang="en-US" sz="2000" dirty="0"/>
              <a:t> da </a:t>
            </a:r>
            <a:r>
              <a:rPr lang="en-US" sz="2000" dirty="0" err="1"/>
              <a:t>iş</a:t>
            </a:r>
            <a:r>
              <a:rPr lang="en-US" sz="2000" dirty="0"/>
              <a:t> </a:t>
            </a:r>
            <a:r>
              <a:rPr lang="en-US" sz="2000" dirty="0" err="1"/>
              <a:t>çıkışında</a:t>
            </a:r>
            <a:r>
              <a:rPr lang="en-US" sz="2000" dirty="0"/>
              <a:t> </a:t>
            </a:r>
            <a:r>
              <a:rPr lang="en-US" sz="2000" dirty="0" err="1"/>
              <a:t>yeniden</a:t>
            </a:r>
            <a:r>
              <a:rPr lang="en-US" sz="2000" dirty="0"/>
              <a:t> </a:t>
            </a:r>
            <a:r>
              <a:rPr lang="en-US" sz="2000" dirty="0" err="1"/>
              <a:t>ortaya</a:t>
            </a:r>
            <a:r>
              <a:rPr lang="en-US" sz="2000" dirty="0"/>
              <a:t> </a:t>
            </a:r>
            <a:r>
              <a:rPr lang="en-US" sz="2000" dirty="0" err="1"/>
              <a:t>çıkabilir</a:t>
            </a:r>
            <a:r>
              <a:rPr lang="en-US" sz="2000" dirty="0"/>
              <a:t> </a:t>
            </a:r>
            <a:endParaRPr lang="tr-TR" sz="2000" dirty="0" smtClean="0"/>
          </a:p>
          <a:p>
            <a:pPr marL="0" indent="0">
              <a:buNone/>
            </a:pPr>
            <a:r>
              <a:rPr lang="en-US" sz="2000" dirty="0" smtClean="0"/>
              <a:t>2</a:t>
            </a:r>
            <a:r>
              <a:rPr lang="en-US" sz="2000" dirty="0"/>
              <a:t>. </a:t>
            </a:r>
            <a:r>
              <a:rPr lang="en-US" sz="2000" dirty="0" err="1"/>
              <a:t>Acil</a:t>
            </a:r>
            <a:r>
              <a:rPr lang="en-US" sz="2000" dirty="0"/>
              <a:t> </a:t>
            </a:r>
            <a:r>
              <a:rPr lang="en-US" sz="2000" dirty="0" err="1"/>
              <a:t>sağlık</a:t>
            </a:r>
            <a:r>
              <a:rPr lang="en-US" sz="2000" dirty="0"/>
              <a:t> </a:t>
            </a:r>
            <a:r>
              <a:rPr lang="en-US" sz="2000" dirty="0" err="1"/>
              <a:t>sorunlarınızı</a:t>
            </a:r>
            <a:r>
              <a:rPr lang="en-US" sz="2000" dirty="0"/>
              <a:t> </a:t>
            </a:r>
            <a:r>
              <a:rPr lang="en-US" sz="2000" dirty="0" err="1"/>
              <a:t>çözün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hekim</a:t>
            </a:r>
            <a:r>
              <a:rPr lang="en-US" sz="2000" dirty="0"/>
              <a:t> </a:t>
            </a:r>
            <a:r>
              <a:rPr lang="en-US" sz="2000" dirty="0" err="1"/>
              <a:t>raporu</a:t>
            </a:r>
            <a:r>
              <a:rPr lang="en-US" sz="2000" dirty="0"/>
              <a:t> </a:t>
            </a:r>
            <a:r>
              <a:rPr lang="en-US" sz="2000" dirty="0" err="1" smtClean="0"/>
              <a:t>alın</a:t>
            </a:r>
            <a:endParaRPr lang="tr-TR" sz="2000" dirty="0" smtClean="0"/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/>
              <a:t>3. </a:t>
            </a:r>
            <a:r>
              <a:rPr lang="en-US" sz="2000" dirty="0" err="1"/>
              <a:t>Olayı</a:t>
            </a:r>
            <a:r>
              <a:rPr lang="en-US" sz="2000" dirty="0"/>
              <a:t> </a:t>
            </a:r>
            <a:r>
              <a:rPr lang="en-US" sz="2000" dirty="0" err="1"/>
              <a:t>tüm</a:t>
            </a:r>
            <a:r>
              <a:rPr lang="en-US" sz="2000" dirty="0"/>
              <a:t> </a:t>
            </a:r>
            <a:r>
              <a:rPr lang="en-US" sz="2000" dirty="0" err="1"/>
              <a:t>ayrıntıları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raporlaştırın</a:t>
            </a:r>
            <a:r>
              <a:rPr lang="en-US" sz="2000" dirty="0"/>
              <a:t> </a:t>
            </a:r>
            <a:endParaRPr lang="tr-TR" sz="2000" dirty="0" smtClean="0"/>
          </a:p>
          <a:p>
            <a:pPr marL="0" indent="0">
              <a:buNone/>
            </a:pPr>
            <a:r>
              <a:rPr lang="en-US" sz="2000" dirty="0" smtClean="0"/>
              <a:t>4</a:t>
            </a:r>
            <a:r>
              <a:rPr lang="en-US" sz="2000" dirty="0"/>
              <a:t>. </a:t>
            </a:r>
            <a:r>
              <a:rPr lang="en-US" sz="2000" dirty="0" err="1"/>
              <a:t>Kamu</a:t>
            </a:r>
            <a:r>
              <a:rPr lang="en-US" sz="2000" dirty="0"/>
              <a:t> </a:t>
            </a:r>
            <a:r>
              <a:rPr lang="en-US" sz="2000" dirty="0" err="1"/>
              <a:t>malına</a:t>
            </a:r>
            <a:r>
              <a:rPr lang="en-US" sz="2000" dirty="0"/>
              <a:t> </a:t>
            </a:r>
            <a:r>
              <a:rPr lang="en-US" sz="2000" dirty="0" err="1"/>
              <a:t>verilmiş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zarar</a:t>
            </a:r>
            <a:r>
              <a:rPr lang="en-US" sz="2000" dirty="0"/>
              <a:t> </a:t>
            </a:r>
            <a:r>
              <a:rPr lang="en-US" sz="2000" dirty="0" err="1"/>
              <a:t>varsa</a:t>
            </a:r>
            <a:r>
              <a:rPr lang="en-US" sz="2000" dirty="0"/>
              <a:t>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durumu</a:t>
            </a:r>
            <a:r>
              <a:rPr lang="en-US" sz="2000" dirty="0"/>
              <a:t> </a:t>
            </a:r>
            <a:r>
              <a:rPr lang="en-US" sz="2000" dirty="0" err="1"/>
              <a:t>raporda</a:t>
            </a:r>
            <a:r>
              <a:rPr lang="en-US" sz="2000" dirty="0"/>
              <a:t> </a:t>
            </a:r>
            <a:r>
              <a:rPr lang="en-US" sz="2000" dirty="0" err="1"/>
              <a:t>belirtin</a:t>
            </a:r>
            <a:r>
              <a:rPr lang="en-US" sz="2000" dirty="0"/>
              <a:t> </a:t>
            </a:r>
            <a:endParaRPr lang="tr-TR" sz="2000" dirty="0" smtClean="0"/>
          </a:p>
          <a:p>
            <a:pPr marL="0" indent="0">
              <a:buNone/>
            </a:pPr>
            <a:r>
              <a:rPr lang="en-US" sz="2000" dirty="0" smtClean="0"/>
              <a:t>5</a:t>
            </a:r>
            <a:r>
              <a:rPr lang="en-US" sz="2000" dirty="0"/>
              <a:t>. </a:t>
            </a:r>
            <a:r>
              <a:rPr lang="en-US" sz="2000" dirty="0" err="1"/>
              <a:t>Hazırladığınız</a:t>
            </a:r>
            <a:r>
              <a:rPr lang="en-US" sz="2000" dirty="0"/>
              <a:t> </a:t>
            </a:r>
            <a:r>
              <a:rPr lang="en-US" sz="2000" dirty="0" err="1"/>
              <a:t>raporu</a:t>
            </a:r>
            <a:r>
              <a:rPr lang="en-US" sz="2000" dirty="0"/>
              <a:t> </a:t>
            </a:r>
            <a:r>
              <a:rPr lang="en-US" sz="2000" dirty="0" err="1"/>
              <a:t>görgü</a:t>
            </a:r>
            <a:r>
              <a:rPr lang="en-US" sz="2000" dirty="0"/>
              <a:t> </a:t>
            </a:r>
            <a:r>
              <a:rPr lang="en-US" sz="2000" dirty="0" err="1"/>
              <a:t>tanıklarına</a:t>
            </a:r>
            <a:r>
              <a:rPr lang="en-US" sz="2000" dirty="0"/>
              <a:t> </a:t>
            </a:r>
            <a:r>
              <a:rPr lang="en-US" sz="2000" dirty="0" err="1"/>
              <a:t>açık</a:t>
            </a:r>
            <a:r>
              <a:rPr lang="en-US" sz="2000" dirty="0"/>
              <a:t> </a:t>
            </a:r>
            <a:r>
              <a:rPr lang="en-US" sz="2000" dirty="0" err="1"/>
              <a:t>isim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adresleri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imzalatın</a:t>
            </a:r>
            <a:r>
              <a:rPr lang="en-US" sz="2000" dirty="0"/>
              <a:t> </a:t>
            </a:r>
            <a:endParaRPr lang="tr-TR" sz="2000" dirty="0" smtClean="0"/>
          </a:p>
          <a:p>
            <a:pPr marL="0" indent="0">
              <a:buNone/>
            </a:pPr>
            <a:r>
              <a:rPr lang="en-US" sz="2000" dirty="0" smtClean="0"/>
              <a:t>6</a:t>
            </a:r>
            <a:r>
              <a:rPr lang="en-US" sz="2000" dirty="0"/>
              <a:t>. </a:t>
            </a:r>
            <a:r>
              <a:rPr lang="en-US" sz="2000" dirty="0" err="1"/>
              <a:t>Kriz</a:t>
            </a:r>
            <a:r>
              <a:rPr lang="en-US" sz="2000" dirty="0"/>
              <a:t> </a:t>
            </a:r>
            <a:r>
              <a:rPr lang="en-US" sz="2000" dirty="0" err="1"/>
              <a:t>yönetiminizin</a:t>
            </a:r>
            <a:r>
              <a:rPr lang="en-US" sz="2000" dirty="0"/>
              <a:t> </a:t>
            </a:r>
            <a:r>
              <a:rPr lang="en-US" sz="2000" dirty="0" err="1"/>
              <a:t>sonucu</a:t>
            </a:r>
            <a:r>
              <a:rPr lang="en-US" sz="2000" dirty="0"/>
              <a:t> ne </a:t>
            </a:r>
            <a:r>
              <a:rPr lang="en-US" sz="2000" dirty="0" err="1"/>
              <a:t>olursa</a:t>
            </a:r>
            <a:r>
              <a:rPr lang="en-US" sz="2000" dirty="0"/>
              <a:t> </a:t>
            </a:r>
            <a:r>
              <a:rPr lang="en-US" sz="2000" dirty="0" err="1"/>
              <a:t>olsun</a:t>
            </a:r>
            <a:r>
              <a:rPr lang="en-US" sz="2000" dirty="0"/>
              <a:t> </a:t>
            </a:r>
            <a:r>
              <a:rPr lang="en-US" sz="2000" dirty="0" err="1"/>
              <a:t>durumu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yazılı</a:t>
            </a:r>
            <a:r>
              <a:rPr lang="en-US" sz="2000" dirty="0"/>
              <a:t> </a:t>
            </a:r>
            <a:r>
              <a:rPr lang="en-US" sz="2000" dirty="0" err="1"/>
              <a:t>tutanakla</a:t>
            </a:r>
            <a:r>
              <a:rPr lang="en-US" sz="2000" dirty="0"/>
              <a:t> </a:t>
            </a:r>
            <a:r>
              <a:rPr lang="en-US" sz="2000" dirty="0" err="1"/>
              <a:t>sorumlulara</a:t>
            </a:r>
            <a:r>
              <a:rPr lang="en-US" sz="2000" dirty="0"/>
              <a:t> </a:t>
            </a:r>
            <a:r>
              <a:rPr lang="en-US" sz="2000" dirty="0" err="1"/>
              <a:t>bildirin</a:t>
            </a:r>
            <a:r>
              <a:rPr lang="en-US" sz="2000" dirty="0"/>
              <a:t> (</a:t>
            </a:r>
            <a:r>
              <a:rPr lang="en-US" sz="2000" dirty="0" err="1"/>
              <a:t>Beyaz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113). Durum </a:t>
            </a:r>
            <a:r>
              <a:rPr lang="en-US" sz="2000" dirty="0" err="1"/>
              <a:t>kamu</a:t>
            </a:r>
            <a:r>
              <a:rPr lang="en-US" sz="2000" dirty="0"/>
              <a:t> </a:t>
            </a:r>
            <a:r>
              <a:rPr lang="en-US" sz="2000" dirty="0" err="1"/>
              <a:t>davası</a:t>
            </a:r>
            <a:r>
              <a:rPr lang="en-US" sz="2000" dirty="0"/>
              <a:t> </a:t>
            </a:r>
            <a:r>
              <a:rPr lang="en-US" sz="2000" dirty="0" err="1"/>
              <a:t>özelliği</a:t>
            </a:r>
            <a:r>
              <a:rPr lang="en-US" sz="2000" dirty="0"/>
              <a:t> </a:t>
            </a:r>
            <a:r>
              <a:rPr lang="en-US" sz="2000" dirty="0" err="1"/>
              <a:t>taşıdığı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kurumunuzun</a:t>
            </a:r>
            <a:r>
              <a:rPr lang="en-US" sz="2000" dirty="0"/>
              <a:t> da </a:t>
            </a:r>
            <a:r>
              <a:rPr lang="en-US" sz="2000" dirty="0" err="1"/>
              <a:t>başvuruda</a:t>
            </a:r>
            <a:r>
              <a:rPr lang="en-US" sz="2000" dirty="0"/>
              <a:t> </a:t>
            </a:r>
            <a:r>
              <a:rPr lang="en-US" sz="2000" dirty="0" err="1"/>
              <a:t>bulunup</a:t>
            </a:r>
            <a:r>
              <a:rPr lang="en-US" sz="2000" dirty="0"/>
              <a:t> </a:t>
            </a:r>
            <a:r>
              <a:rPr lang="en-US" sz="2000" dirty="0" err="1"/>
              <a:t>bulunmadığını</a:t>
            </a:r>
            <a:r>
              <a:rPr lang="en-US" sz="2000" dirty="0"/>
              <a:t>, </a:t>
            </a:r>
            <a:r>
              <a:rPr lang="en-US" sz="2000" dirty="0" err="1"/>
              <a:t>iş</a:t>
            </a:r>
            <a:r>
              <a:rPr lang="en-US" sz="2000" dirty="0"/>
              <a:t> </a:t>
            </a:r>
            <a:r>
              <a:rPr lang="en-US" sz="2000" dirty="0" err="1"/>
              <a:t>kazası</a:t>
            </a:r>
            <a:r>
              <a:rPr lang="en-US" sz="2000" dirty="0"/>
              <a:t> </a:t>
            </a:r>
            <a:r>
              <a:rPr lang="en-US" sz="2000" dirty="0" err="1"/>
              <a:t>bildirimi</a:t>
            </a:r>
            <a:r>
              <a:rPr lang="en-US" sz="2000" dirty="0"/>
              <a:t> </a:t>
            </a:r>
            <a:r>
              <a:rPr lang="en-US" sz="2000" dirty="0" err="1"/>
              <a:t>yapıp</a:t>
            </a:r>
            <a:r>
              <a:rPr lang="en-US" sz="2000" dirty="0"/>
              <a:t> </a:t>
            </a:r>
            <a:r>
              <a:rPr lang="en-US" sz="2000" dirty="0" err="1"/>
              <a:t>yapmadığını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diğer</a:t>
            </a:r>
            <a:r>
              <a:rPr lang="en-US" sz="2000" dirty="0"/>
              <a:t> </a:t>
            </a:r>
            <a:r>
              <a:rPr lang="en-US" sz="2000" dirty="0" err="1"/>
              <a:t>yasal</a:t>
            </a:r>
            <a:r>
              <a:rPr lang="en-US" sz="2000" dirty="0"/>
              <a:t> </a:t>
            </a:r>
            <a:r>
              <a:rPr lang="en-US" sz="2000" dirty="0" err="1"/>
              <a:t>süreçleri</a:t>
            </a:r>
            <a:r>
              <a:rPr lang="en-US" sz="2000" dirty="0"/>
              <a:t> </a:t>
            </a:r>
            <a:r>
              <a:rPr lang="en-US" sz="2000" dirty="0" err="1"/>
              <a:t>takip</a:t>
            </a:r>
            <a:r>
              <a:rPr lang="en-US" sz="2000" dirty="0"/>
              <a:t> </a:t>
            </a:r>
            <a:r>
              <a:rPr lang="en-US" sz="2000" dirty="0" err="1" smtClean="0"/>
              <a:t>edin</a:t>
            </a:r>
            <a:endParaRPr lang="tr-TR" sz="2000" dirty="0" smtClean="0"/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/>
              <a:t>7. </a:t>
            </a:r>
            <a:r>
              <a:rPr lang="en-US" sz="2000" dirty="0" err="1"/>
              <a:t>Devam</a:t>
            </a:r>
            <a:r>
              <a:rPr lang="en-US" sz="2000" dirty="0"/>
              <a:t> </a:t>
            </a:r>
            <a:r>
              <a:rPr lang="en-US" sz="2000" dirty="0" err="1"/>
              <a:t>eden</a:t>
            </a:r>
            <a:r>
              <a:rPr lang="en-US" sz="2000" dirty="0"/>
              <a:t> </a:t>
            </a:r>
            <a:r>
              <a:rPr lang="en-US" sz="2000" dirty="0" err="1"/>
              <a:t>sağlık</a:t>
            </a:r>
            <a:r>
              <a:rPr lang="en-US" sz="2000" dirty="0"/>
              <a:t> </a:t>
            </a:r>
            <a:r>
              <a:rPr lang="en-US" sz="2000" dirty="0" err="1"/>
              <a:t>sorununuz</a:t>
            </a:r>
            <a:r>
              <a:rPr lang="en-US" sz="2000" dirty="0"/>
              <a:t> </a:t>
            </a:r>
            <a:r>
              <a:rPr lang="en-US" sz="2000" dirty="0" err="1"/>
              <a:t>varsa</a:t>
            </a:r>
            <a:r>
              <a:rPr lang="en-US" sz="2000" dirty="0"/>
              <a:t> </a:t>
            </a:r>
            <a:r>
              <a:rPr lang="en-US" sz="2000" dirty="0" err="1"/>
              <a:t>çözümleyin</a:t>
            </a:r>
            <a:r>
              <a:rPr lang="en-US" sz="2000" dirty="0"/>
              <a:t>, </a:t>
            </a:r>
            <a:r>
              <a:rPr lang="en-US" sz="2000" dirty="0" err="1"/>
              <a:t>bedensel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ruhsal</a:t>
            </a:r>
            <a:r>
              <a:rPr lang="en-US" sz="2000" dirty="0"/>
              <a:t> </a:t>
            </a:r>
            <a:r>
              <a:rPr lang="en-US" sz="2000" dirty="0" err="1"/>
              <a:t>açıdan</a:t>
            </a:r>
            <a:r>
              <a:rPr lang="en-US" sz="2000" dirty="0"/>
              <a:t> </a:t>
            </a:r>
            <a:r>
              <a:rPr lang="en-US" sz="2000" dirty="0" err="1"/>
              <a:t>tıbbi</a:t>
            </a:r>
            <a:r>
              <a:rPr lang="en-US" sz="2000" dirty="0"/>
              <a:t> </a:t>
            </a:r>
            <a:r>
              <a:rPr lang="en-US" sz="2000" dirty="0" err="1"/>
              <a:t>destek</a:t>
            </a:r>
            <a:r>
              <a:rPr lang="en-US" sz="2000" dirty="0"/>
              <a:t> </a:t>
            </a:r>
            <a:r>
              <a:rPr lang="en-US" sz="2000" dirty="0" err="1"/>
              <a:t>alın</a:t>
            </a:r>
            <a:r>
              <a:rPr lang="en-US" sz="2000" dirty="0"/>
              <a:t>. </a:t>
            </a:r>
            <a:endParaRPr lang="tr-TR" sz="2000" dirty="0" smtClean="0"/>
          </a:p>
          <a:p>
            <a:pPr marL="0" indent="0">
              <a:buNone/>
            </a:pPr>
            <a:r>
              <a:rPr lang="en-US" sz="2000" dirty="0" smtClean="0"/>
              <a:t>8</a:t>
            </a:r>
            <a:r>
              <a:rPr lang="en-US" sz="2000" dirty="0"/>
              <a:t>. </a:t>
            </a:r>
            <a:r>
              <a:rPr lang="en-US" sz="2000" dirty="0" err="1"/>
              <a:t>Bağlı</a:t>
            </a:r>
            <a:r>
              <a:rPr lang="en-US" sz="2000" dirty="0"/>
              <a:t> </a:t>
            </a:r>
            <a:r>
              <a:rPr lang="en-US" sz="2000" dirty="0" err="1"/>
              <a:t>olduğunuz</a:t>
            </a:r>
            <a:r>
              <a:rPr lang="en-US" sz="2000" dirty="0"/>
              <a:t> </a:t>
            </a:r>
            <a:r>
              <a:rPr lang="en-US" sz="2000" dirty="0" err="1"/>
              <a:t>oda</a:t>
            </a:r>
            <a:r>
              <a:rPr lang="en-US" sz="2000" dirty="0"/>
              <a:t>, </a:t>
            </a:r>
            <a:r>
              <a:rPr lang="en-US" sz="2000" dirty="0" err="1"/>
              <a:t>sendika</a:t>
            </a:r>
            <a:r>
              <a:rPr lang="en-US" sz="2000" dirty="0"/>
              <a:t>, </a:t>
            </a:r>
            <a:r>
              <a:rPr lang="en-US" sz="2000" dirty="0" err="1"/>
              <a:t>meslek</a:t>
            </a:r>
            <a:r>
              <a:rPr lang="en-US" sz="2000" dirty="0"/>
              <a:t> </a:t>
            </a:r>
            <a:r>
              <a:rPr lang="en-US" sz="2000" dirty="0" err="1"/>
              <a:t>derneğinin</a:t>
            </a:r>
            <a:r>
              <a:rPr lang="en-US" sz="2000" dirty="0"/>
              <a:t> </a:t>
            </a:r>
            <a:r>
              <a:rPr lang="en-US" sz="2000" dirty="0" err="1"/>
              <a:t>Acil</a:t>
            </a:r>
            <a:r>
              <a:rPr lang="en-US" sz="2000" dirty="0"/>
              <a:t> </a:t>
            </a:r>
            <a:r>
              <a:rPr lang="en-US" sz="2000" dirty="0" err="1"/>
              <a:t>Şiddet</a:t>
            </a:r>
            <a:r>
              <a:rPr lang="en-US" sz="2000" dirty="0"/>
              <a:t> </a:t>
            </a:r>
            <a:r>
              <a:rPr lang="en-US" sz="2000" dirty="0" err="1"/>
              <a:t>Hattı’nı</a:t>
            </a:r>
            <a:r>
              <a:rPr lang="en-US" sz="2000" dirty="0"/>
              <a:t> </a:t>
            </a:r>
            <a:r>
              <a:rPr lang="en-US" sz="2000" dirty="0" err="1"/>
              <a:t>arayarak</a:t>
            </a:r>
            <a:r>
              <a:rPr lang="en-US" sz="2000" dirty="0"/>
              <a:t> </a:t>
            </a:r>
            <a:r>
              <a:rPr lang="en-US" sz="2000" dirty="0" err="1"/>
              <a:t>durumunuzla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bilgi</a:t>
            </a:r>
            <a:r>
              <a:rPr lang="en-US" sz="2000" dirty="0"/>
              <a:t> </a:t>
            </a:r>
            <a:r>
              <a:rPr lang="en-US" sz="2000" dirty="0" err="1"/>
              <a:t>verin</a:t>
            </a:r>
            <a:r>
              <a:rPr lang="en-US" sz="2000" dirty="0"/>
              <a:t> </a:t>
            </a:r>
            <a:endParaRPr lang="tr-TR" sz="2000" dirty="0" smtClean="0"/>
          </a:p>
          <a:p>
            <a:pPr marL="0" indent="0">
              <a:buNone/>
            </a:pPr>
            <a:r>
              <a:rPr lang="en-US" sz="2000" dirty="0" smtClean="0"/>
              <a:t>9</a:t>
            </a:r>
            <a:r>
              <a:rPr lang="en-US" sz="2000" dirty="0"/>
              <a:t>. </a:t>
            </a:r>
            <a:r>
              <a:rPr lang="en-US" sz="2000" dirty="0" err="1"/>
              <a:t>Kurumunuzca</a:t>
            </a:r>
            <a:r>
              <a:rPr lang="en-US" sz="2000" dirty="0"/>
              <a:t> </a:t>
            </a:r>
            <a:r>
              <a:rPr lang="en-US" sz="2000" dirty="0" err="1"/>
              <a:t>hukuksal</a:t>
            </a:r>
            <a:r>
              <a:rPr lang="en-US" sz="2000" dirty="0"/>
              <a:t> </a:t>
            </a:r>
            <a:r>
              <a:rPr lang="en-US" sz="2000" dirty="0" err="1"/>
              <a:t>süreç</a:t>
            </a:r>
            <a:r>
              <a:rPr lang="en-US" sz="2000" dirty="0"/>
              <a:t> </a:t>
            </a:r>
            <a:r>
              <a:rPr lang="en-US" sz="2000" dirty="0" err="1"/>
              <a:t>başlatılmamışsa</a:t>
            </a:r>
            <a:r>
              <a:rPr lang="en-US" sz="2000" dirty="0"/>
              <a:t> </a:t>
            </a:r>
            <a:r>
              <a:rPr lang="en-US" sz="2000" dirty="0" err="1"/>
              <a:t>hukuksal</a:t>
            </a:r>
            <a:r>
              <a:rPr lang="en-US" sz="2000" dirty="0"/>
              <a:t> </a:t>
            </a:r>
            <a:r>
              <a:rPr lang="en-US" sz="2000" dirty="0" err="1"/>
              <a:t>mücadele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belgelerinizle</a:t>
            </a:r>
            <a:r>
              <a:rPr lang="en-US" sz="2000" dirty="0"/>
              <a:t> </a:t>
            </a:r>
            <a:r>
              <a:rPr lang="en-US" sz="2000" dirty="0" err="1"/>
              <a:t>birlikte</a:t>
            </a:r>
            <a:r>
              <a:rPr lang="en-US" sz="2000" dirty="0"/>
              <a:t> </a:t>
            </a:r>
            <a:r>
              <a:rPr lang="en-US" sz="2000" dirty="0" err="1"/>
              <a:t>Cumhuriyet</a:t>
            </a:r>
            <a:r>
              <a:rPr lang="en-US" sz="2000" dirty="0"/>
              <a:t> </a:t>
            </a:r>
            <a:r>
              <a:rPr lang="en-US" sz="2000" dirty="0" err="1"/>
              <a:t>Savcılığı’na</a:t>
            </a:r>
            <a:r>
              <a:rPr lang="en-US" sz="2000" dirty="0"/>
              <a:t> </a:t>
            </a:r>
            <a:r>
              <a:rPr lang="en-US" sz="2000" dirty="0" err="1"/>
              <a:t>başvurun</a:t>
            </a:r>
            <a:r>
              <a:rPr lang="en-US" sz="2000" dirty="0"/>
              <a:t>. </a:t>
            </a:r>
            <a:endParaRPr lang="tr-TR" sz="2000" dirty="0" smtClean="0"/>
          </a:p>
          <a:p>
            <a:pPr marL="0" indent="0">
              <a:buNone/>
            </a:pPr>
            <a:r>
              <a:rPr lang="en-US" sz="2000" dirty="0" smtClean="0"/>
              <a:t>10.Çalışma </a:t>
            </a:r>
            <a:r>
              <a:rPr lang="en-US" sz="2000" dirty="0" err="1"/>
              <a:t>ortamı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koşulları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durumunuzu</a:t>
            </a:r>
            <a:r>
              <a:rPr lang="en-US" sz="2000" dirty="0"/>
              <a:t> </a:t>
            </a:r>
            <a:r>
              <a:rPr lang="en-US" sz="2000" dirty="0" err="1"/>
              <a:t>yeniden</a:t>
            </a:r>
            <a:r>
              <a:rPr lang="en-US" sz="2000" dirty="0"/>
              <a:t> </a:t>
            </a:r>
            <a:r>
              <a:rPr lang="en-US" sz="2000" dirty="0" err="1"/>
              <a:t>değerlendirin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606062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</TotalTime>
  <Words>496</Words>
  <Application>Microsoft Office PowerPoint</Application>
  <PresentationFormat>Geniş ekran</PresentationFormat>
  <Paragraphs>25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Fiziksel ve psikolojik olumsuzluklarla başa çıkma yöntemleri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Fiziksel ve psikolojik olumsuzluklarla başa çıkma yöntemleri</dc:title>
  <dc:creator>mert ocak</dc:creator>
  <cp:lastModifiedBy>mert ocak</cp:lastModifiedBy>
  <cp:revision>2</cp:revision>
  <dcterms:created xsi:type="dcterms:W3CDTF">2020-01-17T08:48:08Z</dcterms:created>
  <dcterms:modified xsi:type="dcterms:W3CDTF">2020-01-17T08:58:12Z</dcterms:modified>
</cp:coreProperties>
</file>