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77" r:id="rId2"/>
    <p:sldId id="257" r:id="rId3"/>
    <p:sldId id="258" r:id="rId4"/>
    <p:sldId id="259" r:id="rId5"/>
    <p:sldId id="27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DDD4A0-826A-4ED7-805E-4E7B24AF86BC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8E4615-F47D-4825-A885-AEB9EE9BB4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9900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1031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51364B0-4704-468B-8E06-D56060476293}" type="slidenum">
              <a:rPr lang="en-US" altLang="tr-TR" sz="1200">
                <a:latin typeface="Arial" panose="020B0604020202020204" pitchFamily="34" charset="0"/>
                <a:sym typeface="Arial" panose="020B0604020202020204" pitchFamily="34" charset="0"/>
              </a:rPr>
              <a:pPr eaLnBrk="1" hangingPunct="1"/>
              <a:t>5</a:t>
            </a:fld>
            <a:endParaRPr lang="en-US" altLang="tr-TR" sz="120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tr-T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965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B2C4-9E96-4DA3-92D4-7AE2579807C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AB7C-F9BB-47AB-8C8A-4536A50D8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4418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B2C4-9E96-4DA3-92D4-7AE2579807C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AB7C-F9BB-47AB-8C8A-4536A50D8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5321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B2C4-9E96-4DA3-92D4-7AE2579807C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AB7C-F9BB-47AB-8C8A-4536A50D8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5409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B2C4-9E96-4DA3-92D4-7AE2579807C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AB7C-F9BB-47AB-8C8A-4536A50D8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7632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B2C4-9E96-4DA3-92D4-7AE2579807C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AB7C-F9BB-47AB-8C8A-4536A50D8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9271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B2C4-9E96-4DA3-92D4-7AE2579807C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AB7C-F9BB-47AB-8C8A-4536A50D8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383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B2C4-9E96-4DA3-92D4-7AE2579807C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AB7C-F9BB-47AB-8C8A-4536A50D8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4992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B2C4-9E96-4DA3-92D4-7AE2579807C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AB7C-F9BB-47AB-8C8A-4536A50D8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092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B2C4-9E96-4DA3-92D4-7AE2579807C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AB7C-F9BB-47AB-8C8A-4536A50D8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885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B2C4-9E96-4DA3-92D4-7AE2579807C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AB7C-F9BB-47AB-8C8A-4536A50D8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6579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4B2C4-9E96-4DA3-92D4-7AE2579807C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6AB7C-F9BB-47AB-8C8A-4536A50D8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4700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4B2C4-9E96-4DA3-92D4-7AE2579807C7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6AB7C-F9BB-47AB-8C8A-4536A50D8C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3643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Spor Antropolojisi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tr-TR" altLang="tr-TR" dirty="0" err="1" smtClean="0"/>
              <a:t>Prof.Dr</a:t>
            </a:r>
            <a:r>
              <a:rPr lang="tr-TR" altLang="tr-TR" dirty="0" smtClean="0"/>
              <a:t>. Timur Gültekin</a:t>
            </a:r>
          </a:p>
        </p:txBody>
      </p:sp>
    </p:spTree>
    <p:extLst>
      <p:ext uri="{BB962C8B-B14F-4D97-AF65-F5344CB8AC3E}">
        <p14:creationId xmlns:p14="http://schemas.microsoft.com/office/powerpoint/2010/main" val="2062297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PROTEİN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6" y="1905000"/>
            <a:ext cx="8893175" cy="4191000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Aşırı protein alımı sakıncalıdır</a:t>
            </a:r>
          </a:p>
          <a:p>
            <a:pPr eaLnBrk="1" hangingPunct="1">
              <a:defRPr/>
            </a:pPr>
            <a:r>
              <a:rPr lang="tr-TR" smtClean="0"/>
              <a:t>İhtiyacın iki katından fazla protein alınırsa;</a:t>
            </a:r>
          </a:p>
          <a:p>
            <a:pPr lvl="1" eaLnBrk="1" hangingPunct="1">
              <a:defRPr/>
            </a:pPr>
            <a:r>
              <a:rPr lang="tr-TR" smtClean="0"/>
              <a:t>İdrarla kalsiyum ve sıvı atımı artmakta </a:t>
            </a:r>
          </a:p>
          <a:p>
            <a:pPr lvl="1" eaLnBrk="1" hangingPunct="1">
              <a:defRPr/>
            </a:pPr>
            <a:r>
              <a:rPr lang="tr-TR" smtClean="0"/>
              <a:t>Karaciğer ve böbrekler de olumsuz etkilenmektedir</a:t>
            </a:r>
          </a:p>
          <a:p>
            <a:pPr eaLnBrk="1" hangingPunct="1">
              <a:defRPr/>
            </a:pPr>
            <a:r>
              <a:rPr lang="tr-TR" smtClean="0"/>
              <a:t>Sağlıklı insanlar, günlük alınması gereken enerjinin %10-12’sini proteinden almalıdır</a:t>
            </a:r>
          </a:p>
        </p:txBody>
      </p:sp>
    </p:spTree>
    <p:extLst>
      <p:ext uri="{BB962C8B-B14F-4D97-AF65-F5344CB8AC3E}">
        <p14:creationId xmlns:p14="http://schemas.microsoft.com/office/powerpoint/2010/main" val="3924724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PROTEİNLER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Proteinlerde enerji veren besin öğesidir</a:t>
            </a:r>
          </a:p>
          <a:p>
            <a:pPr eaLnBrk="1" hangingPunct="1">
              <a:defRPr/>
            </a:pPr>
            <a:r>
              <a:rPr lang="tr-TR" smtClean="0"/>
              <a:t>Genellikle enerji sağlamak için değil;</a:t>
            </a:r>
          </a:p>
          <a:p>
            <a:pPr eaLnBrk="1" hangingPunct="1">
              <a:defRPr/>
            </a:pPr>
            <a:r>
              <a:rPr lang="tr-TR" smtClean="0"/>
              <a:t>Vücut dokularının yapım ve onarımı,</a:t>
            </a:r>
          </a:p>
          <a:p>
            <a:pPr eaLnBrk="1" hangingPunct="1">
              <a:defRPr/>
            </a:pPr>
            <a:r>
              <a:rPr lang="tr-TR" smtClean="0"/>
              <a:t>Vücuttaki kimyasal olayların düzenlenmesi gibi görevlerde kullanılır</a:t>
            </a:r>
          </a:p>
          <a:p>
            <a:pPr eaLnBrk="1" hangingPunct="1">
              <a:defRPr/>
            </a:pPr>
            <a:endParaRPr lang="tr-TR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mtClean="0"/>
          </a:p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97936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PROTEİNLER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28775"/>
            <a:ext cx="9144000" cy="4497388"/>
          </a:xfrm>
        </p:spPr>
        <p:txBody>
          <a:bodyPr/>
          <a:lstStyle/>
          <a:p>
            <a:pPr eaLnBrk="1" hangingPunct="1">
              <a:defRPr/>
            </a:pPr>
            <a:r>
              <a:rPr lang="tr-TR"/>
              <a:t>Uygun miktarda protein tüketilmelidir</a:t>
            </a:r>
          </a:p>
          <a:p>
            <a:pPr eaLnBrk="1" hangingPunct="1">
              <a:defRPr/>
            </a:pPr>
            <a:r>
              <a:rPr lang="tr-TR"/>
              <a:t>Fazla miktarda tüketimin kas yoğunluğunu artıracağı ile ilgili düşünceler doğru değildir</a:t>
            </a:r>
          </a:p>
          <a:p>
            <a:pPr eaLnBrk="1" hangingPunct="1">
              <a:defRPr/>
            </a:pPr>
            <a:r>
              <a:rPr lang="tr-TR"/>
              <a:t>Kas yoğunluğu proteinle değil antrenmanlarla artırılır</a:t>
            </a:r>
          </a:p>
          <a:p>
            <a:pPr eaLnBrk="1" hangingPunct="1">
              <a:defRPr/>
            </a:pPr>
            <a:r>
              <a:rPr lang="tr-TR"/>
              <a:t>Fazla miktarda protein tüketmek, böbrekleri gereksiz olarak yorar </a:t>
            </a:r>
          </a:p>
          <a:p>
            <a:pPr eaLnBrk="1" hangingPunct="1">
              <a:defRPr/>
            </a:pPr>
            <a:r>
              <a:rPr lang="tr-TR"/>
              <a:t>İdrar üretimini artırarak sıvı kaybına neden olur</a:t>
            </a:r>
          </a:p>
          <a:p>
            <a:pPr eaLnBrk="1" hangingPunct="1">
              <a:defRPr/>
            </a:pPr>
            <a:r>
              <a:rPr lang="tr-TR"/>
              <a:t>Aşırı miktarda alınan protein, vücutta protein olarak değil, yağ olarak depolanır, kas kitlesini artırmaz</a:t>
            </a:r>
          </a:p>
        </p:txBody>
      </p:sp>
    </p:spTree>
    <p:extLst>
      <p:ext uri="{BB962C8B-B14F-4D97-AF65-F5344CB8AC3E}">
        <p14:creationId xmlns:p14="http://schemas.microsoft.com/office/powerpoint/2010/main" val="409064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YAĞLAR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1" y="1412875"/>
            <a:ext cx="8435975" cy="4713288"/>
          </a:xfrm>
        </p:spPr>
        <p:txBody>
          <a:bodyPr/>
          <a:lstStyle/>
          <a:p>
            <a:pPr eaLnBrk="1" hangingPunct="1">
              <a:defRPr/>
            </a:pPr>
            <a:r>
              <a:rPr lang="tr-TR" b="1" smtClean="0">
                <a:latin typeface="Arial Narrow" pitchFamily="34" charset="0"/>
              </a:rPr>
              <a:t>Karbonhidratların yanı sıra çalışan kasların yakıt kaynağıdır</a:t>
            </a:r>
          </a:p>
          <a:p>
            <a:pPr eaLnBrk="1" hangingPunct="1">
              <a:defRPr/>
            </a:pPr>
            <a:r>
              <a:rPr lang="tr-TR" b="1" smtClean="0">
                <a:latin typeface="Arial Narrow" pitchFamily="34" charset="0"/>
              </a:rPr>
              <a:t>Vücut tarafından Karbonhidratlar kadar hızlı enerjiye dönüştürülemez</a:t>
            </a:r>
          </a:p>
          <a:p>
            <a:pPr eaLnBrk="1" hangingPunct="1">
              <a:defRPr/>
            </a:pPr>
            <a:r>
              <a:rPr lang="tr-TR" b="1" smtClean="0">
                <a:latin typeface="Arial Narrow" pitchFamily="34" charset="0"/>
              </a:rPr>
              <a:t>Karbonhidrat, protein ve yağların ekstra alındığı durumlarda kullanılmayan öğeler vücutta yağ olarak depolanır</a:t>
            </a:r>
          </a:p>
          <a:p>
            <a:pPr eaLnBrk="1" hangingPunct="1">
              <a:defRPr/>
            </a:pPr>
            <a:endParaRPr lang="tr-TR" b="1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1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YAĞLAR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1" y="1484313"/>
            <a:ext cx="8507413" cy="50403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b="1">
                <a:latin typeface="Arial Narrow" pitchFamily="34" charset="0"/>
              </a:rPr>
              <a:t>Sporcular, yağlı besinlerin tüketimini sınırlamalıdır,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b="1">
                <a:latin typeface="Arial Narrow" pitchFamily="34" charset="0"/>
              </a:rPr>
              <a:t>Örneğin kızarmış patates yerine fırında patates tüketilmelidir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b="1">
                <a:latin typeface="Arial Narrow" pitchFamily="34" charset="0"/>
              </a:rPr>
              <a:t>Yağların sindirimi uzun sürdüğü ve fazla tüketimi vücut ağırlığında sağlıksız artışa ve şişmanlığa sebep olabildiğinden;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b="1">
                <a:latin typeface="Arial Narrow" pitchFamily="34" charset="0"/>
              </a:rPr>
              <a:t>Fazla miktarda yağ tüketimi, sporcu performansını olumsuz etkiler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b="1">
                <a:latin typeface="Arial Narrow" pitchFamily="34" charset="0"/>
              </a:rPr>
              <a:t>Ancak çok düşük miktarda tüketimi de sporcu performansı için önemli olan yağda çözünen A, D, E, vitaminlerinin vücutta emilimini engeller </a:t>
            </a:r>
          </a:p>
        </p:txBody>
      </p:sp>
    </p:spTree>
    <p:extLst>
      <p:ext uri="{BB962C8B-B14F-4D97-AF65-F5344CB8AC3E}">
        <p14:creationId xmlns:p14="http://schemas.microsoft.com/office/powerpoint/2010/main" val="304382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VİTAMİNLER VE MİNERALLER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6" y="1905000"/>
            <a:ext cx="8594725" cy="4191000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Kalsiyum;kemik gelişimi ve diş sağlığı için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mtClean="0"/>
          </a:p>
          <a:p>
            <a:pPr eaLnBrk="1" hangingPunct="1">
              <a:defRPr/>
            </a:pPr>
            <a:r>
              <a:rPr lang="tr-TR" smtClean="0"/>
              <a:t>Demir; kansızlığı önlemek ve okul başarısını artırmak için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mtClean="0"/>
          </a:p>
          <a:p>
            <a:pPr eaLnBrk="1" hangingPunct="1">
              <a:defRPr/>
            </a:pPr>
            <a:r>
              <a:rPr lang="tr-TR" smtClean="0"/>
              <a:t>Çinko ; büyüme –gelişmenin sağlanması için önemli minerallerdendir</a:t>
            </a:r>
          </a:p>
        </p:txBody>
      </p:sp>
    </p:spTree>
    <p:extLst>
      <p:ext uri="{BB962C8B-B14F-4D97-AF65-F5344CB8AC3E}">
        <p14:creationId xmlns:p14="http://schemas.microsoft.com/office/powerpoint/2010/main" val="1088797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VİTAMİN VA MİNERALLER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/>
              <a:t>Sporcuların yeterli düzeyde vitamin mineralde almaları gerekir, </a:t>
            </a:r>
          </a:p>
          <a:p>
            <a:pPr eaLnBrk="1" hangingPunct="1">
              <a:defRPr/>
            </a:pPr>
            <a:r>
              <a:rPr lang="tr-TR"/>
              <a:t>Aksi taktirde performans olumsuz etkilenir</a:t>
            </a:r>
          </a:p>
          <a:p>
            <a:pPr eaLnBrk="1" hangingPunct="1">
              <a:defRPr/>
            </a:pPr>
            <a:r>
              <a:rPr lang="tr-TR"/>
              <a:t>Vitamin ve minerallerin bazıları,</a:t>
            </a:r>
          </a:p>
          <a:p>
            <a:pPr eaLnBrk="1" hangingPunct="1">
              <a:defRPr/>
            </a:pPr>
            <a:r>
              <a:rPr lang="tr-TR"/>
              <a:t>Karbonhidrat, protein ve yağlardan enerji elde edilmesine, </a:t>
            </a:r>
          </a:p>
          <a:p>
            <a:pPr eaLnBrk="1" hangingPunct="1">
              <a:defRPr/>
            </a:pPr>
            <a:r>
              <a:rPr lang="tr-TR"/>
              <a:t>Bazıları da kasların kasılıp gevşemesine yardımcı olurlar </a:t>
            </a:r>
          </a:p>
          <a:p>
            <a:pPr eaLnBrk="1" hangingPunct="1"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042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VİTAMİN VA MİNERALLER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400"/>
              <a:t>Özellikle B1, B6 vitaminleri: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/>
              <a:t>Enerji metabolizması,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/>
              <a:t>B6, B12 vitamini, demir:Kansızlık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/>
              <a:t>Kalsiyum ve D vitamini :kemik ve diş sağlığı açısından önemli olan besin öğeleridir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/>
              <a:t>Ayrıca antioksidan vitaminler olan A, C, E vitaminleri,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/>
              <a:t>Egzersiz sırasında vücutta oluşan bazı zararlı maddelerin (Serbest radikallerin) atımını sağlar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/>
              <a:t>C vitamini bağışıklık sistemi için gerekli olan vitamindir,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/>
              <a:t> Eksikliğinde hastalıklara çabuk yakalanılır. </a:t>
            </a:r>
          </a:p>
        </p:txBody>
      </p:sp>
    </p:spTree>
    <p:extLst>
      <p:ext uri="{BB962C8B-B14F-4D97-AF65-F5344CB8AC3E}">
        <p14:creationId xmlns:p14="http://schemas.microsoft.com/office/powerpoint/2010/main" val="54653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VİTAMİN VA MİNERALLER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686800" cy="485298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b="1">
                <a:latin typeface="Arial Narrow" pitchFamily="34" charset="0"/>
              </a:rPr>
              <a:t>Vitamin ve minerallerin yetersizliği durumunda, hasar gören hücrelerin yenilenmesi engellenir,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 b="1">
              <a:latin typeface="Arial Narrow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b="1">
                <a:latin typeface="Arial Narrow" pitchFamily="34" charset="0"/>
              </a:rPr>
              <a:t>Halsizlik, iştahsızlık oluşur, sporcunun sakatlanma riski artar,iyileşme süresi uzar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 b="1">
              <a:latin typeface="Arial Narrow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b="1">
                <a:latin typeface="Arial Narrow" pitchFamily="34" charset="0"/>
              </a:rPr>
              <a:t>Yeterli, dengeli ve çeşitli beslenme ile bu vitamin ve minerallere olan gereksinim karşılanabilmektedir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 b="1">
              <a:latin typeface="Arial Narrow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b="1">
                <a:latin typeface="Arial Narrow" pitchFamily="34" charset="0"/>
              </a:rPr>
              <a:t>Diyete ek olarak vitamin-mineral suplemanı (tablet) kullanmaya gerek yoktur. </a:t>
            </a:r>
          </a:p>
        </p:txBody>
      </p:sp>
    </p:spTree>
    <p:extLst>
      <p:ext uri="{BB962C8B-B14F-4D97-AF65-F5344CB8AC3E}">
        <p14:creationId xmlns:p14="http://schemas.microsoft.com/office/powerpoint/2010/main" val="200755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DEMİR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1" y="1484314"/>
            <a:ext cx="8435975" cy="51133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400" b="1">
                <a:latin typeface="Arial Narrow" pitchFamily="34" charset="0"/>
              </a:rPr>
              <a:t>Kas hücrelerinde enerji oluşumu yeterli demir tüketimiyle ilgilidir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 sz="2400" b="1">
              <a:latin typeface="Arial Narrow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 b="1">
                <a:latin typeface="Arial Narrow" pitchFamily="34" charset="0"/>
              </a:rPr>
              <a:t>Demir kanda oksijen taşıyan hemoglobinin yapısında bulunur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 sz="2400" b="1">
              <a:latin typeface="Arial Narrow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 b="1">
                <a:latin typeface="Arial Narrow" pitchFamily="34" charset="0"/>
              </a:rPr>
              <a:t>Demirin çok az yetersizliğinde bile performans olumsuz yönde etkilenir,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 sz="2400" b="1">
              <a:latin typeface="Arial Narrow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 b="1">
                <a:latin typeface="Arial Narrow" pitchFamily="34" charset="0"/>
              </a:rPr>
              <a:t>Bu nedenle sporcular için çok önemlidir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 sz="2400" b="1">
              <a:latin typeface="Arial Narrow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 b="1">
                <a:latin typeface="Arial Narrow" pitchFamily="34" charset="0"/>
              </a:rPr>
              <a:t>Demirin zengin kaynakları;Yağsız kırmızı et, hindi eti, deniz ürünleri, kuru meyvelerdir </a:t>
            </a:r>
          </a:p>
        </p:txBody>
      </p:sp>
    </p:spTree>
    <p:extLst>
      <p:ext uri="{BB962C8B-B14F-4D97-AF65-F5344CB8AC3E}">
        <p14:creationId xmlns:p14="http://schemas.microsoft.com/office/powerpoint/2010/main" val="394905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/>
              <a:t>Spor Performansınızı artırmak için sağlıklı beslenmelisiniz</a:t>
            </a:r>
            <a:endParaRPr lang="en-US" sz="4000"/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mtClean="0"/>
          </a:p>
          <a:p>
            <a:pPr eaLnBrk="1" hangingPunct="1">
              <a:defRPr/>
            </a:pPr>
            <a:endParaRPr lang="tr-TR" smtClean="0"/>
          </a:p>
          <a:p>
            <a:pPr eaLnBrk="1" hangingPunct="1">
              <a:defRPr/>
            </a:pPr>
            <a:r>
              <a:rPr lang="tr-TR" smtClean="0"/>
              <a:t>Sağlıklı beslenme 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mtClean="0"/>
              <a:t>		Düzenli öğün tüketerek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mtClean="0"/>
              <a:t>		Öğünlerde yeterli ve dengeli beslenerek olur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394133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SU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6" y="1628775"/>
            <a:ext cx="8893175" cy="449738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b="1" smtClean="0">
              <a:latin typeface="Arial Narrow" pitchFamily="34" charset="0"/>
            </a:endParaRPr>
          </a:p>
          <a:p>
            <a:pPr eaLnBrk="1" hangingPunct="1">
              <a:defRPr/>
            </a:pPr>
            <a:r>
              <a:rPr lang="tr-TR" b="1" smtClean="0">
                <a:latin typeface="Arial Narrow" pitchFamily="34" charset="0"/>
              </a:rPr>
              <a:t>Su, enerji oluşumu döngüsünde önemli rol oynar</a:t>
            </a:r>
          </a:p>
          <a:p>
            <a:pPr eaLnBrk="1" hangingPunct="1">
              <a:defRPr/>
            </a:pPr>
            <a:r>
              <a:rPr lang="tr-TR" b="1" smtClean="0">
                <a:latin typeface="Arial Narrow" pitchFamily="34" charset="0"/>
              </a:rPr>
              <a:t>Isı dengesinde, besin öğelerinin taşınmasında </a:t>
            </a:r>
          </a:p>
          <a:p>
            <a:pPr eaLnBrk="1" hangingPunct="1">
              <a:defRPr/>
            </a:pPr>
            <a:r>
              <a:rPr lang="tr-TR" b="1" smtClean="0">
                <a:latin typeface="Arial Narrow" pitchFamily="34" charset="0"/>
              </a:rPr>
              <a:t>Atık maddelerin vücuttan uzaklaştırılmasında </a:t>
            </a:r>
          </a:p>
          <a:p>
            <a:pPr eaLnBrk="1" hangingPunct="1">
              <a:defRPr/>
            </a:pPr>
            <a:r>
              <a:rPr lang="tr-TR" b="1" smtClean="0">
                <a:latin typeface="Arial Narrow" pitchFamily="34" charset="0"/>
              </a:rPr>
              <a:t>Vücutta yeterli miktarda su bulunması çok önemlidir</a:t>
            </a:r>
          </a:p>
          <a:p>
            <a:pPr eaLnBrk="1" hangingPunct="1">
              <a:defRPr/>
            </a:pPr>
            <a:r>
              <a:rPr lang="tr-TR" b="1" smtClean="0">
                <a:latin typeface="Arial Narrow" pitchFamily="34" charset="0"/>
              </a:rPr>
              <a:t>Aksi taktirde bu görevler yerine getirilemez ve</a:t>
            </a:r>
          </a:p>
          <a:p>
            <a:pPr eaLnBrk="1" hangingPunct="1">
              <a:defRPr/>
            </a:pPr>
            <a:r>
              <a:rPr lang="tr-TR" b="1" smtClean="0">
                <a:latin typeface="Arial Narrow" pitchFamily="34" charset="0"/>
              </a:rPr>
              <a:t>Sıvı kaybı ve yerine konulmaması sonucunda performans olumsuz yönde etkilenir</a:t>
            </a:r>
          </a:p>
        </p:txBody>
      </p:sp>
    </p:spTree>
    <p:extLst>
      <p:ext uri="{BB962C8B-B14F-4D97-AF65-F5344CB8AC3E}">
        <p14:creationId xmlns:p14="http://schemas.microsoft.com/office/powerpoint/2010/main" val="78240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0" y="1557339"/>
            <a:ext cx="9144000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b="1">
                <a:latin typeface="Arial Narrow" pitchFamily="34" charset="0"/>
              </a:rPr>
              <a:t>Gençlerde çocuklar gibi büyüme sürecindedir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b="1">
              <a:latin typeface="Arial Narrow" pitchFamily="34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b="1">
              <a:latin typeface="Arial Narrow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b="1">
                <a:latin typeface="Arial Narrow" pitchFamily="34" charset="0"/>
              </a:rPr>
              <a:t>Gençleri (özellikle Jimnastik, yüzme, kürek, güreş, sıklet sporları v.b sporlarda) çok düşük vücut yağ oranına zorlamaktadır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b="1">
              <a:latin typeface="Arial Narrow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b="1">
                <a:latin typeface="Arial Narrow" pitchFamily="34" charset="0"/>
              </a:rPr>
              <a:t>Bu durumda yoğun egzersiz yapan, Enerji ve besin öğelerini yetersiz alanlarda beslenme yetersizlik riskleri, dikkatte ve Performansta azalma, yorgunluk ve diğer sağlık problemleri görülmektedir  </a:t>
            </a:r>
          </a:p>
        </p:txBody>
      </p:sp>
    </p:spTree>
    <p:extLst>
      <p:ext uri="{BB962C8B-B14F-4D97-AF65-F5344CB8AC3E}">
        <p14:creationId xmlns:p14="http://schemas.microsoft.com/office/powerpoint/2010/main" val="26095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4800" dirty="0"/>
              <a:t>Besin piramidi</a:t>
            </a:r>
            <a:br>
              <a:rPr lang="tr-TR" sz="4800" dirty="0"/>
            </a:br>
            <a:endParaRPr lang="tr-TR" sz="5900" dirty="0"/>
          </a:p>
        </p:txBody>
      </p:sp>
      <p:sp>
        <p:nvSpPr>
          <p:cNvPr id="56323" name="AutoShape 3"/>
          <p:cNvSpPr>
            <a:spLocks noChangeArrowheads="1"/>
          </p:cNvSpPr>
          <p:nvPr/>
        </p:nvSpPr>
        <p:spPr bwMode="auto">
          <a:xfrm>
            <a:off x="4224339" y="2997201"/>
            <a:ext cx="3527425" cy="2519363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>
              <a:latin typeface="Arial" panose="020B0604020202020204" pitchFamily="34" charset="0"/>
            </a:endParaRP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>
            <a:off x="5448300" y="3716338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>
            <a:off x="5087939" y="4292600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6326" name="Line 6"/>
          <p:cNvSpPr>
            <a:spLocks noChangeShapeType="1"/>
          </p:cNvSpPr>
          <p:nvPr/>
        </p:nvSpPr>
        <p:spPr bwMode="auto">
          <a:xfrm>
            <a:off x="4656139" y="4941888"/>
            <a:ext cx="266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6327" name="Line 7"/>
          <p:cNvSpPr>
            <a:spLocks noChangeShapeType="1"/>
          </p:cNvSpPr>
          <p:nvPr/>
        </p:nvSpPr>
        <p:spPr bwMode="auto">
          <a:xfrm flipH="1">
            <a:off x="3503614" y="3429000"/>
            <a:ext cx="2232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6328" name="Line 8"/>
          <p:cNvSpPr>
            <a:spLocks noChangeShapeType="1"/>
          </p:cNvSpPr>
          <p:nvPr/>
        </p:nvSpPr>
        <p:spPr bwMode="auto">
          <a:xfrm>
            <a:off x="5951538" y="3716338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>
            <a:off x="6167438" y="4292600"/>
            <a:ext cx="0" cy="649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 flipH="1">
            <a:off x="4224338" y="4076700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>
            <a:off x="6456363" y="4005263"/>
            <a:ext cx="1511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 flipH="1">
            <a:off x="4151313" y="4581525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6333" name="Line 13"/>
          <p:cNvSpPr>
            <a:spLocks noChangeShapeType="1"/>
          </p:cNvSpPr>
          <p:nvPr/>
        </p:nvSpPr>
        <p:spPr bwMode="auto">
          <a:xfrm>
            <a:off x="6527801" y="4581525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 flipH="1">
            <a:off x="4008438" y="5229225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56335" name="Text Box 15"/>
          <p:cNvSpPr txBox="1">
            <a:spLocks noChangeArrowheads="1"/>
          </p:cNvSpPr>
          <p:nvPr/>
        </p:nvSpPr>
        <p:spPr bwMode="auto">
          <a:xfrm>
            <a:off x="2063751" y="2781300"/>
            <a:ext cx="143986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400" b="1">
                <a:solidFill>
                  <a:schemeClr val="folHlink"/>
                </a:solidFill>
                <a:latin typeface="Arial" panose="020B0604020202020204" pitchFamily="34" charset="0"/>
              </a:rPr>
              <a:t>Yağ ve Tahılları Sınırlı Tüketin</a:t>
            </a:r>
          </a:p>
        </p:txBody>
      </p:sp>
      <p:sp>
        <p:nvSpPr>
          <p:cNvPr id="56336" name="Text Box 16"/>
          <p:cNvSpPr txBox="1">
            <a:spLocks noChangeArrowheads="1"/>
          </p:cNvSpPr>
          <p:nvPr/>
        </p:nvSpPr>
        <p:spPr bwMode="auto">
          <a:xfrm>
            <a:off x="2063751" y="3716338"/>
            <a:ext cx="20875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400" b="1">
                <a:latin typeface="Arial" panose="020B0604020202020204" pitchFamily="34" charset="0"/>
              </a:rPr>
              <a:t>Süt-yoğurt ve peynir gurubu 2-3 porsiyon</a:t>
            </a:r>
          </a:p>
        </p:txBody>
      </p:sp>
      <p:sp>
        <p:nvSpPr>
          <p:cNvPr id="56337" name="Text Box 17"/>
          <p:cNvSpPr txBox="1">
            <a:spLocks noChangeArrowheads="1"/>
          </p:cNvSpPr>
          <p:nvPr/>
        </p:nvSpPr>
        <p:spPr bwMode="auto">
          <a:xfrm>
            <a:off x="2063751" y="5013325"/>
            <a:ext cx="201612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400" b="1">
                <a:latin typeface="Arial" panose="020B0604020202020204" pitchFamily="34" charset="0"/>
              </a:rPr>
              <a:t>Ekmek, tahıl, pirinç ve makarna gurubu 6-11 porsiyon</a:t>
            </a:r>
          </a:p>
        </p:txBody>
      </p:sp>
      <p:sp>
        <p:nvSpPr>
          <p:cNvPr id="56338" name="Text Box 18"/>
          <p:cNvSpPr txBox="1">
            <a:spLocks noChangeArrowheads="1"/>
          </p:cNvSpPr>
          <p:nvPr/>
        </p:nvSpPr>
        <p:spPr bwMode="auto">
          <a:xfrm>
            <a:off x="2063751" y="4508500"/>
            <a:ext cx="20161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400" b="1" dirty="0">
                <a:latin typeface="Arial" panose="020B0604020202020204" pitchFamily="34" charset="0"/>
              </a:rPr>
              <a:t>Sebze grubu3-5 porsiyon</a:t>
            </a:r>
          </a:p>
        </p:txBody>
      </p:sp>
      <p:sp>
        <p:nvSpPr>
          <p:cNvPr id="56339" name="Text Box 19"/>
          <p:cNvSpPr txBox="1">
            <a:spLocks noChangeArrowheads="1"/>
          </p:cNvSpPr>
          <p:nvPr/>
        </p:nvSpPr>
        <p:spPr bwMode="auto">
          <a:xfrm>
            <a:off x="7967663" y="3213101"/>
            <a:ext cx="230505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400" b="1">
                <a:latin typeface="Arial" panose="020B0604020202020204" pitchFamily="34" charset="0"/>
              </a:rPr>
              <a:t>Et, kümes hayvanları,balık,kurubaklagiller, yumurta ve yağlı tohumlar grubu 2-3 porsiyon</a:t>
            </a:r>
          </a:p>
        </p:txBody>
      </p:sp>
      <p:sp>
        <p:nvSpPr>
          <p:cNvPr id="56340" name="Text Box 20"/>
          <p:cNvSpPr txBox="1">
            <a:spLocks noChangeArrowheads="1"/>
          </p:cNvSpPr>
          <p:nvPr/>
        </p:nvSpPr>
        <p:spPr bwMode="auto">
          <a:xfrm>
            <a:off x="8040688" y="4508501"/>
            <a:ext cx="21590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r-TR" altLang="tr-TR" sz="1600" b="1" dirty="0">
                <a:latin typeface="Arial" panose="020B0604020202020204" pitchFamily="34" charset="0"/>
              </a:rPr>
              <a:t>Meyve gurubu 2-4 porsiyon</a:t>
            </a:r>
          </a:p>
        </p:txBody>
      </p:sp>
    </p:spTree>
    <p:extLst>
      <p:ext uri="{BB962C8B-B14F-4D97-AF65-F5344CB8AC3E}">
        <p14:creationId xmlns:p14="http://schemas.microsoft.com/office/powerpoint/2010/main" val="1682815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ÖĞÜNLER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19289" y="1628776"/>
            <a:ext cx="8518525" cy="4525963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>
                <a:latin typeface="Comic Sans MS" pitchFamily="66" charset="0"/>
              </a:rPr>
              <a:t>Sporcular sabah,öğle,akşam olmak üzere 3 ana</a:t>
            </a:r>
          </a:p>
          <a:p>
            <a:pPr eaLnBrk="1" hangingPunct="1">
              <a:defRPr/>
            </a:pPr>
            <a:r>
              <a:rPr lang="tr-TR" smtClean="0">
                <a:latin typeface="Comic Sans MS" pitchFamily="66" charset="0"/>
              </a:rPr>
              <a:t>Kuşluk, ikindi ve gece olmak üzere 3 ara öğün tüketmelidir </a:t>
            </a:r>
          </a:p>
          <a:p>
            <a:pPr eaLnBrk="1" hangingPunct="1">
              <a:defRPr/>
            </a:pPr>
            <a:r>
              <a:rPr lang="tr-TR" smtClean="0">
                <a:latin typeface="Comic Sans MS" pitchFamily="66" charset="0"/>
              </a:rPr>
              <a:t>Sporcular yaptıkları spora göre gerekli enerji ve besin öğelerini yeterli almalı</a:t>
            </a:r>
          </a:p>
          <a:p>
            <a:pPr eaLnBrk="1" hangingPunct="1">
              <a:defRPr/>
            </a:pPr>
            <a:r>
              <a:rPr lang="tr-TR" smtClean="0">
                <a:latin typeface="Comic Sans MS" pitchFamily="66" charset="0"/>
              </a:rPr>
              <a:t>Dengeli ve çeşitli beslenmelidir</a:t>
            </a:r>
          </a:p>
        </p:txBody>
      </p:sp>
    </p:spTree>
    <p:extLst>
      <p:ext uri="{BB962C8B-B14F-4D97-AF65-F5344CB8AC3E}">
        <p14:creationId xmlns:p14="http://schemas.microsoft.com/office/powerpoint/2010/main" val="2726743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600"/>
              <a:t>BESİN ÖĞELERİ 6 FARKLI KATEGORİDE DEĞERLENDİRİLEBİLİR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63751" y="2133600"/>
            <a:ext cx="8435975" cy="4929188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dirty="0" smtClean="0"/>
          </a:p>
          <a:p>
            <a:pPr eaLnBrk="1" hangingPunct="1">
              <a:defRPr/>
            </a:pPr>
            <a:r>
              <a:rPr lang="tr-TR" dirty="0" smtClean="0"/>
              <a:t>Karbonhidratlar, yağlar, proteinler enerji veren besin öğeleridir. </a:t>
            </a:r>
          </a:p>
          <a:p>
            <a:pPr eaLnBrk="1" hangingPunct="1">
              <a:defRPr/>
            </a:pPr>
            <a:r>
              <a:rPr lang="tr-TR" dirty="0" smtClean="0"/>
              <a:t>Vitaminler, mineraller, su ise enerji vermeyen,</a:t>
            </a:r>
          </a:p>
          <a:p>
            <a:pPr>
              <a:buNone/>
              <a:defRPr/>
            </a:pPr>
            <a:r>
              <a:rPr lang="tr-TR" dirty="0" smtClean="0"/>
              <a:t> Metabolizmayı düzenleyen kaynaklardan enerji sağlayan yardımcı besin öğeleridir</a:t>
            </a:r>
            <a:r>
              <a:rPr lang="tr-TR" dirty="0" smtClean="0"/>
              <a:t>.</a:t>
            </a:r>
            <a:r>
              <a:rPr lang="tr-TR" dirty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 </a:t>
            </a: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insan vücudunda yiyecekler ve içeceklerin 	</a:t>
            </a:r>
            <a:r>
              <a:rPr lang="tr-TR" sz="2600" dirty="0" err="1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metabolize</a:t>
            </a: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 edilmesi sonucu elde edilen enerji;</a:t>
            </a:r>
          </a:p>
          <a:p>
            <a:pPr>
              <a:buNone/>
              <a:defRPr/>
            </a:pP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			  B</a:t>
            </a: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  <a:sym typeface="Wingdings" pitchFamily="2" charset="2"/>
              </a:rPr>
              <a:t>azal metabolizma </a:t>
            </a:r>
            <a:r>
              <a:rPr lang="en-AU" sz="2600" b="1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</a:t>
            </a: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  <a:sym typeface="Wingdings" pitchFamily="2" charset="2"/>
              </a:rPr>
              <a:t> </a:t>
            </a: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% 60-75</a:t>
            </a: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  <a:sym typeface="Wingdings" pitchFamily="2" charset="2"/>
              </a:rPr>
              <a:t>, </a:t>
            </a:r>
            <a:endParaRPr lang="tr-TR" sz="2600" dirty="0"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  <a:p>
            <a:pPr>
              <a:buNone/>
              <a:defRPr/>
            </a:pP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			  F</a:t>
            </a: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  <a:sym typeface="Wingdings" pitchFamily="2" charset="2"/>
              </a:rPr>
              <a:t>iziksel aktivite </a:t>
            </a: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	   </a:t>
            </a:r>
            <a:r>
              <a:rPr lang="en-AU" sz="2600" b="1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</a:t>
            </a: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 </a:t>
            </a: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% 15-30</a:t>
            </a: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</a:t>
            </a:r>
            <a:endParaRPr lang="tr-TR" sz="2600" dirty="0"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  <a:p>
            <a:pPr>
              <a:buNone/>
              <a:defRPr/>
            </a:pP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			  </a:t>
            </a:r>
            <a:r>
              <a:rPr lang="tr-TR" sz="2600" dirty="0" err="1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T</a:t>
            </a:r>
            <a:r>
              <a:rPr lang="tr-TR" sz="2600" dirty="0" err="1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  <a:sym typeface="Wingdings" pitchFamily="2" charset="2"/>
              </a:rPr>
              <a:t>ermogenez</a:t>
            </a: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  <a:sym typeface="Wingdings" pitchFamily="2" charset="2"/>
              </a:rPr>
              <a:t>  </a:t>
            </a: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	   </a:t>
            </a:r>
            <a:r>
              <a:rPr lang="en-AU" sz="2600" b="1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</a:t>
            </a:r>
            <a:r>
              <a:rPr lang="tr-TR" sz="2600" b="1" dirty="0"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 </a:t>
            </a: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% 10</a:t>
            </a: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>
              <a:buNone/>
              <a:defRPr/>
            </a:pP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	</a:t>
            </a: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  <a:sym typeface="Wingdings" pitchFamily="2" charset="2"/>
              </a:rPr>
              <a:t>yol</a:t>
            </a: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u ile </a:t>
            </a: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  <a:sym typeface="Wingdings" pitchFamily="2" charset="2"/>
              </a:rPr>
              <a:t>harcan</a:t>
            </a: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ı</a:t>
            </a: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  <a:sym typeface="Wingdings" pitchFamily="2" charset="2"/>
              </a:rPr>
              <a:t>r</a:t>
            </a:r>
            <a:r>
              <a:rPr lang="tr-TR" sz="2600" dirty="0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.	</a:t>
            </a:r>
            <a:endParaRPr lang="tr-TR" sz="2600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5208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2098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endParaRPr lang="en-US" altLang="tr-TR" sz="1400" dirty="0">
              <a:latin typeface="Times New Roman" panose="02020603050405020304" pitchFamily="18" charset="0"/>
            </a:endParaRPr>
          </a:p>
        </p:txBody>
      </p:sp>
      <p:sp>
        <p:nvSpPr>
          <p:cNvPr id="11267" name="AutoShape 1"/>
          <p:cNvSpPr>
            <a:spLocks/>
          </p:cNvSpPr>
          <p:nvPr/>
        </p:nvSpPr>
        <p:spPr bwMode="auto">
          <a:xfrm>
            <a:off x="1156137" y="428626"/>
            <a:ext cx="5844737" cy="3914775"/>
          </a:xfrm>
          <a:prstGeom prst="diamond">
            <a:avLst/>
          </a:prstGeom>
          <a:solidFill>
            <a:srgbClr val="FF0034"/>
          </a:solidFill>
          <a:ln w="57150">
            <a:solidFill>
              <a:srgbClr val="804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tr-T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11266" name="Rectangle 2"/>
          <p:cNvSpPr>
            <a:spLocks/>
          </p:cNvSpPr>
          <p:nvPr/>
        </p:nvSpPr>
        <p:spPr bwMode="auto">
          <a:xfrm>
            <a:off x="2452688" y="1214438"/>
            <a:ext cx="3884612" cy="2995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>
            <a:spAutoFit/>
          </a:bodyPr>
          <a:lstStyle/>
          <a:p>
            <a:pPr marL="382588" indent="-342900" algn="ctr">
              <a:spcBef>
                <a:spcPts val="750"/>
              </a:spcBef>
              <a:defRPr/>
            </a:pP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Her </a:t>
            </a:r>
            <a:r>
              <a:rPr lang="en-US" sz="2800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bir</a:t>
            </a: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besin</a:t>
            </a: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382588" indent="-342900" algn="ctr">
              <a:spcBef>
                <a:spcPts val="750"/>
              </a:spcBef>
              <a:defRPr/>
            </a:pPr>
            <a:r>
              <a:rPr lang="en-US" sz="2800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ögesinin</a:t>
            </a: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382588" indent="-342900" algn="ctr">
              <a:spcBef>
                <a:spcPts val="750"/>
              </a:spcBef>
              <a:defRPr/>
            </a:pPr>
            <a:r>
              <a:rPr lang="en-US" sz="2800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vucudumuzda</a:t>
            </a: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farklı</a:t>
            </a: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382588" indent="-342900" algn="ctr">
              <a:spcBef>
                <a:spcPts val="750"/>
              </a:spcBef>
              <a:defRPr/>
            </a:pPr>
            <a:r>
              <a:rPr lang="en-US" sz="2800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bir</a:t>
            </a: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görevi</a:t>
            </a: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382588" indent="-342900" algn="ctr">
              <a:spcBef>
                <a:spcPts val="750"/>
              </a:spcBef>
              <a:defRPr/>
            </a:pPr>
            <a:r>
              <a:rPr lang="en-US" sz="2800" dirty="0" err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vardır</a:t>
            </a: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</a:p>
          <a:p>
            <a:pPr marL="382588" indent="-342900">
              <a:defRPr/>
            </a:pPr>
            <a:endParaRPr lang="en-US" sz="28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1269" name="AutoShape 3"/>
          <p:cNvSpPr>
            <a:spLocks/>
          </p:cNvSpPr>
          <p:nvPr/>
        </p:nvSpPr>
        <p:spPr bwMode="auto">
          <a:xfrm>
            <a:off x="7350126" y="781051"/>
            <a:ext cx="3359150" cy="3562350"/>
          </a:xfrm>
          <a:prstGeom prst="wedgeEllipseCallout">
            <a:avLst>
              <a:gd name="adj1" fmla="val -63037"/>
              <a:gd name="adj2" fmla="val 54968"/>
            </a:avLst>
          </a:prstGeom>
          <a:solidFill>
            <a:srgbClr val="00D4E6"/>
          </a:solidFill>
          <a:ln w="57150">
            <a:solidFill>
              <a:srgbClr val="008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tr-T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11268" name="Rectangle 4"/>
          <p:cNvSpPr>
            <a:spLocks/>
          </p:cNvSpPr>
          <p:nvPr/>
        </p:nvSpPr>
        <p:spPr bwMode="auto">
          <a:xfrm>
            <a:off x="7350125" y="1429408"/>
            <a:ext cx="3009900" cy="27615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82588" indent="-342900" algn="ctr">
              <a:spcBef>
                <a:spcPts val="750"/>
              </a:spcBef>
              <a:defRPr/>
            </a:pPr>
            <a:r>
              <a:rPr lang="en-US" sz="2800" dirty="0" err="1">
                <a:solidFill>
                  <a:srgbClr val="00144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Yeterli</a:t>
            </a:r>
            <a:r>
              <a:rPr lang="en-US" sz="2800" dirty="0">
                <a:solidFill>
                  <a:srgbClr val="00144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 </a:t>
            </a:r>
            <a:r>
              <a:rPr lang="en-US" sz="2800" dirty="0" err="1">
                <a:solidFill>
                  <a:srgbClr val="00144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ve</a:t>
            </a:r>
            <a:r>
              <a:rPr lang="en-US" sz="2800" dirty="0">
                <a:solidFill>
                  <a:srgbClr val="00144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 </a:t>
            </a:r>
          </a:p>
          <a:p>
            <a:pPr marL="382588" indent="-342900" algn="ctr">
              <a:spcBef>
                <a:spcPts val="750"/>
              </a:spcBef>
              <a:defRPr/>
            </a:pPr>
            <a:r>
              <a:rPr lang="en-US" sz="2800" dirty="0" err="1">
                <a:solidFill>
                  <a:srgbClr val="00144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dengeli</a:t>
            </a:r>
            <a:r>
              <a:rPr lang="en-US" sz="2800" dirty="0">
                <a:solidFill>
                  <a:srgbClr val="00144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 </a:t>
            </a:r>
          </a:p>
          <a:p>
            <a:pPr marL="382588" indent="-342900" algn="ctr">
              <a:spcBef>
                <a:spcPts val="750"/>
              </a:spcBef>
              <a:defRPr/>
            </a:pPr>
            <a:r>
              <a:rPr lang="en-US" sz="2800" dirty="0" err="1">
                <a:solidFill>
                  <a:srgbClr val="00144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beslenmenin</a:t>
            </a:r>
            <a:r>
              <a:rPr lang="en-US" sz="2800" dirty="0">
                <a:solidFill>
                  <a:srgbClr val="00144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 </a:t>
            </a:r>
          </a:p>
          <a:p>
            <a:pPr marL="382588" indent="-342900" algn="ctr">
              <a:spcBef>
                <a:spcPts val="750"/>
              </a:spcBef>
              <a:defRPr/>
            </a:pPr>
            <a:r>
              <a:rPr lang="en-US" sz="2800" dirty="0">
                <a:solidFill>
                  <a:srgbClr val="00144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  </a:t>
            </a:r>
            <a:r>
              <a:rPr lang="en-US" sz="2800" dirty="0" err="1">
                <a:solidFill>
                  <a:srgbClr val="00144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kuralı</a:t>
            </a:r>
            <a:r>
              <a:rPr lang="en-US" sz="2800" dirty="0">
                <a:solidFill>
                  <a:srgbClr val="00144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 </a:t>
            </a:r>
            <a:r>
              <a:rPr lang="en-US" sz="2800" dirty="0" err="1">
                <a:solidFill>
                  <a:srgbClr val="00144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olarak</a:t>
            </a:r>
            <a:r>
              <a:rPr lang="en-US" sz="3200" dirty="0">
                <a:solidFill>
                  <a:srgbClr val="00144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, </a:t>
            </a:r>
          </a:p>
        </p:txBody>
      </p:sp>
      <p:sp>
        <p:nvSpPr>
          <p:cNvPr id="2" name="Rectangle 5"/>
          <p:cNvSpPr>
            <a:spLocks/>
          </p:cNvSpPr>
          <p:nvPr/>
        </p:nvSpPr>
        <p:spPr bwMode="auto">
          <a:xfrm>
            <a:off x="1574800" y="4406900"/>
            <a:ext cx="6464300" cy="2425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82588" indent="-342900" algn="ctr">
              <a:spcBef>
                <a:spcPts val="750"/>
              </a:spcBef>
              <a:defRPr/>
            </a:pPr>
            <a:r>
              <a:rPr lang="en-US" sz="3200" dirty="0">
                <a:solidFill>
                  <a:srgbClr val="1F497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Grande" pitchFamily="1" charset="0"/>
                <a:sym typeface="Lucida Grande" pitchFamily="1" charset="0"/>
              </a:rPr>
              <a:t>	</a:t>
            </a:r>
            <a:r>
              <a:rPr lang="en-US" sz="2800" dirty="0" err="1">
                <a:solidFill>
                  <a:srgbClr val="1F497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bu</a:t>
            </a:r>
            <a:r>
              <a:rPr lang="en-US" sz="2800" dirty="0">
                <a:solidFill>
                  <a:srgbClr val="1F497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 6 </a:t>
            </a:r>
            <a:r>
              <a:rPr lang="en-US" sz="2800" dirty="0" err="1">
                <a:solidFill>
                  <a:srgbClr val="1F497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besin</a:t>
            </a:r>
            <a:r>
              <a:rPr lang="en-US" sz="2800" dirty="0">
                <a:solidFill>
                  <a:srgbClr val="1F497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 </a:t>
            </a:r>
            <a:r>
              <a:rPr lang="en-US" sz="2800" dirty="0" err="1">
                <a:solidFill>
                  <a:srgbClr val="1F497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ögesinin</a:t>
            </a:r>
            <a:r>
              <a:rPr lang="en-US" sz="2800" dirty="0">
                <a:solidFill>
                  <a:srgbClr val="1F497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 </a:t>
            </a:r>
          </a:p>
          <a:p>
            <a:pPr marL="382588" indent="-342900" algn="ctr">
              <a:spcBef>
                <a:spcPts val="750"/>
              </a:spcBef>
              <a:defRPr/>
            </a:pPr>
            <a:r>
              <a:rPr lang="en-US" sz="2800" b="1" dirty="0" err="1"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günlük</a:t>
            </a:r>
            <a:r>
              <a:rPr lang="en-US" sz="2800" b="1" dirty="0"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 </a:t>
            </a:r>
            <a:r>
              <a:rPr lang="en-US" sz="2800" b="1" dirty="0" err="1"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gereksinim</a:t>
            </a:r>
            <a:r>
              <a:rPr lang="en-US" sz="2800" b="1" dirty="0"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 </a:t>
            </a:r>
            <a:r>
              <a:rPr lang="en-US" sz="2800" b="1" dirty="0" err="1"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kadarı</a:t>
            </a:r>
            <a:r>
              <a:rPr lang="en-US" sz="2800" b="1" dirty="0"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 </a:t>
            </a:r>
            <a:endParaRPr lang="en-US" sz="2800" b="1" dirty="0">
              <a:solidFill>
                <a:srgbClr val="1F497D"/>
              </a:solidFill>
              <a:effectLst>
                <a:outerShdw blurRad="38100" dist="38100" dir="2700000" algn="tl">
                  <a:srgbClr val="C0C0C0"/>
                </a:outerShdw>
              </a:effectLst>
              <a:sym typeface="Lucida Grande" pitchFamily="1" charset="0"/>
            </a:endParaRPr>
          </a:p>
          <a:p>
            <a:pPr marL="382588" indent="-342900" algn="ctr">
              <a:spcBef>
                <a:spcPts val="750"/>
              </a:spcBef>
              <a:defRPr/>
            </a:pPr>
            <a:r>
              <a:rPr lang="en-US" sz="2800" b="1" dirty="0" err="1">
                <a:solidFill>
                  <a:srgbClr val="FF2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mutlaka</a:t>
            </a:r>
            <a:r>
              <a:rPr lang="en-US" sz="2800" b="1" dirty="0">
                <a:solidFill>
                  <a:srgbClr val="FF2A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 </a:t>
            </a:r>
          </a:p>
          <a:p>
            <a:pPr marL="382588" indent="-342900" algn="ctr">
              <a:spcBef>
                <a:spcPts val="750"/>
              </a:spcBef>
              <a:defRPr/>
            </a:pPr>
            <a:r>
              <a:rPr lang="en-US" sz="2800" dirty="0" err="1">
                <a:solidFill>
                  <a:srgbClr val="1F497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Lucida Grande" pitchFamily="1" charset="0"/>
              </a:rPr>
              <a:t>alınmalıdır</a:t>
            </a:r>
            <a:endParaRPr lang="en-US" sz="2800" dirty="0">
              <a:solidFill>
                <a:srgbClr val="1F497D"/>
              </a:solidFill>
              <a:effectLst>
                <a:outerShdw blurRad="38100" dist="38100" dir="2700000" algn="tl">
                  <a:srgbClr val="C0C0C0"/>
                </a:outerShdw>
              </a:effectLst>
              <a:sym typeface="Lucida Grande" pitchFamily="1" charset="0"/>
            </a:endParaRPr>
          </a:p>
        </p:txBody>
      </p:sp>
      <p:sp>
        <p:nvSpPr>
          <p:cNvPr id="11272" name="Rectangle 7"/>
          <p:cNvSpPr>
            <a:spLocks/>
          </p:cNvSpPr>
          <p:nvPr/>
        </p:nvSpPr>
        <p:spPr bwMode="auto">
          <a:xfrm>
            <a:off x="6861175" y="87313"/>
            <a:ext cx="18415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endParaRPr lang="tr-T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866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KARBONHİDRATLAR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2200" y="1905001"/>
            <a:ext cx="7981950" cy="4403725"/>
          </a:xfrm>
        </p:spPr>
        <p:txBody>
          <a:bodyPr>
            <a:normAutofit fontScale="55000" lnSpcReduction="20000"/>
          </a:bodyPr>
          <a:lstStyle/>
          <a:p>
            <a:pPr eaLnBrk="1" hangingPunct="1">
              <a:defRPr/>
            </a:pPr>
            <a:r>
              <a:rPr lang="tr-TR" dirty="0" smtClean="0"/>
              <a:t>Vücuda enerji sağlar</a:t>
            </a:r>
          </a:p>
          <a:p>
            <a:pPr>
              <a:buNone/>
            </a:pPr>
            <a:r>
              <a:rPr lang="en-AU" altLang="tr-TR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Enerjinin</a:t>
            </a:r>
            <a:r>
              <a:rPr lang="en-AU" altLang="tr-TR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AU" altLang="tr-TR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birimi</a:t>
            </a:r>
            <a:r>
              <a:rPr lang="en-AU" altLang="tr-TR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Joule</a:t>
            </a:r>
            <a:r>
              <a:rPr lang="tr-TR" altLang="tr-TR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(J) veya </a:t>
            </a:r>
            <a:r>
              <a:rPr lang="en-AU" altLang="tr-TR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kalori</a:t>
            </a:r>
            <a:r>
              <a:rPr lang="en-AU" altLang="tr-TR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(</a:t>
            </a:r>
            <a:r>
              <a:rPr lang="en-AU" altLang="tr-TR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kal</a:t>
            </a:r>
            <a:r>
              <a:rPr lang="en-AU" altLang="tr-TR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AU" altLang="tr-TR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cal</a:t>
            </a:r>
            <a:r>
              <a:rPr lang="en-AU" altLang="tr-TR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r>
              <a:rPr lang="tr-TR" altLang="tr-TR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’</a:t>
            </a:r>
            <a:r>
              <a:rPr lang="tr-TR" altLang="tr-TR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dir</a:t>
            </a:r>
            <a:r>
              <a:rPr lang="tr-TR" altLang="tr-TR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tr-TR" altLang="tr-TR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buNone/>
            </a:pPr>
            <a:endParaRPr lang="tr-TR" altLang="tr-TR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None/>
            </a:pPr>
            <a:r>
              <a:rPr lang="tr-TR" altLang="tr-TR" sz="3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 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1 </a:t>
            </a:r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kJ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= 0.239 </a:t>
            </a:r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kcal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ve 1 </a:t>
            </a:r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kcal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= 4.184 </a:t>
            </a:r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kJ</a:t>
            </a:r>
            <a:endParaRPr lang="tr-TR" altLang="tr-T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buNone/>
            </a:pPr>
            <a:endParaRPr lang="tr-TR" altLang="tr-TR" sz="1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>
              <a:buNone/>
            </a:pPr>
            <a:endParaRPr lang="tr-TR" altLang="tr-TR" sz="1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None/>
            </a:pPr>
            <a:r>
              <a:rPr lang="tr-TR" altLang="tr-TR" sz="3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İnsan vücudunun çalışabilmesi için </a:t>
            </a:r>
          </a:p>
          <a:p>
            <a:pPr algn="ctr">
              <a:buNone/>
            </a:pP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gerekli olan enerji, </a:t>
            </a:r>
          </a:p>
          <a:p>
            <a:pPr algn="ctr">
              <a:buNone/>
            </a:pP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AU" altLang="tr-TR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yiyecek</a:t>
            </a:r>
            <a:r>
              <a:rPr lang="en-AU" altLang="tr-T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AU" altLang="tr-TR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ve</a:t>
            </a:r>
            <a:r>
              <a:rPr lang="en-AU" altLang="tr-T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AU" altLang="tr-TR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içeceklerimiz</a:t>
            </a: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ile</a:t>
            </a:r>
            <a:r>
              <a:rPr lang="en-AU" altLang="tr-T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AU" altLang="tr-TR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aldığımız</a:t>
            </a:r>
            <a:r>
              <a:rPr lang="en-AU" altLang="tr-T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tr-TR" altLang="tr-T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None/>
            </a:pP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AU" altLang="tr-TR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besin</a:t>
            </a:r>
            <a:r>
              <a:rPr lang="en-AU" altLang="tr-T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AU" altLang="tr-TR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ögeleri</a:t>
            </a:r>
            <a:r>
              <a:rPr lang="tr-TR" altLang="tr-TR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nden</a:t>
            </a:r>
            <a:r>
              <a:rPr lang="en-AU" altLang="tr-T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tr-TR" altLang="tr-T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None/>
            </a:pPr>
            <a:r>
              <a:rPr lang="tr-TR" altLang="tr-T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AU" altLang="tr-TR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sağlan</a:t>
            </a:r>
            <a:r>
              <a:rPr lang="tr-TR" altLang="tr-T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maktadır.</a:t>
            </a:r>
            <a:endParaRPr lang="tr-TR" dirty="0"/>
          </a:p>
          <a:p>
            <a:pPr marL="0" indent="0" eaLnBrk="1" hangingPunct="1">
              <a:buNone/>
              <a:defRPr/>
            </a:pPr>
            <a:endParaRPr lang="tr-TR" dirty="0" smtClean="0"/>
          </a:p>
          <a:p>
            <a:pPr eaLnBrk="1" hangingPunct="1">
              <a:defRPr/>
            </a:pPr>
            <a:r>
              <a:rPr lang="tr-TR" dirty="0" smtClean="0"/>
              <a:t>Kompleks ve basit karbonhidratlar olmak üzere iki çeşittir</a:t>
            </a:r>
          </a:p>
          <a:p>
            <a:pPr eaLnBrk="1" hangingPunct="1">
              <a:defRPr/>
            </a:pPr>
            <a:r>
              <a:rPr lang="tr-TR" dirty="0" smtClean="0"/>
              <a:t>Sporcuların en çok tüketmesi gereken kompleks karbonhidrat (Nişasta) içeren yiyecekler; Ekmek, tahıl, pirinç ve makarnadır.</a:t>
            </a:r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768555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03388" y="549275"/>
            <a:ext cx="8964612" cy="5576888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z="3600"/>
              <a:t>KARBONHİDRATLAR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Kasların temel yakıtıdır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Karbonhidrattan zengin diyet sporcuyu başarıya götürür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Karbonhidratlar egzersize uzun süre devam etmeyi sağlarken,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Antrenmanlar ise karbonhidratların vücutta etkin kullanımına ve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Kaslarda daha çok glikojen depolanmasına yardımcıdır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Kan şekeri düzeyi normal sürdürülmelidir</a:t>
            </a:r>
          </a:p>
        </p:txBody>
      </p:sp>
    </p:spTree>
    <p:extLst>
      <p:ext uri="{BB962C8B-B14F-4D97-AF65-F5344CB8AC3E}">
        <p14:creationId xmlns:p14="http://schemas.microsoft.com/office/powerpoint/2010/main" val="203135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/>
              <a:t>KARBONHİDRATLAR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5" y="1557338"/>
            <a:ext cx="8497888" cy="5040312"/>
          </a:xfrm>
        </p:spPr>
        <p:txBody>
          <a:bodyPr/>
          <a:lstStyle/>
          <a:p>
            <a:pPr eaLnBrk="1" hangingPunct="1">
              <a:defRPr/>
            </a:pPr>
            <a:r>
              <a:rPr lang="tr-TR"/>
              <a:t>Kas glikojen depolarını dolu tutmak için sporcu diyetinin kompleks karbonhidrattan 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/>
          </a:p>
          <a:p>
            <a:pPr lvl="1" eaLnBrk="1" hangingPunct="1">
              <a:defRPr/>
            </a:pPr>
            <a:r>
              <a:rPr lang="tr-TR"/>
              <a:t>Ekmek, pilav, patates, makarna, un ve unlu besinler</a:t>
            </a:r>
          </a:p>
          <a:p>
            <a:pPr lvl="1" eaLnBrk="1" hangingPunct="1">
              <a:buFontTx/>
              <a:buNone/>
              <a:defRPr/>
            </a:pPr>
            <a:endParaRPr lang="tr-TR"/>
          </a:p>
          <a:p>
            <a:pPr lvl="1" eaLnBrk="1" hangingPunct="1">
              <a:defRPr/>
            </a:pPr>
            <a:r>
              <a:rPr lang="tr-TR"/>
              <a:t>Yulaf kuru üzümlü düşük yağlı fırın ürünleri</a:t>
            </a:r>
          </a:p>
          <a:p>
            <a:pPr lvl="1" eaLnBrk="1" hangingPunct="1">
              <a:buFontTx/>
              <a:buNone/>
              <a:defRPr/>
            </a:pPr>
            <a:endParaRPr lang="tr-TR"/>
          </a:p>
          <a:p>
            <a:pPr lvl="1" eaLnBrk="1" hangingPunct="1">
              <a:defRPr/>
            </a:pPr>
            <a:r>
              <a:rPr lang="tr-TR"/>
              <a:t>Kurufasülye, nohut, barbunya, mercimek gibi zengin olması gerekir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/>
          </a:p>
          <a:p>
            <a:pPr eaLnBrk="1" hangingPunct="1">
              <a:defRPr/>
            </a:pPr>
            <a:endParaRPr lang="tr-TR"/>
          </a:p>
          <a:p>
            <a:pPr eaLnBrk="1" hangingPunct="1">
              <a:defRPr/>
            </a:pPr>
            <a:endParaRPr lang="tr-TR"/>
          </a:p>
          <a:p>
            <a:pPr eaLnBrk="1" hangingPunct="1"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324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/>
              <a:t>KARBONHİDRATLAR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1" y="1341439"/>
            <a:ext cx="8964613" cy="4924425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Kompleks karbonhidratlar;</a:t>
            </a:r>
          </a:p>
          <a:p>
            <a:pPr lvl="1" eaLnBrk="1" hangingPunct="1">
              <a:defRPr/>
            </a:pPr>
            <a:r>
              <a:rPr lang="tr-TR" smtClean="0"/>
              <a:t>Basit şekere göre daha uzun sürede sindirilerek ,</a:t>
            </a:r>
          </a:p>
          <a:p>
            <a:pPr lvl="1" eaLnBrk="1" hangingPunct="1">
              <a:defRPr/>
            </a:pPr>
            <a:r>
              <a:rPr lang="tr-TR" smtClean="0"/>
              <a:t>Kan şekerinin istenilen düzeyde tutulmasını sağlar</a:t>
            </a:r>
          </a:p>
          <a:p>
            <a:pPr lvl="1" eaLnBrk="1" hangingPunct="1">
              <a:buFontTx/>
              <a:buNone/>
              <a:defRPr/>
            </a:pPr>
            <a:endParaRPr lang="tr-TR" smtClean="0"/>
          </a:p>
          <a:p>
            <a:pPr eaLnBrk="1" hangingPunct="1">
              <a:defRPr/>
            </a:pPr>
            <a:r>
              <a:rPr lang="tr-TR" smtClean="0"/>
              <a:t>Basit şeker içeren yiyeceklerden uzak durmalıyız çünkü ; </a:t>
            </a:r>
          </a:p>
          <a:p>
            <a:pPr lvl="1" eaLnBrk="1" hangingPunct="1">
              <a:defRPr/>
            </a:pPr>
            <a:r>
              <a:rPr lang="tr-TR" smtClean="0"/>
              <a:t>Kan şekeri düzeyini önce hızla yükseltip,</a:t>
            </a:r>
          </a:p>
          <a:p>
            <a:pPr lvl="1" eaLnBrk="1" hangingPunct="1">
              <a:defRPr/>
            </a:pPr>
            <a:r>
              <a:rPr lang="tr-TR" smtClean="0"/>
              <a:t>Sonra ani olarak düşürmekte ve</a:t>
            </a:r>
          </a:p>
          <a:p>
            <a:pPr lvl="1" eaLnBrk="1" hangingPunct="1">
              <a:defRPr/>
            </a:pPr>
            <a:r>
              <a:rPr lang="tr-TR" smtClean="0"/>
              <a:t>Yorgunluk hissi oluşturmaktadır</a:t>
            </a:r>
          </a:p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89829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834</Words>
  <Application>Microsoft Office PowerPoint</Application>
  <PresentationFormat>Geniş ekran</PresentationFormat>
  <Paragraphs>171</Paragraphs>
  <Slides>22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32" baseType="lpstr">
      <vt:lpstr>Arial</vt:lpstr>
      <vt:lpstr>Arial Narrow</vt:lpstr>
      <vt:lpstr>Calibri</vt:lpstr>
      <vt:lpstr>Calibri Light</vt:lpstr>
      <vt:lpstr>Comic Sans MS</vt:lpstr>
      <vt:lpstr>Lucida Grande</vt:lpstr>
      <vt:lpstr>Symbol</vt:lpstr>
      <vt:lpstr>Times New Roman</vt:lpstr>
      <vt:lpstr>Wingdings</vt:lpstr>
      <vt:lpstr>Office Teması</vt:lpstr>
      <vt:lpstr>Spor Antropolojisi</vt:lpstr>
      <vt:lpstr>Spor Performansınızı artırmak için sağlıklı beslenmelisiniz</vt:lpstr>
      <vt:lpstr>ÖĞÜNLER</vt:lpstr>
      <vt:lpstr>BESİN ÖĞELERİ 6 FARKLI KATEGORİDE DEĞERLENDİRİLEBİLİR</vt:lpstr>
      <vt:lpstr>PowerPoint Sunusu</vt:lpstr>
      <vt:lpstr>KARBONHİDRATLAR</vt:lpstr>
      <vt:lpstr>PowerPoint Sunusu</vt:lpstr>
      <vt:lpstr>KARBONHİDRATLAR</vt:lpstr>
      <vt:lpstr>KARBONHİDRATLAR</vt:lpstr>
      <vt:lpstr>PROTEİN</vt:lpstr>
      <vt:lpstr>PROTEİNLER</vt:lpstr>
      <vt:lpstr>PROTEİNLER</vt:lpstr>
      <vt:lpstr>YAĞLAR</vt:lpstr>
      <vt:lpstr>YAĞLAR</vt:lpstr>
      <vt:lpstr>VİTAMİNLER VE MİNERALLER</vt:lpstr>
      <vt:lpstr>VİTAMİN VA MİNERALLER</vt:lpstr>
      <vt:lpstr>VİTAMİN VA MİNERALLER</vt:lpstr>
      <vt:lpstr>VİTAMİN VA MİNERALLER</vt:lpstr>
      <vt:lpstr>DEMİR</vt:lpstr>
      <vt:lpstr>SU</vt:lpstr>
      <vt:lpstr>PowerPoint Sunusu</vt:lpstr>
      <vt:lpstr>Besin piramidi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 Performansınızı artırmak için sağlıklı beslenmelisiniz</dc:title>
  <dc:creator>Windows Kullanıcısı</dc:creator>
  <cp:lastModifiedBy>Timur</cp:lastModifiedBy>
  <cp:revision>6</cp:revision>
  <dcterms:created xsi:type="dcterms:W3CDTF">2017-10-23T23:05:08Z</dcterms:created>
  <dcterms:modified xsi:type="dcterms:W3CDTF">2017-10-24T11:42:41Z</dcterms:modified>
</cp:coreProperties>
</file>