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7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DD4A0-826A-4ED7-805E-4E7B24AF86BC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E4615-F47D-4825-A885-AEB9EE9BB4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9900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51364B0-4704-468B-8E06-D56060476293}" type="slidenum">
              <a:rPr lang="en-US" altLang="tr-TR" sz="1200">
                <a:latin typeface="Arial" panose="020B0604020202020204" pitchFamily="34" charset="0"/>
                <a:sym typeface="Arial" panose="020B0604020202020204" pitchFamily="34" charset="0"/>
              </a:rPr>
              <a:pPr eaLnBrk="1" hangingPunct="1"/>
              <a:t>5</a:t>
            </a:fld>
            <a:endParaRPr lang="en-US" altLang="tr-TR" sz="120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96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441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32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40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763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27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38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99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92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85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57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70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4B2C4-9E96-4DA3-92D4-7AE2579807C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6AB7C-F9BB-47AB-8C8A-4536A50D8C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364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Spor Antropolojisi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altLang="tr-TR" dirty="0" err="1" smtClean="0"/>
              <a:t>Prof.Dr</a:t>
            </a:r>
            <a:r>
              <a:rPr lang="tr-TR" altLang="tr-TR" dirty="0" smtClean="0"/>
              <a:t>. Timur Gültekin</a:t>
            </a:r>
          </a:p>
        </p:txBody>
      </p:sp>
    </p:spTree>
    <p:extLst>
      <p:ext uri="{BB962C8B-B14F-4D97-AF65-F5344CB8AC3E}">
        <p14:creationId xmlns:p14="http://schemas.microsoft.com/office/powerpoint/2010/main" val="20622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PROTEİN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05000"/>
            <a:ext cx="8893175" cy="419100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Aşırı protein alımı sakıncalıdır</a:t>
            </a:r>
          </a:p>
          <a:p>
            <a:pPr eaLnBrk="1" hangingPunct="1">
              <a:defRPr/>
            </a:pPr>
            <a:r>
              <a:rPr lang="tr-TR" smtClean="0"/>
              <a:t>İhtiyacın iki katından fazla protein alınırsa;</a:t>
            </a:r>
          </a:p>
          <a:p>
            <a:pPr lvl="1" eaLnBrk="1" hangingPunct="1">
              <a:defRPr/>
            </a:pPr>
            <a:r>
              <a:rPr lang="tr-TR" smtClean="0"/>
              <a:t>İdrarla kalsiyum ve sıvı atımı artmakta </a:t>
            </a:r>
          </a:p>
          <a:p>
            <a:pPr lvl="1" eaLnBrk="1" hangingPunct="1">
              <a:defRPr/>
            </a:pPr>
            <a:r>
              <a:rPr lang="tr-TR" smtClean="0"/>
              <a:t>Karaciğer ve böbrekler de olumsuz etkilenmektedir</a:t>
            </a:r>
          </a:p>
          <a:p>
            <a:pPr eaLnBrk="1" hangingPunct="1">
              <a:defRPr/>
            </a:pPr>
            <a:r>
              <a:rPr lang="tr-TR" smtClean="0"/>
              <a:t>Sağlıklı insanlar, günlük alınması gereken enerjinin %10-12’sini proteinden almalıdır</a:t>
            </a:r>
          </a:p>
        </p:txBody>
      </p:sp>
    </p:spTree>
    <p:extLst>
      <p:ext uri="{BB962C8B-B14F-4D97-AF65-F5344CB8AC3E}">
        <p14:creationId xmlns:p14="http://schemas.microsoft.com/office/powerpoint/2010/main" val="392472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PROTEİNLER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Proteinlerde enerji veren besin öğesidir</a:t>
            </a:r>
          </a:p>
          <a:p>
            <a:pPr eaLnBrk="1" hangingPunct="1">
              <a:defRPr/>
            </a:pPr>
            <a:r>
              <a:rPr lang="tr-TR" smtClean="0"/>
              <a:t>Genellikle enerji sağlamak için değil;</a:t>
            </a:r>
          </a:p>
          <a:p>
            <a:pPr eaLnBrk="1" hangingPunct="1">
              <a:defRPr/>
            </a:pPr>
            <a:r>
              <a:rPr lang="tr-TR" smtClean="0"/>
              <a:t>Vücut dokularının yapım ve onarımı,</a:t>
            </a:r>
          </a:p>
          <a:p>
            <a:pPr eaLnBrk="1" hangingPunct="1">
              <a:defRPr/>
            </a:pPr>
            <a:r>
              <a:rPr lang="tr-TR" smtClean="0"/>
              <a:t>Vücuttaki kimyasal olayların düzenlenmesi gibi görevlerde kullanılır</a:t>
            </a:r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793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PROTEİNLER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5"/>
            <a:ext cx="9144000" cy="4497388"/>
          </a:xfrm>
        </p:spPr>
        <p:txBody>
          <a:bodyPr/>
          <a:lstStyle/>
          <a:p>
            <a:pPr eaLnBrk="1" hangingPunct="1">
              <a:defRPr/>
            </a:pPr>
            <a:r>
              <a:rPr lang="tr-TR"/>
              <a:t>Uygun miktarda protein tüketilmelidir</a:t>
            </a:r>
          </a:p>
          <a:p>
            <a:pPr eaLnBrk="1" hangingPunct="1">
              <a:defRPr/>
            </a:pPr>
            <a:r>
              <a:rPr lang="tr-TR"/>
              <a:t>Fazla miktarda tüketimin kas yoğunluğunu artıracağı ile ilgili düşünceler doğru değildir</a:t>
            </a:r>
          </a:p>
          <a:p>
            <a:pPr eaLnBrk="1" hangingPunct="1">
              <a:defRPr/>
            </a:pPr>
            <a:r>
              <a:rPr lang="tr-TR"/>
              <a:t>Kas yoğunluğu proteinle değil antrenmanlarla artırılır</a:t>
            </a:r>
          </a:p>
          <a:p>
            <a:pPr eaLnBrk="1" hangingPunct="1">
              <a:defRPr/>
            </a:pPr>
            <a:r>
              <a:rPr lang="tr-TR"/>
              <a:t>Fazla miktarda protein tüketmek, böbrekleri gereksiz olarak yorar </a:t>
            </a:r>
          </a:p>
          <a:p>
            <a:pPr eaLnBrk="1" hangingPunct="1">
              <a:defRPr/>
            </a:pPr>
            <a:r>
              <a:rPr lang="tr-TR"/>
              <a:t>İdrar üretimini artırarak sıvı kaybına neden olur</a:t>
            </a:r>
          </a:p>
          <a:p>
            <a:pPr eaLnBrk="1" hangingPunct="1">
              <a:defRPr/>
            </a:pPr>
            <a:r>
              <a:rPr lang="tr-TR"/>
              <a:t>Aşırı miktarda alınan protein, vücutta protein olarak değil, yağ olarak depolanır, kas kitlesini artırmaz</a:t>
            </a:r>
          </a:p>
        </p:txBody>
      </p:sp>
    </p:spTree>
    <p:extLst>
      <p:ext uri="{BB962C8B-B14F-4D97-AF65-F5344CB8AC3E}">
        <p14:creationId xmlns:p14="http://schemas.microsoft.com/office/powerpoint/2010/main" val="40906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YAĞLAR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412875"/>
            <a:ext cx="8435975" cy="47132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Arial Narrow" pitchFamily="34" charset="0"/>
              </a:rPr>
              <a:t>Karbonhidratların yanı sıra çalışan kasların yakıt kaynağıdır</a:t>
            </a:r>
          </a:p>
          <a:p>
            <a:pPr eaLnBrk="1" hangingPunct="1">
              <a:defRPr/>
            </a:pPr>
            <a:r>
              <a:rPr lang="tr-TR" b="1" smtClean="0">
                <a:latin typeface="Arial Narrow" pitchFamily="34" charset="0"/>
              </a:rPr>
              <a:t>Vücut tarafından Karbonhidratlar kadar hızlı enerjiye dönüştürülemez</a:t>
            </a:r>
          </a:p>
          <a:p>
            <a:pPr eaLnBrk="1" hangingPunct="1">
              <a:defRPr/>
            </a:pPr>
            <a:r>
              <a:rPr lang="tr-TR" b="1" smtClean="0">
                <a:latin typeface="Arial Narrow" pitchFamily="34" charset="0"/>
              </a:rPr>
              <a:t>Karbonhidrat, protein ve yağların ekstra alındığı durumlarda kullanılmayan öğeler vücutta yağ olarak depolanır</a:t>
            </a:r>
          </a:p>
          <a:p>
            <a:pPr eaLnBrk="1" hangingPunct="1">
              <a:defRPr/>
            </a:pPr>
            <a:endParaRPr lang="tr-TR" b="1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1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YAĞLAR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484313"/>
            <a:ext cx="8507413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b="1">
                <a:latin typeface="Arial Narrow" pitchFamily="34" charset="0"/>
              </a:rPr>
              <a:t>Sporcular, yağlı besinlerin tüketimini sınırlamalıdır,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b="1">
                <a:latin typeface="Arial Narrow" pitchFamily="34" charset="0"/>
              </a:rPr>
              <a:t>Örneğin kızarmış patates yerine fırında patates tüketilmelidir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b="1">
                <a:latin typeface="Arial Narrow" pitchFamily="34" charset="0"/>
              </a:rPr>
              <a:t>Yağların sindirimi uzun sürdüğü ve fazla tüketimi vücut ağırlığında sağlıksız artışa ve şişmanlığa sebep olabildiğinden;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b="1">
                <a:latin typeface="Arial Narrow" pitchFamily="34" charset="0"/>
              </a:rPr>
              <a:t>Fazla miktarda yağ tüketimi, sporcu performansını olumsuz etkiler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b="1">
                <a:latin typeface="Arial Narrow" pitchFamily="34" charset="0"/>
              </a:rPr>
              <a:t>Ancak çok düşük miktarda tüketimi de sporcu performansı için önemli olan yağda çözünen A, D, E, vitaminlerinin vücutta emilimini engeller </a:t>
            </a:r>
          </a:p>
        </p:txBody>
      </p:sp>
    </p:spTree>
    <p:extLst>
      <p:ext uri="{BB962C8B-B14F-4D97-AF65-F5344CB8AC3E}">
        <p14:creationId xmlns:p14="http://schemas.microsoft.com/office/powerpoint/2010/main" val="30438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VİTAMİNLER VE MİNERALLER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05000"/>
            <a:ext cx="8594725" cy="4191000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Kalsiyum;kemik gelişimi ve diş sağlığı için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Demir; kansızlığı önlemek ve okul başarısını artırmak için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Çinko ; büyüme –gelişmenin sağlanması için önemli minerallerdendir</a:t>
            </a:r>
          </a:p>
        </p:txBody>
      </p:sp>
    </p:spTree>
    <p:extLst>
      <p:ext uri="{BB962C8B-B14F-4D97-AF65-F5344CB8AC3E}">
        <p14:creationId xmlns:p14="http://schemas.microsoft.com/office/powerpoint/2010/main" val="108879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VİTAMİN VA MİNERALLER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Sporcuların yeterli düzeyde vitamin mineralde almaları gerekir, </a:t>
            </a:r>
          </a:p>
          <a:p>
            <a:pPr eaLnBrk="1" hangingPunct="1">
              <a:defRPr/>
            </a:pPr>
            <a:r>
              <a:rPr lang="tr-TR"/>
              <a:t>Aksi taktirde performans olumsuz etkilenir</a:t>
            </a:r>
          </a:p>
          <a:p>
            <a:pPr eaLnBrk="1" hangingPunct="1">
              <a:defRPr/>
            </a:pPr>
            <a:r>
              <a:rPr lang="tr-TR"/>
              <a:t>Vitamin ve minerallerin bazıları,</a:t>
            </a:r>
          </a:p>
          <a:p>
            <a:pPr eaLnBrk="1" hangingPunct="1">
              <a:defRPr/>
            </a:pPr>
            <a:r>
              <a:rPr lang="tr-TR"/>
              <a:t>Karbonhidrat, protein ve yağlardan enerji elde edilmesine, </a:t>
            </a:r>
          </a:p>
          <a:p>
            <a:pPr eaLnBrk="1" hangingPunct="1">
              <a:defRPr/>
            </a:pPr>
            <a:r>
              <a:rPr lang="tr-TR"/>
              <a:t>Bazıları da kasların kasılıp gevşemesine yardımcı olurlar </a:t>
            </a:r>
          </a:p>
          <a:p>
            <a:pPr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4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VİTAMİN VA MİNERALLER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Özellikle B1, B6 vitaminleri: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Enerji metabolizması,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B6, B12 vitamini, demir:Kansızlık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Kalsiyum ve D vitamini :kemik ve diş sağlığı açısından önemli olan besin öğeleridir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Ayrıca antioksidan vitaminler olan A, C, E vitaminleri,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Egzersiz sırasında vücutta oluşan bazı zararlı maddelerin (Serbest radikallerin) atımını sağlar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C vitamini bağışıklık sistemi için gerekli olan vitamindir,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/>
              <a:t> Eksikliğinde hastalıklara çabuk yakalanılır. </a:t>
            </a:r>
          </a:p>
        </p:txBody>
      </p:sp>
    </p:spTree>
    <p:extLst>
      <p:ext uri="{BB962C8B-B14F-4D97-AF65-F5344CB8AC3E}">
        <p14:creationId xmlns:p14="http://schemas.microsoft.com/office/powerpoint/2010/main" val="54653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VİTAMİN VA MİNERALLER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686800" cy="48529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>
                <a:latin typeface="Arial Narrow" pitchFamily="34" charset="0"/>
              </a:rPr>
              <a:t>Vitamin ve minerallerin yetersizliği durumunda, hasar gören hücrelerin yenilenmesi engellenir,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b="1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b="1">
                <a:latin typeface="Arial Narrow" pitchFamily="34" charset="0"/>
              </a:rPr>
              <a:t>Halsizlik, iştahsızlık oluşur, sporcunun sakatlanma riski artar,iyileşme süresi uzar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b="1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b="1">
                <a:latin typeface="Arial Narrow" pitchFamily="34" charset="0"/>
              </a:rPr>
              <a:t>Yeterli, dengeli ve çeşitli beslenme ile bu vitamin ve minerallere olan gereksinim karşılanabilmektedir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b="1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b="1">
                <a:latin typeface="Arial Narrow" pitchFamily="34" charset="0"/>
              </a:rPr>
              <a:t>Diyete ek olarak vitamin-mineral suplemanı (tablet) kullanmaya gerek yoktur. </a:t>
            </a:r>
          </a:p>
        </p:txBody>
      </p:sp>
    </p:spTree>
    <p:extLst>
      <p:ext uri="{BB962C8B-B14F-4D97-AF65-F5344CB8AC3E}">
        <p14:creationId xmlns:p14="http://schemas.microsoft.com/office/powerpoint/2010/main" val="200755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DEMİR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484314"/>
            <a:ext cx="8435975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b="1">
                <a:latin typeface="Arial Narrow" pitchFamily="34" charset="0"/>
              </a:rPr>
              <a:t>Kas hücrelerinde enerji oluşumu yeterli demir tüketimiyle ilgilidir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z="2400" b="1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1">
                <a:latin typeface="Arial Narrow" pitchFamily="34" charset="0"/>
              </a:rPr>
              <a:t>Demir kanda oksijen taşıyan hemoglobinin yapısında bulunur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z="2400" b="1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1">
                <a:latin typeface="Arial Narrow" pitchFamily="34" charset="0"/>
              </a:rPr>
              <a:t>Demirin çok az yetersizliğinde bile performans olumsuz yönde etkilenir,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z="2400" b="1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1">
                <a:latin typeface="Arial Narrow" pitchFamily="34" charset="0"/>
              </a:rPr>
              <a:t>Bu nedenle sporcular için çok önemlidir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sz="2400" b="1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b="1">
                <a:latin typeface="Arial Narrow" pitchFamily="34" charset="0"/>
              </a:rPr>
              <a:t>Demirin zengin kaynakları;Yağsız kırmızı et, hindi eti, deniz ürünleri, kuru meyvelerdir </a:t>
            </a:r>
          </a:p>
        </p:txBody>
      </p:sp>
    </p:spTree>
    <p:extLst>
      <p:ext uri="{BB962C8B-B14F-4D97-AF65-F5344CB8AC3E}">
        <p14:creationId xmlns:p14="http://schemas.microsoft.com/office/powerpoint/2010/main" val="39490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Spor Performansınızı artırmak için sağlıklı beslenmelisiniz</a:t>
            </a:r>
            <a:endParaRPr lang="en-US" sz="400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Sağlıklı beslenme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		Düzenli öğün tüketerek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smtClean="0"/>
              <a:t>		Öğünlerde yeterli ve dengeli beslenerek olur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39413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SU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628775"/>
            <a:ext cx="8893175" cy="44973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b="1" smtClean="0"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tr-TR" b="1" smtClean="0">
                <a:latin typeface="Arial Narrow" pitchFamily="34" charset="0"/>
              </a:rPr>
              <a:t>Su, enerji oluşumu döngüsünde önemli rol oynar</a:t>
            </a:r>
          </a:p>
          <a:p>
            <a:pPr eaLnBrk="1" hangingPunct="1">
              <a:defRPr/>
            </a:pPr>
            <a:r>
              <a:rPr lang="tr-TR" b="1" smtClean="0">
                <a:latin typeface="Arial Narrow" pitchFamily="34" charset="0"/>
              </a:rPr>
              <a:t>Isı dengesinde, besin öğelerinin taşınmasında </a:t>
            </a:r>
          </a:p>
          <a:p>
            <a:pPr eaLnBrk="1" hangingPunct="1">
              <a:defRPr/>
            </a:pPr>
            <a:r>
              <a:rPr lang="tr-TR" b="1" smtClean="0">
                <a:latin typeface="Arial Narrow" pitchFamily="34" charset="0"/>
              </a:rPr>
              <a:t>Atık maddelerin vücuttan uzaklaştırılmasında </a:t>
            </a:r>
          </a:p>
          <a:p>
            <a:pPr eaLnBrk="1" hangingPunct="1">
              <a:defRPr/>
            </a:pPr>
            <a:r>
              <a:rPr lang="tr-TR" b="1" smtClean="0">
                <a:latin typeface="Arial Narrow" pitchFamily="34" charset="0"/>
              </a:rPr>
              <a:t>Vücutta yeterli miktarda su bulunması çok önemlidir</a:t>
            </a:r>
          </a:p>
          <a:p>
            <a:pPr eaLnBrk="1" hangingPunct="1">
              <a:defRPr/>
            </a:pPr>
            <a:r>
              <a:rPr lang="tr-TR" b="1" smtClean="0">
                <a:latin typeface="Arial Narrow" pitchFamily="34" charset="0"/>
              </a:rPr>
              <a:t>Aksi taktirde bu görevler yerine getirilemez ve</a:t>
            </a:r>
          </a:p>
          <a:p>
            <a:pPr eaLnBrk="1" hangingPunct="1">
              <a:defRPr/>
            </a:pPr>
            <a:r>
              <a:rPr lang="tr-TR" b="1" smtClean="0">
                <a:latin typeface="Arial Narrow" pitchFamily="34" charset="0"/>
              </a:rPr>
              <a:t>Sıvı kaybı ve yerine konulmaması sonucunda performans olumsuz yönde etkilenir</a:t>
            </a:r>
          </a:p>
        </p:txBody>
      </p:sp>
    </p:spTree>
    <p:extLst>
      <p:ext uri="{BB962C8B-B14F-4D97-AF65-F5344CB8AC3E}">
        <p14:creationId xmlns:p14="http://schemas.microsoft.com/office/powerpoint/2010/main" val="78240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1557339"/>
            <a:ext cx="9144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b="1">
                <a:latin typeface="Arial Narrow" pitchFamily="34" charset="0"/>
              </a:rPr>
              <a:t>Gençlerde çocuklar gibi büyüme sürecindedir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b="1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b="1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b="1">
                <a:latin typeface="Arial Narrow" pitchFamily="34" charset="0"/>
              </a:rPr>
              <a:t>Gençleri (özellikle Jimnastik, yüzme, kürek, güreş, sıklet sporları v.b sporlarda) çok düşük vücut yağ oranına zorlamaktadır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b="1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b="1">
                <a:latin typeface="Arial Narrow" pitchFamily="34" charset="0"/>
              </a:rPr>
              <a:t>Bu durumda yoğun egzersiz yapan, Enerji ve besin öğelerini yetersiz alanlarda beslenme yetersizlik riskleri, dikkatte ve Performansta azalma, yorgunluk ve diğer sağlık problemleri görülmektedir  </a:t>
            </a:r>
          </a:p>
        </p:txBody>
      </p:sp>
    </p:spTree>
    <p:extLst>
      <p:ext uri="{BB962C8B-B14F-4D97-AF65-F5344CB8AC3E}">
        <p14:creationId xmlns:p14="http://schemas.microsoft.com/office/powerpoint/2010/main" val="26095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800" dirty="0"/>
              <a:t>Besin piramidi</a:t>
            </a:r>
            <a:br>
              <a:rPr lang="tr-TR" sz="4800" dirty="0"/>
            </a:br>
            <a:endParaRPr lang="tr-TR" sz="5900" dirty="0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4224339" y="2997201"/>
            <a:ext cx="3527425" cy="251936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5448300" y="37163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5087939" y="42926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4656139" y="4941888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H="1">
            <a:off x="3503614" y="342900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5951538" y="37163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6167438" y="42926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4224338" y="4076700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6456363" y="40052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4151313" y="45815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527801" y="458152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4008438" y="52292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2063751" y="2781300"/>
            <a:ext cx="14398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 b="1">
                <a:solidFill>
                  <a:schemeClr val="folHlink"/>
                </a:solidFill>
                <a:latin typeface="Arial" panose="020B0604020202020204" pitchFamily="34" charset="0"/>
              </a:rPr>
              <a:t>Yağ ve Tahılları Sınırlı Tüketin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2063751" y="3716338"/>
            <a:ext cx="2087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 b="1">
                <a:latin typeface="Arial" panose="020B0604020202020204" pitchFamily="34" charset="0"/>
              </a:rPr>
              <a:t>Süt-yoğurt ve peynir gurubu 2-3 porsiyon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063751" y="5013325"/>
            <a:ext cx="20161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 b="1">
                <a:latin typeface="Arial" panose="020B0604020202020204" pitchFamily="34" charset="0"/>
              </a:rPr>
              <a:t>Ekmek, tahıl, pirinç ve makarna gurubu 6-11 porsiyon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2063751" y="4508500"/>
            <a:ext cx="2016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 b="1" dirty="0">
                <a:latin typeface="Arial" panose="020B0604020202020204" pitchFamily="34" charset="0"/>
              </a:rPr>
              <a:t>Sebze grubu3-5 porsiyon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7967663" y="3213101"/>
            <a:ext cx="23050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400" b="1">
                <a:latin typeface="Arial" panose="020B0604020202020204" pitchFamily="34" charset="0"/>
              </a:rPr>
              <a:t>Et, kümes hayvanları,balık,kurubaklagiller, yumurta ve yağlı tohumlar grubu 2-3 porsiyon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8040688" y="4508501"/>
            <a:ext cx="2159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1600" b="1" dirty="0">
                <a:latin typeface="Arial" panose="020B0604020202020204" pitchFamily="34" charset="0"/>
              </a:rPr>
              <a:t>Meyve gurubu 2-4 porsiyon</a:t>
            </a:r>
          </a:p>
        </p:txBody>
      </p:sp>
    </p:spTree>
    <p:extLst>
      <p:ext uri="{BB962C8B-B14F-4D97-AF65-F5344CB8AC3E}">
        <p14:creationId xmlns:p14="http://schemas.microsoft.com/office/powerpoint/2010/main" val="168281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ÖĞÜNLER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289" y="1628776"/>
            <a:ext cx="8518525" cy="4525963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Sporcular sabah,öğle,akşam olmak üzere 3 ana</a:t>
            </a:r>
          </a:p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Kuşluk, ikindi ve gece olmak üzere 3 ara öğün tüketmelidir </a:t>
            </a:r>
          </a:p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Sporcular yaptıkları spora göre gerekli enerji ve besin öğelerini yeterli almalı</a:t>
            </a:r>
          </a:p>
          <a:p>
            <a:pPr eaLnBrk="1" hangingPunct="1">
              <a:defRPr/>
            </a:pPr>
            <a:r>
              <a:rPr lang="tr-TR" smtClean="0">
                <a:latin typeface="Comic Sans MS" pitchFamily="66" charset="0"/>
              </a:rPr>
              <a:t>Dengeli ve çeşitli beslenmelidir</a:t>
            </a:r>
          </a:p>
        </p:txBody>
      </p:sp>
    </p:spTree>
    <p:extLst>
      <p:ext uri="{BB962C8B-B14F-4D97-AF65-F5344CB8AC3E}">
        <p14:creationId xmlns:p14="http://schemas.microsoft.com/office/powerpoint/2010/main" val="272674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/>
              <a:t>BESİN ÖĞELERİ 6 FARKLI KATEGORİDE DEĞERLENDİRİLEBİLİR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63751" y="2133600"/>
            <a:ext cx="8435975" cy="492918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Karbonhidratlar, yağlar, proteinler enerji veren besin öğeleridir. </a:t>
            </a:r>
          </a:p>
          <a:p>
            <a:pPr eaLnBrk="1" hangingPunct="1">
              <a:defRPr/>
            </a:pPr>
            <a:r>
              <a:rPr lang="tr-TR" dirty="0" smtClean="0"/>
              <a:t>Vitaminler, mineraller, su ise enerji vermeyen,</a:t>
            </a:r>
          </a:p>
          <a:p>
            <a:pPr>
              <a:buNone/>
              <a:defRPr/>
            </a:pPr>
            <a:r>
              <a:rPr lang="tr-TR" dirty="0" smtClean="0"/>
              <a:t> Metabolizmayı düzenleyen kaynaklardan enerji sağlayan yardımcı besin öğeleridir</a:t>
            </a:r>
            <a:r>
              <a:rPr lang="tr-TR" dirty="0" smtClean="0"/>
              <a:t>.</a:t>
            </a:r>
            <a:r>
              <a:rPr lang="tr-TR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insan vücudunda yiyecekler ve içeceklerin 	</a:t>
            </a:r>
            <a:r>
              <a:rPr lang="tr-TR" sz="26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metabolize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edilmesi sonucu elde edilen enerji;</a:t>
            </a:r>
          </a:p>
          <a:p>
            <a:pPr>
              <a:buNone/>
              <a:defRPr/>
            </a:pP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			  B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Wingdings" pitchFamily="2" charset="2"/>
              </a:rPr>
              <a:t>azal metabolizma </a:t>
            </a:r>
            <a:r>
              <a:rPr lang="en-AU" sz="26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Wingdings" pitchFamily="2" charset="2"/>
              </a:rPr>
              <a:t> 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% 60-75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Wingdings" pitchFamily="2" charset="2"/>
              </a:rPr>
              <a:t>, </a:t>
            </a:r>
            <a:endParaRPr lang="tr-TR" sz="2600" dirty="0"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>
              <a:buNone/>
              <a:defRPr/>
            </a:pP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			  F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Wingdings" pitchFamily="2" charset="2"/>
              </a:rPr>
              <a:t>iziksel aktivite 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	   </a:t>
            </a:r>
            <a:r>
              <a:rPr lang="en-AU" sz="26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% 15-30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endParaRPr lang="tr-TR" sz="2600" dirty="0">
              <a:effectLst>
                <a:outerShdw blurRad="38100" dist="38100" dir="2700000" algn="tl">
                  <a:srgbClr val="000000"/>
                </a:outerShdw>
              </a:effectLst>
              <a:sym typeface="Wingdings" pitchFamily="2" charset="2"/>
            </a:endParaRPr>
          </a:p>
          <a:p>
            <a:pPr>
              <a:buNone/>
              <a:defRPr/>
            </a:pP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			  </a:t>
            </a:r>
            <a:r>
              <a:rPr lang="tr-TR" sz="26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T</a:t>
            </a:r>
            <a:r>
              <a:rPr lang="tr-TR" sz="26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Wingdings" pitchFamily="2" charset="2"/>
              </a:rPr>
              <a:t>ermogenez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Wingdings" pitchFamily="2" charset="2"/>
              </a:rPr>
              <a:t>  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	   </a:t>
            </a:r>
            <a:r>
              <a:rPr lang="en-AU" sz="26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</a:t>
            </a:r>
            <a:r>
              <a:rPr lang="tr-TR" sz="2600" b="1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% 10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None/>
              <a:defRPr/>
            </a:pP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Wingdings" pitchFamily="2" charset="2"/>
              </a:rPr>
              <a:t>yol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u ile 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Wingdings" pitchFamily="2" charset="2"/>
              </a:rPr>
              <a:t>harcan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ı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  <a:sym typeface="Wingdings" pitchFamily="2" charset="2"/>
              </a:rPr>
              <a:t>r</a:t>
            </a:r>
            <a:r>
              <a:rPr lang="tr-TR" sz="2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.	</a:t>
            </a:r>
            <a:endParaRPr lang="tr-TR" sz="2600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5208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09800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endParaRPr lang="en-US" altLang="tr-TR" sz="1400" dirty="0">
              <a:latin typeface="Times New Roman" panose="02020603050405020304" pitchFamily="18" charset="0"/>
            </a:endParaRPr>
          </a:p>
        </p:txBody>
      </p:sp>
      <p:sp>
        <p:nvSpPr>
          <p:cNvPr id="11267" name="AutoShape 1"/>
          <p:cNvSpPr>
            <a:spLocks/>
          </p:cNvSpPr>
          <p:nvPr/>
        </p:nvSpPr>
        <p:spPr bwMode="auto">
          <a:xfrm>
            <a:off x="1156137" y="428626"/>
            <a:ext cx="5844737" cy="3914775"/>
          </a:xfrm>
          <a:prstGeom prst="diamond">
            <a:avLst/>
          </a:prstGeom>
          <a:solidFill>
            <a:srgbClr val="FF0034"/>
          </a:solidFill>
          <a:ln w="57150">
            <a:solidFill>
              <a:srgbClr val="804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2452688" y="1214438"/>
            <a:ext cx="3884612" cy="2995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>
            <a:spAutoFit/>
          </a:bodyPr>
          <a:lstStyle/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Her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bir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besin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ögesinin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vucudumuzda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farklı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bir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görevi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vardır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  <a:p>
            <a:pPr marL="382588" indent="-342900">
              <a:defRPr/>
            </a:pP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1269" name="AutoShape 3"/>
          <p:cNvSpPr>
            <a:spLocks/>
          </p:cNvSpPr>
          <p:nvPr/>
        </p:nvSpPr>
        <p:spPr bwMode="auto">
          <a:xfrm>
            <a:off x="7350126" y="781051"/>
            <a:ext cx="3359150" cy="3562350"/>
          </a:xfrm>
          <a:prstGeom prst="wedgeEllipseCallout">
            <a:avLst>
              <a:gd name="adj1" fmla="val -63037"/>
              <a:gd name="adj2" fmla="val 54968"/>
            </a:avLst>
          </a:prstGeom>
          <a:solidFill>
            <a:srgbClr val="00D4E6"/>
          </a:solidFill>
          <a:ln w="57150">
            <a:solidFill>
              <a:srgbClr val="008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1268" name="Rectangle 4"/>
          <p:cNvSpPr>
            <a:spLocks/>
          </p:cNvSpPr>
          <p:nvPr/>
        </p:nvSpPr>
        <p:spPr bwMode="auto">
          <a:xfrm>
            <a:off x="7350125" y="1429408"/>
            <a:ext cx="3009900" cy="2761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 err="1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Yeterli</a:t>
            </a:r>
            <a:r>
              <a:rPr lang="en-US" sz="2800" dirty="0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  <a:r>
              <a:rPr lang="en-US" sz="2800" dirty="0" err="1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ve</a:t>
            </a:r>
            <a:r>
              <a:rPr lang="en-US" sz="2800" dirty="0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 err="1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dengeli</a:t>
            </a:r>
            <a:r>
              <a:rPr lang="en-US" sz="2800" dirty="0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 err="1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beslenmenin</a:t>
            </a:r>
            <a:r>
              <a:rPr lang="en-US" sz="2800" dirty="0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 </a:t>
            </a:r>
            <a:r>
              <a:rPr lang="en-US" sz="2800" dirty="0" err="1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kuralı</a:t>
            </a:r>
            <a:r>
              <a:rPr lang="en-US" sz="2800" dirty="0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  <a:r>
              <a:rPr lang="en-US" sz="2800" dirty="0" err="1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olarak</a:t>
            </a:r>
            <a:r>
              <a:rPr lang="en-US" sz="3200" dirty="0">
                <a:solidFill>
                  <a:srgbClr val="0014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, </a:t>
            </a:r>
          </a:p>
        </p:txBody>
      </p:sp>
      <p:sp>
        <p:nvSpPr>
          <p:cNvPr id="2" name="Rectangle 5"/>
          <p:cNvSpPr>
            <a:spLocks/>
          </p:cNvSpPr>
          <p:nvPr/>
        </p:nvSpPr>
        <p:spPr bwMode="auto">
          <a:xfrm>
            <a:off x="1574800" y="4406900"/>
            <a:ext cx="6464300" cy="242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82588" indent="-342900" algn="ctr">
              <a:spcBef>
                <a:spcPts val="750"/>
              </a:spcBef>
              <a:defRPr/>
            </a:pPr>
            <a:r>
              <a:rPr lang="en-US" sz="32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Grande" pitchFamily="1" charset="0"/>
                <a:sym typeface="Lucida Grande" pitchFamily="1" charset="0"/>
              </a:rPr>
              <a:t>	</a:t>
            </a:r>
            <a:r>
              <a:rPr lang="en-US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bu</a:t>
            </a:r>
            <a:r>
              <a:rPr lang="en-US" sz="28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6 </a:t>
            </a:r>
            <a:r>
              <a:rPr lang="en-US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besin</a:t>
            </a:r>
            <a:r>
              <a:rPr lang="en-US" sz="28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  <a:r>
              <a:rPr lang="en-US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ögesinin</a:t>
            </a:r>
            <a:r>
              <a:rPr lang="en-US" sz="2800" dirty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günlük</a:t>
            </a:r>
            <a:r>
              <a:rPr lang="en-US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gereksinim</a:t>
            </a:r>
            <a:r>
              <a:rPr lang="en-US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  <a:r>
              <a:rPr lang="en-US" sz="28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kadarı</a:t>
            </a:r>
            <a:r>
              <a:rPr lang="en-US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  <a:endParaRPr lang="en-US" sz="2800" b="1" dirty="0">
              <a:solidFill>
                <a:srgbClr val="1F497D"/>
              </a:solidFill>
              <a:effectLst>
                <a:outerShdw blurRad="38100" dist="38100" dir="2700000" algn="tl">
                  <a:srgbClr val="C0C0C0"/>
                </a:outerShdw>
              </a:effectLst>
              <a:sym typeface="Lucida Grande" pitchFamily="1" charset="0"/>
            </a:endParaRP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b="1" dirty="0" err="1">
                <a:solidFill>
                  <a:srgbClr val="FF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mutlaka</a:t>
            </a:r>
            <a:r>
              <a:rPr lang="en-US" sz="2800" b="1" dirty="0">
                <a:solidFill>
                  <a:srgbClr val="FF2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 </a:t>
            </a:r>
          </a:p>
          <a:p>
            <a:pPr marL="382588" indent="-342900" algn="ctr">
              <a:spcBef>
                <a:spcPts val="750"/>
              </a:spcBef>
              <a:defRPr/>
            </a:pPr>
            <a:r>
              <a:rPr lang="en-US" sz="2800" dirty="0" err="1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Lucida Grande" pitchFamily="1" charset="0"/>
              </a:rPr>
              <a:t>alınmalıdır</a:t>
            </a:r>
            <a:endParaRPr lang="en-US" sz="2800" dirty="0">
              <a:solidFill>
                <a:srgbClr val="1F497D"/>
              </a:solidFill>
              <a:effectLst>
                <a:outerShdw blurRad="38100" dist="38100" dir="2700000" algn="tl">
                  <a:srgbClr val="C0C0C0"/>
                </a:outerShdw>
              </a:effectLst>
              <a:sym typeface="Lucida Grande" pitchFamily="1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6861175" y="87313"/>
            <a:ext cx="184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86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KARBONHİDRATLAR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905001"/>
            <a:ext cx="7981950" cy="4403725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tr-TR" dirty="0" smtClean="0"/>
              <a:t>Vücuda enerji sağlar</a:t>
            </a:r>
          </a:p>
          <a:p>
            <a:pPr>
              <a:buNone/>
            </a:pPr>
            <a:r>
              <a:rPr lang="en-AU" altLang="tr-T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Enerjinin</a:t>
            </a:r>
            <a:r>
              <a:rPr lang="en-AU" altLang="tr-TR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AU" altLang="tr-T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birimi</a:t>
            </a:r>
            <a:r>
              <a:rPr lang="en-AU" altLang="tr-TR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Joule</a:t>
            </a:r>
            <a:r>
              <a:rPr lang="tr-TR" altLang="tr-TR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(J) veya </a:t>
            </a:r>
            <a:r>
              <a:rPr lang="en-AU" altLang="tr-T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kalori</a:t>
            </a:r>
            <a:r>
              <a:rPr lang="en-AU" altLang="tr-TR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AU" altLang="tr-T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</a:t>
            </a:r>
            <a:r>
              <a:rPr lang="en-AU" altLang="tr-TR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AU" altLang="tr-T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</a:t>
            </a:r>
            <a:r>
              <a:rPr lang="en-AU" altLang="tr-TR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tr-TR" altLang="tr-TR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’</a:t>
            </a:r>
            <a:r>
              <a:rPr lang="tr-TR" altLang="tr-TR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</a:t>
            </a:r>
            <a:r>
              <a:rPr lang="tr-TR" altLang="tr-TR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tr-TR" alt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>
              <a:buNone/>
            </a:pPr>
            <a:endParaRPr lang="tr-TR" altLang="tr-TR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tr-TR" altLang="tr-TR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1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kJ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= 0.239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kcal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ve 1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kcal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= 4.184 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kJ</a:t>
            </a: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None/>
            </a:pPr>
            <a:endParaRPr lang="tr-TR" altLang="tr-TR" sz="1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None/>
            </a:pPr>
            <a:endParaRPr lang="tr-TR" altLang="tr-TR" sz="1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tr-TR" altLang="tr-TR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İnsan vücudunun çalışabilmesi için </a:t>
            </a:r>
          </a:p>
          <a:p>
            <a:pPr algn="ctr">
              <a:buNone/>
            </a:pP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gerekli olan enerji, </a:t>
            </a:r>
          </a:p>
          <a:p>
            <a:pPr algn="ctr">
              <a:buNone/>
            </a:pP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AU" alt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yiyecek</a:t>
            </a:r>
            <a:r>
              <a:rPr lang="en-AU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AU" alt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ve</a:t>
            </a:r>
            <a:r>
              <a:rPr lang="en-AU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AU" alt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içeceklerimiz</a:t>
            </a: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ile</a:t>
            </a:r>
            <a:r>
              <a:rPr lang="en-AU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AU" alt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aldığımız</a:t>
            </a:r>
            <a:r>
              <a:rPr lang="en-AU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AU" alt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besin</a:t>
            </a:r>
            <a:r>
              <a:rPr lang="en-AU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AU" alt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ögeleri</a:t>
            </a:r>
            <a:r>
              <a:rPr lang="tr-TR" alt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nden</a:t>
            </a:r>
            <a:r>
              <a:rPr lang="en-AU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tr-TR" alt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tr-TR" alt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AU" altLang="tr-TR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sağlan</a:t>
            </a:r>
            <a:r>
              <a:rPr lang="tr-TR" alt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maktadır.</a:t>
            </a:r>
            <a:endParaRPr lang="tr-TR" dirty="0"/>
          </a:p>
          <a:p>
            <a:pPr marL="0" indent="0" eaLnBrk="1" hangingPunct="1">
              <a:buNone/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Kompleks ve basit karbonhidratlar olmak üzere iki çeşittir</a:t>
            </a:r>
          </a:p>
          <a:p>
            <a:pPr eaLnBrk="1" hangingPunct="1">
              <a:defRPr/>
            </a:pPr>
            <a:r>
              <a:rPr lang="tr-TR" dirty="0" smtClean="0"/>
              <a:t>Sporcuların en çok tüketmesi gereken kompleks karbonhidrat (Nişasta) içeren yiyecekler; Ekmek, tahıl, pirinç ve makarnadır.</a:t>
            </a:r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6855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03388" y="549275"/>
            <a:ext cx="8964612" cy="55768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3600"/>
              <a:t>KARBONHİDRATLAR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Kasların temel yakıtıdır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Karbonhidrattan zengin diyet sporcuyu başarıya götürür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Karbonhidratlar egzersize uzun süre devam etmeyi sağlarken,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Antrenmanlar ise karbonhidratların vücutta etkin kullanımına ve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Kaslarda daha çok glikojen depolanmasına yardımcıdır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Kan şekeri düzeyi normal sürdürülmelidir</a:t>
            </a:r>
          </a:p>
        </p:txBody>
      </p:sp>
    </p:spTree>
    <p:extLst>
      <p:ext uri="{BB962C8B-B14F-4D97-AF65-F5344CB8AC3E}">
        <p14:creationId xmlns:p14="http://schemas.microsoft.com/office/powerpoint/2010/main" val="203135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KARBONHİDRATLAR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557338"/>
            <a:ext cx="8497888" cy="5040312"/>
          </a:xfrm>
        </p:spPr>
        <p:txBody>
          <a:bodyPr/>
          <a:lstStyle/>
          <a:p>
            <a:pPr eaLnBrk="1" hangingPunct="1">
              <a:defRPr/>
            </a:pPr>
            <a:r>
              <a:rPr lang="tr-TR"/>
              <a:t>Kas glikojen depolarını dolu tutmak için sporcu diyetinin kompleks karbonhidrattan 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/>
          </a:p>
          <a:p>
            <a:pPr lvl="1" eaLnBrk="1" hangingPunct="1">
              <a:defRPr/>
            </a:pPr>
            <a:r>
              <a:rPr lang="tr-TR"/>
              <a:t>Ekmek, pilav, patates, makarna, un ve unlu besinler</a:t>
            </a:r>
          </a:p>
          <a:p>
            <a:pPr lvl="1" eaLnBrk="1" hangingPunct="1">
              <a:buFontTx/>
              <a:buNone/>
              <a:defRPr/>
            </a:pPr>
            <a:endParaRPr lang="tr-TR"/>
          </a:p>
          <a:p>
            <a:pPr lvl="1" eaLnBrk="1" hangingPunct="1">
              <a:defRPr/>
            </a:pPr>
            <a:r>
              <a:rPr lang="tr-TR"/>
              <a:t>Yulaf kuru üzümlü düşük yağlı fırın ürünleri</a:t>
            </a:r>
          </a:p>
          <a:p>
            <a:pPr lvl="1" eaLnBrk="1" hangingPunct="1">
              <a:buFontTx/>
              <a:buNone/>
              <a:defRPr/>
            </a:pPr>
            <a:endParaRPr lang="tr-TR"/>
          </a:p>
          <a:p>
            <a:pPr lvl="1" eaLnBrk="1" hangingPunct="1">
              <a:defRPr/>
            </a:pPr>
            <a:r>
              <a:rPr lang="tr-TR"/>
              <a:t>Kurufasülye, nohut, barbunya, mercimek gibi zengin olması gerekir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/>
          </a:p>
          <a:p>
            <a:pPr eaLnBrk="1" hangingPunct="1">
              <a:defRPr/>
            </a:pPr>
            <a:endParaRPr lang="tr-TR"/>
          </a:p>
          <a:p>
            <a:pPr eaLnBrk="1" hangingPunct="1">
              <a:defRPr/>
            </a:pPr>
            <a:endParaRPr lang="tr-TR"/>
          </a:p>
          <a:p>
            <a:pPr eaLnBrk="1" hangingPunct="1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2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KARBONHİDRATLAR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341439"/>
            <a:ext cx="8964613" cy="49244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/>
              <a:t>Kompleks karbonhidratlar;</a:t>
            </a:r>
          </a:p>
          <a:p>
            <a:pPr lvl="1" eaLnBrk="1" hangingPunct="1">
              <a:defRPr/>
            </a:pPr>
            <a:r>
              <a:rPr lang="tr-TR" smtClean="0"/>
              <a:t>Basit şekere göre daha uzun sürede sindirilerek ,</a:t>
            </a:r>
          </a:p>
          <a:p>
            <a:pPr lvl="1" eaLnBrk="1" hangingPunct="1">
              <a:defRPr/>
            </a:pPr>
            <a:r>
              <a:rPr lang="tr-TR" smtClean="0"/>
              <a:t>Kan şekerinin istenilen düzeyde tutulmasını sağlar</a:t>
            </a:r>
          </a:p>
          <a:p>
            <a:pPr lvl="1" eaLnBrk="1" hangingPunct="1">
              <a:buFontTx/>
              <a:buNone/>
              <a:defRPr/>
            </a:pPr>
            <a:endParaRPr lang="tr-TR" smtClean="0"/>
          </a:p>
          <a:p>
            <a:pPr eaLnBrk="1" hangingPunct="1">
              <a:defRPr/>
            </a:pPr>
            <a:r>
              <a:rPr lang="tr-TR" smtClean="0"/>
              <a:t>Basit şeker içeren yiyeceklerden uzak durmalıyız çünkü ; </a:t>
            </a:r>
          </a:p>
          <a:p>
            <a:pPr lvl="1" eaLnBrk="1" hangingPunct="1">
              <a:defRPr/>
            </a:pPr>
            <a:r>
              <a:rPr lang="tr-TR" smtClean="0"/>
              <a:t>Kan şekeri düzeyini önce hızla yükseltip,</a:t>
            </a:r>
          </a:p>
          <a:p>
            <a:pPr lvl="1" eaLnBrk="1" hangingPunct="1">
              <a:defRPr/>
            </a:pPr>
            <a:r>
              <a:rPr lang="tr-TR" smtClean="0"/>
              <a:t>Sonra ani olarak düşürmekte ve</a:t>
            </a:r>
          </a:p>
          <a:p>
            <a:pPr lvl="1" eaLnBrk="1" hangingPunct="1">
              <a:defRPr/>
            </a:pPr>
            <a:r>
              <a:rPr lang="tr-TR" smtClean="0"/>
              <a:t>Yorgunluk hissi oluşturmaktadır</a:t>
            </a:r>
          </a:p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8982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834</Words>
  <Application>Microsoft Office PowerPoint</Application>
  <PresentationFormat>Geniş ekran</PresentationFormat>
  <Paragraphs>171</Paragraphs>
  <Slides>22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2" baseType="lpstr">
      <vt:lpstr>Arial</vt:lpstr>
      <vt:lpstr>Arial Narrow</vt:lpstr>
      <vt:lpstr>Calibri</vt:lpstr>
      <vt:lpstr>Calibri Light</vt:lpstr>
      <vt:lpstr>Comic Sans MS</vt:lpstr>
      <vt:lpstr>Lucida Grande</vt:lpstr>
      <vt:lpstr>Symbol</vt:lpstr>
      <vt:lpstr>Times New Roman</vt:lpstr>
      <vt:lpstr>Wingdings</vt:lpstr>
      <vt:lpstr>Office Teması</vt:lpstr>
      <vt:lpstr>Spor Antropolojisi</vt:lpstr>
      <vt:lpstr>Spor Performansınızı artırmak için sağlıklı beslenmelisiniz</vt:lpstr>
      <vt:lpstr>ÖĞÜNLER</vt:lpstr>
      <vt:lpstr>BESİN ÖĞELERİ 6 FARKLI KATEGORİDE DEĞERLENDİRİLEBİLİR</vt:lpstr>
      <vt:lpstr>PowerPoint Sunusu</vt:lpstr>
      <vt:lpstr>KARBONHİDRATLAR</vt:lpstr>
      <vt:lpstr>PowerPoint Sunusu</vt:lpstr>
      <vt:lpstr>KARBONHİDRATLAR</vt:lpstr>
      <vt:lpstr>KARBONHİDRATLAR</vt:lpstr>
      <vt:lpstr>PROTEİN</vt:lpstr>
      <vt:lpstr>PROTEİNLER</vt:lpstr>
      <vt:lpstr>PROTEİNLER</vt:lpstr>
      <vt:lpstr>YAĞLAR</vt:lpstr>
      <vt:lpstr>YAĞLAR</vt:lpstr>
      <vt:lpstr>VİTAMİNLER VE MİNERALLER</vt:lpstr>
      <vt:lpstr>VİTAMİN VA MİNERALLER</vt:lpstr>
      <vt:lpstr>VİTAMİN VA MİNERALLER</vt:lpstr>
      <vt:lpstr>VİTAMİN VA MİNERALLER</vt:lpstr>
      <vt:lpstr>DEMİR</vt:lpstr>
      <vt:lpstr>SU</vt:lpstr>
      <vt:lpstr>PowerPoint Sunusu</vt:lpstr>
      <vt:lpstr>Besin piramidi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Performansınızı artırmak için sağlıklı beslenmelisiniz</dc:title>
  <dc:creator>Windows Kullanıcısı</dc:creator>
  <cp:lastModifiedBy>Timur</cp:lastModifiedBy>
  <cp:revision>6</cp:revision>
  <dcterms:created xsi:type="dcterms:W3CDTF">2017-10-23T23:05:08Z</dcterms:created>
  <dcterms:modified xsi:type="dcterms:W3CDTF">2017-10-24T11:42:41Z</dcterms:modified>
</cp:coreProperties>
</file>