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5" r:id="rId2"/>
    <p:sldId id="256" r:id="rId3"/>
    <p:sldId id="276" r:id="rId4"/>
    <p:sldId id="279" r:id="rId5"/>
    <p:sldId id="260" r:id="rId6"/>
    <p:sldId id="277" r:id="rId7"/>
    <p:sldId id="280" r:id="rId8"/>
    <p:sldId id="264" r:id="rId9"/>
    <p:sldId id="278" r:id="rId10"/>
    <p:sldId id="281" r:id="rId11"/>
    <p:sldId id="273" r:id="rId12"/>
    <p:sldId id="282" r:id="rId13"/>
    <p:sldId id="283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156" y="48"/>
      </p:cViewPr>
      <p:guideLst>
        <p:guide orient="horz" pos="2160"/>
        <p:guide pos="29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89DB6E-0206-420C-B61B-DBA8512B95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763A5B-B036-4686-AE32-A2AE77F9569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93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3A5B-B036-4686-AE32-A2AE77F9569A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763A5B-B036-4686-AE32-A2AE77F9569A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630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D7A8F-6798-4468-A53D-14C0378170B0}" type="datetimeFigureOut">
              <a:rPr lang="tr-TR" smtClean="0"/>
              <a:pPr/>
              <a:t>1.4.2020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AF754-6869-452A-A8F5-82D0A9438CF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1772816"/>
            <a:ext cx="635616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b="1" dirty="0">
                <a:solidFill>
                  <a:srgbClr val="660066"/>
                </a:solidFill>
              </a:rPr>
              <a:t>Mikroskop Çalışması </a:t>
            </a:r>
            <a:endParaRPr lang="tr-TR" sz="5400" b="1" dirty="0" smtClean="0">
              <a:solidFill>
                <a:srgbClr val="660066"/>
              </a:solidFill>
            </a:endParaRPr>
          </a:p>
          <a:p>
            <a:pPr algn="ctr"/>
            <a:r>
              <a:rPr lang="tr-TR" sz="5400" b="1" dirty="0" smtClean="0">
                <a:solidFill>
                  <a:srgbClr val="660066"/>
                </a:solidFill>
              </a:rPr>
              <a:t>( </a:t>
            </a:r>
            <a:r>
              <a:rPr lang="tr-TR" sz="5400" b="1" dirty="0">
                <a:solidFill>
                  <a:srgbClr val="660066"/>
                </a:solidFill>
              </a:rPr>
              <a:t>Yaprak Toz Drog)</a:t>
            </a:r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303746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1520" y="1340768"/>
            <a:ext cx="87129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/>
              <a:t>İncelenmesi gereken anatomik yapılar:</a:t>
            </a:r>
          </a:p>
          <a:p>
            <a:endParaRPr lang="tr-TR" sz="3200" b="1" dirty="0"/>
          </a:p>
          <a:p>
            <a:r>
              <a:rPr lang="tr-TR" sz="3200" b="1" dirty="0"/>
              <a:t>-Üst </a:t>
            </a:r>
            <a:r>
              <a:rPr lang="tr-TR" sz="3200" b="1" dirty="0" err="1" smtClean="0"/>
              <a:t>epiderma</a:t>
            </a:r>
            <a:endParaRPr lang="tr-TR" sz="3200" b="1" dirty="0" smtClean="0"/>
          </a:p>
          <a:p>
            <a:r>
              <a:rPr lang="tr-TR" sz="3200" b="1" dirty="0" smtClean="0"/>
              <a:t>-</a:t>
            </a:r>
            <a:r>
              <a:rPr lang="tr-TR" sz="3200" b="1" dirty="0" err="1" smtClean="0"/>
              <a:t>Solanaceae</a:t>
            </a:r>
            <a:r>
              <a:rPr lang="tr-TR" sz="3200" b="1" dirty="0" smtClean="0"/>
              <a:t> </a:t>
            </a:r>
            <a:r>
              <a:rPr lang="tr-TR" sz="3200" b="1" dirty="0"/>
              <a:t>tipi </a:t>
            </a:r>
            <a:r>
              <a:rPr lang="tr-TR" sz="3200" b="1" dirty="0" err="1" smtClean="0"/>
              <a:t>stoma</a:t>
            </a:r>
            <a:endParaRPr lang="tr-TR" sz="3200" b="1" dirty="0" smtClean="0"/>
          </a:p>
          <a:p>
            <a:r>
              <a:rPr lang="tr-TR" sz="3200" b="1" dirty="0" smtClean="0"/>
              <a:t>-Palisat </a:t>
            </a:r>
            <a:r>
              <a:rPr lang="tr-TR" sz="3200" b="1" dirty="0"/>
              <a:t>dokusu</a:t>
            </a:r>
          </a:p>
          <a:p>
            <a:r>
              <a:rPr lang="tr-TR" sz="3200" b="1" dirty="0"/>
              <a:t>-</a:t>
            </a:r>
            <a:r>
              <a:rPr lang="tr-TR" sz="3200" b="1" dirty="0" err="1"/>
              <a:t>Solanaceae</a:t>
            </a:r>
            <a:r>
              <a:rPr lang="tr-TR" sz="3200" b="1" dirty="0"/>
              <a:t> tipi (sapı tek hücreli ve başı çok hücreli) salgı tüyü</a:t>
            </a:r>
          </a:p>
          <a:p>
            <a:r>
              <a:rPr lang="tr-TR" sz="3200" b="1" dirty="0" smtClean="0"/>
              <a:t>-Billur toplulukları (Özellikle basit/ikiz billur)</a:t>
            </a:r>
            <a:endParaRPr lang="tr-TR" sz="3200" b="1" dirty="0"/>
          </a:p>
        </p:txBody>
      </p:sp>
      <p:sp>
        <p:nvSpPr>
          <p:cNvPr id="3" name="Dikdörtgen 2"/>
          <p:cNvSpPr/>
          <p:nvPr/>
        </p:nvSpPr>
        <p:spPr>
          <a:xfrm>
            <a:off x="251520" y="404664"/>
            <a:ext cx="725371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r>
              <a:rPr lang="tr-TR" sz="4000" b="1" dirty="0" err="1"/>
              <a:t>Folia</a:t>
            </a:r>
            <a:r>
              <a:rPr lang="tr-TR" sz="4000" b="1" dirty="0"/>
              <a:t> </a:t>
            </a:r>
            <a:r>
              <a:rPr lang="tr-TR" sz="4000" b="1" dirty="0" err="1" smtClean="0"/>
              <a:t>Hyoscyami</a:t>
            </a:r>
            <a:r>
              <a:rPr lang="tr-TR" sz="4000" b="1" dirty="0" smtClean="0"/>
              <a:t> (Banotu Yaprağı)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959708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dörtgen"/>
          <p:cNvSpPr/>
          <p:nvPr/>
        </p:nvSpPr>
        <p:spPr>
          <a:xfrm>
            <a:off x="251520" y="249109"/>
            <a:ext cx="7884368" cy="193899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tr-TR" sz="2400" b="1" dirty="0"/>
              <a:t>4</a:t>
            </a:r>
            <a:r>
              <a:rPr lang="tr-TR" sz="2400" b="1" dirty="0" smtClean="0"/>
              <a:t>-Bitki </a:t>
            </a:r>
            <a:r>
              <a:rPr lang="tr-TR" sz="2400" b="1" i="1" dirty="0" smtClean="0"/>
              <a:t>Adı:</a:t>
            </a:r>
            <a:r>
              <a:rPr lang="tr-TR" sz="2400" b="1" i="1" dirty="0" err="1" smtClean="0"/>
              <a:t>Datura</a:t>
            </a:r>
            <a:r>
              <a:rPr lang="tr-TR" sz="2400" b="1" i="1" dirty="0" smtClean="0"/>
              <a:t> </a:t>
            </a:r>
            <a:r>
              <a:rPr lang="tr-TR" sz="2400" b="1" i="1" dirty="0" err="1" smtClean="0"/>
              <a:t>stramonium</a:t>
            </a:r>
            <a:r>
              <a:rPr lang="tr-TR" sz="2400" b="1" i="1" dirty="0" smtClean="0"/>
              <a:t> (</a:t>
            </a:r>
            <a:r>
              <a:rPr lang="tr-TR" sz="2400" b="1" dirty="0" smtClean="0"/>
              <a:t>Tatula, Boru çiçeği)</a:t>
            </a:r>
            <a:endParaRPr lang="tr-TR" sz="2400" b="1" i="1" dirty="0" smtClean="0"/>
          </a:p>
          <a:p>
            <a:r>
              <a:rPr lang="tr-TR" sz="2400" b="1" dirty="0" smtClean="0"/>
              <a:t>Drog Adı: </a:t>
            </a:r>
            <a:r>
              <a:rPr lang="tr-TR" sz="2400" b="1" dirty="0" err="1" smtClean="0"/>
              <a:t>Folia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Stramonii</a:t>
            </a:r>
            <a:endParaRPr lang="tr-TR" sz="2400" b="1" dirty="0" smtClean="0"/>
          </a:p>
          <a:p>
            <a:r>
              <a:rPr lang="tr-TR" sz="2400" b="1" dirty="0" smtClean="0"/>
              <a:t>Familya: </a:t>
            </a:r>
            <a:r>
              <a:rPr lang="tr-TR" sz="2400" b="1" dirty="0" err="1" smtClean="0"/>
              <a:t>Solanaceae</a:t>
            </a:r>
            <a:endParaRPr lang="tr-TR" sz="2400" b="1" dirty="0" smtClean="0"/>
          </a:p>
          <a:p>
            <a:r>
              <a:rPr lang="tr-TR" sz="2400" b="1" dirty="0"/>
              <a:t>İ.O.: </a:t>
            </a:r>
            <a:r>
              <a:rPr lang="tr-TR" sz="2400" b="1" dirty="0" err="1" smtClean="0"/>
              <a:t>Kloralhidrat</a:t>
            </a:r>
            <a:endParaRPr lang="tr-TR" sz="2400" b="1" dirty="0"/>
          </a:p>
          <a:p>
            <a:r>
              <a:rPr lang="tr-TR" sz="2400" b="1" dirty="0"/>
              <a:t>M.B.: </a:t>
            </a:r>
            <a:r>
              <a:rPr lang="tr-TR" sz="2400" b="1" dirty="0" smtClean="0"/>
              <a:t>10x10</a:t>
            </a:r>
            <a:endParaRPr lang="tr-TR" sz="2400" b="1" dirty="0"/>
          </a:p>
        </p:txBody>
      </p:sp>
      <p:sp>
        <p:nvSpPr>
          <p:cNvPr id="31746" name="AutoShape 2" descr="data:image/jpeg;base64,/9j/4AAQSkZJRgABAQAAAQABAAD/2wCEAAkGBxQTEhUTExQWFhUXGBoZFhUXFxYXGBwcFxgXHBgaHB0aHCggGBwlHBQYITEiJSkrLi4uFx8zODMsNygtLisBCgoKDg0OGxAQGywkICYsLCwsLCwsLCwsLDQsLCwsLCwsLCwsLCwsLCw0LCwsLCwsLCwsLCwsLCwsLCwsLCwsLP/AABEIAMUBAAMBIgACEQEDEQH/xAAbAAACAwEBAQAAAAAAAAAAAAAEBQIDBgABB//EADsQAAECBAQEBAUCBQQCAwAAAAECEQADITEEBRJBIlFhcROBkaEGMrHB8ELRFCNS4fEzYnKSFaIkgsL/xAAZAQADAQEBAAAAAAAAAAAAAAABAgMEAAX/xAAmEQACAgICAgEFAAMAAAAAAAAAAQIRAyESMSJBUQQTMmFxgZHB/9oADAMBAAIRAxEAPwBBLooV71LQfL4S5NNrlhuYCDuCQWHT8pDZ22ofxoy1TPKPBp1OLR00gniH/H1tEUjiYMByaPFnUp6Uh2AEKQVHlsIHmoaC5WHKQLam5j7xfLwyEnjOphyp3u57RmlFAoLCwoAtcAj0B8mi2XLcM1IokLcWDdLdGgqXMYgCKRdqh0CmUEqcWo/37wJNryeDsSQB3hfMU/4/ODFCyITEnQQAHUDU1AttGcweJXLxBUqmosoCg7xp8PPIVzTyL7j6wBmmBlLSVqX4VXK6qFWYM97294WUbbbGg/Q1xYdIjOZxNQoaVOdNm5xDFZ0SjQlztqIYtzZyx84UYyawHWJw2x1F2clSlkkl258hBeW5mkKqaWAa3WCsomJRLGpLueGn1MELxEqY4VLYjoIbUtMdtI6XjRMCgks0NMkxC1g6g4H6oyU/CpVqKAafprX0hphs9XLaWqW1m00b1hJRlHcRHH4NTMkhVfaA8ThaUqIrxZWzj3hfmniGXqSspUnYU84hwcntUJHb2WZHJTrOpTgXMMMfpb5R0hHlWOBGtXzOAvkXsqHWKU7NaL1f5PoacaA/CZzp9IXnG6KqcnvDSsCYzDy21rlFZHJRBb7wYtN7FhTdMrlZ0lRY05QJmbiukNzvEsTLkzGUmWUNzVBSMRLKClYXTdLGHSipDvjzpMy8rEMogm+8SnSig6kF+sOVZNh5raJqgo/1JpHs/I5shLpCZid2P2i/KPSNujOyASXZi8MpGR4icwSg6P6nYf3jxKUrUAAxBDj6x9CGLCZQL7UiWTM4shky8TF5rkq8PJ+YFVgkOTGfk4xaaXPIxukZl/NFNRAKugDM/vCLFZanX4oNSXPKsDHmTjchIZkl5mwEsag9jX94OwzMQACHgbwgWKfS14lKUUbdxFZfKIdFOK4VU4XH59YrS1eg9f8ADRbj1hwRvygfxQFIDbj/ANiB94PoV9i5WfmXOEpiQQCdQ4VdEnpSo3h5LQhY1I8xC3H4NLh0gh3HQ/aLsFM0EG43HQ/eIOVsa0MMOkA2bpT6xfNQHpWOWgM4ZiHB6bRVMWKHe0cnQekV41TkDkPr+CBZiP3EezJrrJ6/SK8as+GspOkpQWLWAqfVII84P7B2yuYpKaqU27G/pcwrzWaiYsJdwBwg0uzn1hdK1qS6VOXrufN4f4LDgBlb3hZcp6Q3Hi9CYYKo5bloExWGCqCjGkamfJCElVwkPGflzhMBKk0NmLUhKlW+xot+wXE4golJT+rVSCJmZS1y+KigPWDUZdKmCx1NzhJmOVqlqD22MXgk0UXFkMqzPw1nh1E7kwznibOUCJfnyguR8JiaJM2UrQhaUmYkkkpLBykm4Jeht1FBp1IShkANYc72NO0dJJuwZau0DSFuAFCrAecUYvD6SlKqO5hpLWkfLU2f6gDaF/xFJBEtZppUQTsyh+6R6wuqslx1sR5ZlxMxZHyuHfvSHK5bFqERWvFJIDU5iFJmaVEhx7xkd5JWJPfY4VLN/aIyk1qKQNgc1BosV3O0HImJVZQ+hh4trUhHFpjRUlGlglLcmhJjcEErZAodu8Gzpq00Tdt4Vy8w1LZdFjaLy6uitckSTKCaFhE1gBJIUfKAs1xukfKHPOFcmZ1I58ozSweXK9nVWx4cKCAogaiKkBnhXisQokIc6RDbA40LAT+pLAj6GD1YOW54QTz3h5zcewcpNtsRoTLTKUV8OsaXF4hhJkvRp1O1KisOcXlMqYgAuGsxtGdlZUlBOokkHmwiycXBOylxcaZs039osB5Rh/iTETROGmbMZQcALUB1sY8yuXPXM8Mrm0Dqda+GjgmtresU9Wg/b8bs1ONoAz3te/8Akxn88zBctGpJAWFJZ+jn7e0P8JhTp0qUo8wVKVbuYVZ5l4EuYpgWSol6qDChHp3bnWJ/cafWhIxXNMbycajEShMRQHY3SoXSfy3eFiZmlVdop+EcRIRJRK8VCp0wlekaqOAyXZtQCRT0eDcwlgF/WIZp8JAyw4yGCM5lhKUaV0SA7JIteirRCdiUuGN6+lYsyTBJmIXqYGmksKVIr0JvCWYnQMQpSayry1bKZXLZVB1HlCrLyWhlBySYTNx6JaQVU1fKNz1HTr9Y7G49SEkhKbWLqvzqHjHY8TlK8WaFOtmUzAuHSE7M1gLRspkjVh5ctfCvSSdy9KHyp5RqbUEuTGljjBWZ3KJ4lKJXRJv09Y1cpQNiCOkZSf8ADsyY/GgEWDuO/P2i3/wk6QZRw69aiSJlQlI+XTep/VXoKDd4uL6Y1Rl72aHGPpbY37QMhCFUKQORAinMp05AAKU2q3OLP4BXhApWCu7faJZMkFtskw4YAeCwodZIUBWyfUUMcrLfEAStiGqRcU6ijtBaEEyUsNJ0AlLvxMCb1FYGkHiBc029f3gppbRz0w/CAMEgAJSAEp2AAYDyaPcVJ1ElniWFS9ue8WT5m3rDpaDetg8pLfjwu+ISfBIA1FSkjtxav/z7wxVMJo8LsxkzFBJlfMCeGjkGjh96b/5eSai6E5bAZEhksax5OSDRmbeCMuJUCldFpuDQ+YinEzkINSH5bx5zbT0Tbk2AyMKXUXcOw39oI8Cu8DCYArUgsYaYaemYOK/vFW37HZKROIIBJLUrCjNZiTMC0PqF4eTMPQQrzXDMHDOqn7xSMnXEaL2UYmSZgBJiGDyxSnYinOA1Sp8uqVA/7TWDvhvNjqWmeQHtTeFcZRV2FwlWmRW0shRBC0WI/V0POGWDzJSjxIoRsaxdjJIUC3KkDYZEZbU+yTyaLp+M1EIYoL0dqwGuQhTvMIP9ISTA+ezP5o03AHrE8ViQEpmEfMOJhUEUMbYRjGKpGuLjw0honJEKWlSlKUEiiaV6Ej86w3WXFQz/AJt5wLLOzNF4WBe3tFUqItifDqmoxKAhyiYrjSagbqP+1wCp+/KHeKkvWAcdKMtWtJLdCRfam0Dyc0nJWEkJmIUaailKm5BZIDj/AHXcc4hli2FeWiOJytCD4sqUnxg5QQCOLnpBZRuaisXzZ6Vy0LXplrUEkgkAOrSKA1FSKdRDWdIIu4Ba9w4sWLQmz7KJUz+ZMcKUw8QqZLPZIeqm2YCr1sfOjNZXwnevfb/gyV6kM8mW0wJLMU6aW6e4gT44kfyFLAOtQRLLVJ4g3cs4hRMz2XJWopKyoKci4Jp8pegDRo8TjpWKQFAPLOlYNXCksoUcWUGvsYeOOeOalTovDxWxTgEq/h5GoEKCGIqCySQhwRQ6NPrFgHOKs6zRGH4S82YG/wBu3zKZ2e7dYGwOepXLVMbSpBAKHf5lBKSD/S5ry60ekMGSU3N9Mzyg3tDNEhj15bjkW2i8JduflWMtjcwMoghRDciRX7wzynFF0zVqK3Sa9+QjdBcEJw1YzxKEE+EUlVHZLe1RXfy3hbOwHCyZrAH5tJ1ddQcClLe0A4/GzVK1SUq4DqKgCS4qH9I02DnInyUYhA06xxDkoUUO4II6honKLltoKi6skhI0JAJoAKkElgznrSLAgf0seZvEkSaUZuzCLGAD/WGjpAO+UP6e0CzZnWJLmFVdoHmHaLxFlIEzHMkyQ6nJNEpFyzP0AqPXeFGOxq5gDApBFUAv6lg8FZ3hNSZZIqFVPIEF37kJr+8e4XAvUxHPJuooKqkAYSeuWoFiQN29YCxUrjet3eGeZDYUA2gDETraqxJfopGV9EJukG8E4ackH5uLrSF85dmFIikO+qtLw78uxqRrJOYtdNO8Qn4yXMGnQQRUG4jKy8QpPy1HqIOwhV4oNQFbQvBx7Yv2+IXiEHtC5ZcmkOcbbSN4XCRVvWOuxYy2amVIOhJIIdNoBmI0JUqrJD0gbA45cuYAtRMssK7duUL/AIkxS1atCj4diBv3hIY90D7SclsWY/EKfUVVO8EyZ1BUs1gYULIo70i/BTiSR6RslBVo1yhUdH06UoEWs3Xn+0eKkguGPvC9GMKULaqrgetfJ38oCyaYoeIVE6HB1EsNRd70/BBnLyoyLaGeJWoI0KSSNiK9jCCWFFTFLJBcuwFKX8/pGgkzEr+UpPMhj5iK8fKRoI0gjqAfy8JKPsHsPybPEr1IWApQoTUpUObMz1D9ecTz3DJmSnlgOn5XqlJLHUxt8vk/J4z2V4aUklUtWpVlXAAOwB/436Q0mY4AMVMnch3HlvHmTi4ZE4LRZZUn+jHYX4cxK9S1ylJli6ixO9w7ixqYeTsM2HMqWSlTJYjodV+v3hjLzTw0lDq0TQQUvcWezPZjA711bGo/b7Rqnkk429da/gck5KPIwxnqWpRWQ7kq2qTX3gaXg5ilcEtamN0pJHqzCDsbh1S5i1lCFOSQFp1Cp5WPmDGk+H/ijUUS5oSl6BYoAdgRsNnFqU3janq0X5UrQhzDAT1MTJmeSSrbo8aPI8uUiQEzTpUXOm5Aelt/3G8aFOlTkEHnpINeoFjAuNlH5hce/N4lKXFGaWTVURwmGRLCtAu2pRc2sKWufWDcGAkFLjiYhm3FSfb0gCTimowre4b3rB0hVwPl9wXuOUJkzxcG4+iad9EkzAAQTYxCaoktsIC0KVMJJYC/WzHpeL0ptz3/ALR2JOTuhdsnMSwBO9mr/jb1EIcym4k0lp0DchaSo/TT5esbj4WmoUoyZstKwolSSoBRCgA7E2dKR/1jW4jAyikIMtGmwTpDDty8o2Rx2Xx4bVpnxf4awmJmzJuszSmXKUtSVKUXdSUC/LUVU2QYeaAlEfRMmytGGMwpL6yNI3CQLHzUa8gIx/xhlclM9JCSNYJYEs4NWFhQiEyYXXIbJj1bMNmqiFEhu0J1KVqcjrGkxmXBStCVutX6SDQM7kh284AkfDs5c3QpJQlJIWshhT+l/nfpSIKNaEx0hR/FiyhF6wydQsbGGOf5bLSB4aWCCQou6i+liTvVx0cUgGXI4WJpdo6cEqDcZbQZ8NSQSpW4b/MNsXhwS5FecLJCVYVYEwABQfy3B6jlGhUQtLhmIcGM+RXJkcl8rEckF45UoBRbu0XYiamWHV5DnA0ieF1Bvs7NCRTWxIqVcqDFYbWgixIpGanIVKOlb/aNJhscjVpdyNopzeWlSHVRjGzE7W0XxuuxJPwSVpdBrsIDkSFJUCpPSCZ2LSlaNNhB2KxI3Dg7xRtrTL8mlQ9loIVdqjr5wUZCCTqSk9dI94kuXXtEZy7dvz6R1KzF0FSQAHYJSEsAzAVLttyhDm2ZauFBpur9orzTM1OZQBFvMEP9T7QjxGEmrPD6O0Tl5Ol0VhBy7NBkMxCgrTdJD+Yp9DFmKxksL0lQ1moSxL36NcbwiyorkLuH3TdxyMeYpIViBNQ5cDgVQhqHuN/MwKjsd4U5fodJn2ILkVhpJmpBD/KqqTy5jyP1EKcPJMHypZYo3+ZHcDiT5j3EBRUlTGxtTTxv/H9F+OlHUUqY1LdoSY3LGqkj/jD7HYlKUuak2EZP+LUJupResPBNHYkw/LcdMwoXoSklQA4nYMbsL3O4uYe/D+fqmqX4ypaUhIZ+FyTYOa0Bfy5xn0Yomqk0ipK6tLSVanIYPYOadoZpS7KOPK7RszNStJXLVqS7PUVHftDDAzSoAmtUj0f+0Zj4XxumXMBY1BS9qvq7swPnDzD44B6FrvRhQVLty9483P8ATuNuO0QUUp0g+egJUrqQ/pAy8QxoHaxf+0djcdLdIKxxF32GqxJO35ygLKZkzEr/AJUsGWC3iL1Cj1br06VZ4sp5qUY6/wCgcW+jS/CiVLxCKfK5PoQPc+xjV4vO5QmeElWpabgWD8zt2vC3CSZcrDrShehS+ALHzuW1EdWLDk/kQcP8Nqk/zMPx0+RZAJ7KZiT1bvZvZwQ4xqT2a8OPjHfZq5anqfOM/wDHOSrmoROllzKFUbsSHUD0YOOQhzl6ZqkjUgJPJ3i+fPRK/wBSalJ5OH8hcw00mqYZpNNM+fzsN4QqgJWoBwwCyOr1HQee4ijGYphqBNKVu+8F5vjBNmqWHDqo92DCvkITz5RWDXSXevnGJRSZgn8IDKwpSgSaghwK8Qqfd+4EW5blSU6VKWFBLFgDVrO/y17/AHj0o4gDTqPx4nLQoFRFUkO4f6c4nJ8mCJD4iwhmy1FNVS1aupCmCh7A+UL8hx/huhfylJY8jy84dSZYJBSs89u/KAJ+WOSUAE7j7jn29OglHkOmvZn8zMxa322EVSp+lnDc40GGlAqIWbUcix5HlC3MMGpiUtQ3pbpB+2isWuiuVhw4mIKgRsRQiCcxBWhiQN4qwxO5LNEhPJDCsNddgb2Z/MZTMBXmWgzK5uqiq7QXPw7EKVQG5EeYnDSwApB9ISWSMvEZ5E1RtZyag84CmpcnpT0i5OMSoTQk1lL0kci4HoXB8ukUGY1A7wOfoyzVOmeT8MgoPiUQkvUmhrQd3tCPxANRAYbB/QdYqznFrVMYk6UkhKdqXPcxEqBSIZUVimkCKQ5dq7w0weFdSVGrVFGIbrygKUlyB18oZyFsbws2hm2h5PmhXEQHbYNC7E4vSxAqC48o8/inMI/iDFEAMWL0gKW0kdFtyVB2eyg/iD5VjUB1/UPX6xkpinU7bxqMvP8AE4Vcs/OnjR5XhJISpBdLOLOlKvZQIfrF9I2SSXl8mgy/4fVqQZjGW3Ekkg2LAN1blD3AZPJlK1JSH/SSSWcMWe1Cz9YQ4b4oCUMuW6/6gwfq1oHkZvPnKCULNb0AYblwHhKfRlcZyZqZWAQlSlhKSt3Bar/buOpgaXl4KvAKlNMIJIABCUjU3IcTCEOY4nxECWhfCk0ILGm7ivONJl2L14RACi4JBU7q4CRc3LMHL7xn+zOLbu71/P2FRcE2w85XhZd5YURbVxnvxUEdNzLRuEjZIqW/PKE+J1AhQe4cBRBP71+pigK1OTeBDDOUvJ0TlmpaQdiM+WWCUsASxNTUDqwtDXJfihcsPMUFBgSm9TcAgUvc0pGbUh/z85R2nbrG7y+Rfvzfs+t4PN5a5RnIOpIBPI8IcpPIj+8YrGYtUxWtRdSqk9qejBm6QmwuaTJLFBIdwo/pYVqCGIAraAZ/xOnUXQEjmkMe+kFvINByZL7KObmjSMBzJbeITCGqWapLtCleMmKSFILpNlC3rcHps1YTZvmXhgoJ1HUCo24mNLVoa92oxESk6WtslGLk6o1i5AJCiA/Mde14mqSAXBPXk3aMplHxGwAIOnvUdi0P5GYpmUQsaj+k1I7B+KOi770PKDQQtFeUdMSWAGx9R+CExzs62BDJoQoNq2JfYcmPlDeRPChqTbcG46H8rBU43QrjRaxV84SRyYEi1jcDtGczWaJQ0FISW236xodUBZngkTkaFFi3CpnKT+3Mf2MPRye9mbwYK08Nme4FI7DSCDQ+W0XycP4SShbApLc+oI6G8AzMxZVBSM8lyVBabdRGsyUFJKVbxn0uglPI1eGk/EhadaDUbQlzCetbcLczE446dLobHB3Xo3WLwXhTJi24ZoHiHd5aeGuwZza79ozuOzOchCZiBpQbKWlOpZFylLnhH9R5xvsaEqDLqk39YV4tKFkEoSdHynhLVo3QU9uUZcWdRW1daC6u2rPm+YTp5WPG1BSgFMRpoqxYWeLJeKJITG0zrE4ZVZ0vxFAf0glt+I2vzjNysuROP/xSpI/UmYKpd2IUH1CjcxS8ejGSlHaoqpxkuqOCqRORNaLcXlMyWAVMeoP7wNhcIoqANO+7ROSVEnVdjKUp+fWJYnAomp0kV2O8ES1Jl0WQO8SVMAU6C46RNWmSt9irJpvgqDhlJNaXBg3HYABSmsap7GoirHUXrIoaK6coYSZfiygEkFSCwrQpJ+0aYeSNkPODX+TPzsEaMPwwRNleEgypXzq/1V7Af0gwTMxISKeR+4/eE+IzFNn9Kjz5mHql+x4RcVbJMhAIBI5qDO/ntE8tzNKJssBMxdQkAzFAVLBkjhNS7EXhPNnA9jF+XTFIWFpAdNQ4euxbpfygpNdhb1s382Wx9YrRKfbzjHrzWcx1TJhfcKI9Gt5Qbk2Jlqmp8WYWFRqcudgTsNyTy6vCtV0Ynh0aQymNY7RBy5bit+cL1liX2H59IblozuNHsyQFDSSSFXALWt9PwGM9mOXJSaLSr/aTxD0v7doehlpKRc0I3P5y6bxmcxQ010lgKB92hG76NGHS7OkeJLfw1qQ9wCQD35wNmqCpV3Z9XMqNSe7mD0zCW4e5elIAmyi5WN7iFi9loN3bKcEWBDV2EFyZZub7QvmKLuIPwE46Xpq6w0ojT+RlhJdIZYOaZanFt+RH27wswmIFiQDyP2hhImpdnDiJMzuwzE5rptLB7kufT9jE5+bpQl1y1am+QFJ96fSE2YzFOAKCBggqNaw6kdSK80zqXPKSlCkEOCVKBcbBm2rvvCyfOQoVMXZhhG1KAsYXSJepSR1H1h0k9miEV2hx/wCPXKGoHhIgjwtSWgrMsYgKQg2MUomBMzQWbaIyTbsjLk9msn4hC7MoUer2+gcbwtxskE+IEgMLAMAA/wAosIEkTGqKH69ILl44hv1IP/YdO/eJ4/p5Y52nr4A4uUeS/wBCefg1zVjZLfM/mfzpDLK5KcOCBxKNzaIYqWXSZZdJJYDnRx0bl1EearliGvSo78o7PNx6Izk0tBOZ4tJSO9t49l5cpcvUGBSaPvzD7UI/tAmW4YzZgd925AAO/wCbkRo0BgEiw/KwsfJ2wftmfwuV6lkzWvWrmmwa0W5nlRUQvDskgAFAZIpy2PmYb6KxYVNF1C9AUqMyvATpiCkpCS1dSg3ehJ9oNyrBmTLKFEOkHUUu1a7gH2hnMQ/atPN4rmy9aFIII1AgqDAitL3pFYritGn6fOoPy6PnGYZgVKOksmw5nqYXgRocf8MzJLltaB+pI26i49x1hUJQNfeKKkbPuKW0QRpAesWS8Rf2EVKYR424jjmkw9S3Ap3gnKsNqmcIduXWAlzwB1gzIs3Mh1I/1NuTfeEatEWnWjZZdiCQpBvLYP0NvRiPMR2Jlau4jG5dm8z+I1u5L6gbKFyOn2YRt1T0EAhQ4hqAcO25PKoI7g8oVKtGXJjcWCDDh3IgXNMElXGb2J+h709YYqnIABKkgbK1AD1MTnYYqQocxQj1Hu0M6a0IrMpKkkEpdqX+0cJIahiSZpLpIBKQ6m5Gjj1HqIbZNkILrX8n6RbV3ayfqe0Tp2W37MtPwywFTGBQFaSU10khw/d/yjhy1EG9RH1WZh0aPD0JCCCCgABJe9t+t4wfxLkn8OxDqQosFG4N9J6t6sYon6NEMkWqFOKOsgw5ylXDzJN4VoRRIa8MssFG6mFntHT/ABob+CFB/SBpUlZVpCX67RXNxqxQCnO8NcrxTochibwjhsyv5Kp+SBSCFKLku4jOycEpE4JagLv0EaydNJ7QHiUJI3fnaGl49HRy0Js4katJGzxRl0gLUAurV7wXipS1Dhe9aGOwMkgknhBoHoTzYRydQLRb40NJQtFWKcVFtx9+4j2Wpixi6btFqIRm4StHmTTgVAFiKvQcifSkO8SZcyWTQKDAdnYhuTE+kJcBlv8AM1gsP6QW2JL8gweghzKlpCUqqygDcF69BSM+VW9djTivyXRVhB4fFxKelBbzJieExgmAsDe5YA9jY258ohmLMFA8IPEmhBH5tFUmYSyjS7dvtC4oSbuRKbXoPGrYA73H7x5qVVw1ybE/WBTMAEXI4kspiDViW+lTf2jRx1oRNWDYfNELLJVXkQx/b3ieKx6ZZAUWLOzOW8oiMkQFa0KalUmoryN/rCv4gymbMmFYAUkAABKg/oWJ8oVcjTDHicbb38BM34lki/iDqlKfuqMnmWOlrUSiVoBJLvf/AOoGlPYQPi0sWIIbY0I8jaBVXbnvDpGnFijHo8IHOOlL2iE7lyjkmGosy1aY8lljFylDTbzisIjhUzxMzSoKGxeHs/Fp1JSLkOfOEcyXEUTC4NzCyjYsoKRqsFh/FlLQSQlwyr13A6RXh5+Iwh0kun9L2PlDL4XWDKSj/ex8zB81LrKVAKBcgKAIfsaQiWtGOU+LoyuDKkzvHdLgu3Q3BHIgkecfQUL1AKFiPbbygPDYWTRSZctJIBcJS45tSm1oKw5JDmpe/wCdoCtSBOXI6YYExskLQUKDgtTk1iOReCp6g/YQrxGLZ2rzMUom5UZubK0KIOxb0pFkhLORFeZqVMmLS9U2ApwliO5Yi8WyUaUgE17wqjbNEk62ehQfiST2LRdLxqQwAaBZ62gIHi6COlERRseqxLi8VTFEwpOlQJIJA3BYiAZK1y1UJKT1gcQrDfsdqWKpKlIeyxsefaPZc2avSHBYVJD23rzgKfNJaCpcsEMXZqsWP48LGx02lQ1mSOfqIqW7Dob/AEi/xALuIqXMS32/xFFIi0G5cv8AmBiRwrchnAKSAa0dyIOxeNQDxK0n9O5b/jeE+FnkA0CeFRKzU8KFFOkNzANbtFBwRnKlFJPFSZza5V7H1EJNpjwg2qb0OydQsClQ5UIMV+CE022aCcQkAAAANQdgKDyAiKUuOsdBknEqUAIp/iG2/PtBJ/BA86R5N6RdEyyTNJcF62NH94V5pKxSiPCWNP6tBKCe5LegMM5SSCBuzvHmMxCZSFTFHhTfrswHMkgCA47spjk16swmaYeYkstKhW5FD1Bsb7QKpFKwbjMzXiFkrLA0QgHhT25nmd/QBfKBepjj1IrWypPI2iYlekeLNWiKSYIQoJG9otVKgXVqIEESpdW32hWTaoNwmDcPElYasX5VNDFBNdoYYSUDMQCHDil4g7vZllJqWwTIFEYiWOaw/aNhi8MSUqQOJJ/yIVZTg5ImFZB1Jskq4QSCCwbuzkxpUJFjce/IxRE5VLoBkyjWg0moIP7wVJSwG3+YlLk0baIYqZpHr+e8dWxWtC7ErJfrC1afrb82i/EzHLVjxaglBVoUsipSk2DAvZz1Z/RzBbJxi5PQDnmE4Zc1N0PrIFdKrEtskg/9z1jO47UBrahJAMaDB/Eks1MtYpzBp6CBscywQEBCCykgFwCL9n5CkFm7DGVcZLoSzVK4ax4tyHeneLTiAdRalnhbMmVjkiijY8yBaeJJI4qMaxPFZUUl0/LyMZ8EoIIpDnEZnqlpG718o5oWcGnaOl36QTh5sAFdYsQqFiiTWgjAZkVrCJgr/Vb12hv4YG3nCVcgE1oee8GzFqoCSwicp0tCz4vaGuCkpUS4dSQSD0KSD3vDHJkJAKQoFZNjfTenOr25CIfDeH1ArILam8mr2qR6QozgmXiFhSWlqUdBtY7cmMTi7lRZQuCNJPllg4vFUswHh82BAlzVcdkLPyrB5nZXU37wxmJry5ivpDvTIzg12VTE1/b8/HitQDRcq35+f4ipRjRF2iEkVzbcmjLfF2N1K8AfoAUoDdSg49EkeajGtloq5ryjF/GEkoxOpvnSk/8AUBJH/qPWCW+lXnsz5glbFl+RgeamLJNKKsdo49E6ca0itJcPF85DRQtMEBACoi5KuKm0QSgksKnkIeZXlolnVOLEiiP1dzyEJOaihWyvCyG/mKcJFhuo/tBGHzYAhRBdJ1U6FwPaBcbjfEVSwsOkCpPKJpXuRFxUuz6RicENRUOxA3DwfhWYAVpTf3hH8LZl40kBZaZLZJ6j9CvQMeo6iHMpTFhD0ZXHi6CAaH8/LwpzCZxNy/D+dIZYhYAKjyf0hECS5N7/ALwyRObOTR23oPexinD4shIe4PmPUdPaLQfOt4micEBRUQALk7QHH2Kn6Bcbg5WIFE6Jjvq03/5BI9/rGenyFSF6CoKINWJKah2qAd+UP150D/ps39W/kNvP0EJZyErWVFRCRVXMmFNuHmtMXGeS6TLvuAQIAMrdmHOHGMxqxNdB4NhcNGpweTplSxMIeYpIcEBkFVSEjmx0l+Rs5h73SLZMigrPnviUYiLJJcecOMzyIArKCGuEfqHMDmB+dVCZJCb3MczlkjJaDcOUlw9R6Rdh00BNKxflHw4uZLKtSUv8up+KtTQUHXc+sP5OSykpSlQKz5pHokv6kwK9IjOUV7EcsVYwZOU5A6R0dEmtiSQ2+EcQTrSbAj6j9hAudywucvU6mUoAElhXaPY6JRXmw5ZNYlXyUYmSlUhaWZkkjdiK79veNVOqH3YF+4B+8dHQz7Exybi7PEop3/xC+aq3WseR0XxE8gLicUqXLmTEtqSmj1DukOefzRmsZmysQkJmJQ6S4UkEGzEGrcrNYR5HQ7L/AE6X22xdMQAbQLPEdHQEaIsJkl0MdrGLsrwPjrCSrSOgf7x0dC5HUW0PPoY4qanDqMuUgAtWYaqP7QtkzCy1Ekki5rHR0DElwT9iwBZF/KJIVUiOjoowP2GYPEmWRMTRSfcbg8wWj6BiSwJ5W9Wjo6J3szZgXG4slktQkb9z9onlo/mDspxtUEfeOjod/izN7RTNSArSOY92jO5/PWmcsanSAClNgAoW6nreOjo59FMP5Ma5/liUAzU00hI0tQ8IY9D9Yz/zYda7FRr5R0dCY+jVgbcWV/DknxMTJlqqlRL9QlKlN56W84+kzxq1A7/g946OgT7E+p7RmsSNM1I8+UGyMPLZKvCl6ifm0Jd3va9Lx0dFX0ZVoNJLmrtSsVhNzy/zHR0GJz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35496" y="2276872"/>
            <a:ext cx="844887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Yol kenarı, çöplük ve viranelerde</a:t>
            </a:r>
          </a:p>
          <a:p>
            <a:r>
              <a:rPr lang="tr-TR" sz="2800" dirty="0"/>
              <a:t>o</a:t>
            </a:r>
            <a:r>
              <a:rPr lang="tr-TR" sz="2800" dirty="0" smtClean="0"/>
              <a:t>ldukça yaygın , tek yıllık otsu bir bitkidir.</a:t>
            </a:r>
          </a:p>
          <a:p>
            <a:endParaRPr lang="tr-TR" sz="2800" dirty="0"/>
          </a:p>
          <a:p>
            <a:r>
              <a:rPr lang="tr-TR" sz="2800" dirty="0" smtClean="0"/>
              <a:t>Yapraklar mavimsi-yeşil renkli, büyük </a:t>
            </a:r>
            <a:r>
              <a:rPr lang="tr-TR" sz="2800" dirty="0" err="1" smtClean="0"/>
              <a:t>ovat</a:t>
            </a:r>
            <a:r>
              <a:rPr lang="tr-TR" sz="2800" dirty="0" smtClean="0"/>
              <a:t> ve lopludur.</a:t>
            </a:r>
          </a:p>
          <a:p>
            <a:endParaRPr lang="tr-TR" sz="2800" dirty="0" smtClean="0"/>
          </a:p>
          <a:p>
            <a:r>
              <a:rPr lang="tr-TR" sz="2800" dirty="0" err="1" smtClean="0"/>
              <a:t>Kaliks</a:t>
            </a:r>
            <a:r>
              <a:rPr lang="tr-TR" sz="2800" dirty="0" smtClean="0"/>
              <a:t> tüp şeklinde uzun, </a:t>
            </a:r>
            <a:r>
              <a:rPr lang="tr-TR" sz="2800" dirty="0" err="1" smtClean="0"/>
              <a:t>korolla</a:t>
            </a:r>
            <a:r>
              <a:rPr lang="tr-TR" sz="2800" dirty="0" smtClean="0"/>
              <a:t> beyaz </a:t>
            </a:r>
            <a:r>
              <a:rPr lang="tr-TR" sz="2800" dirty="0" err="1" smtClean="0"/>
              <a:t>renki</a:t>
            </a:r>
            <a:r>
              <a:rPr lang="tr-TR" sz="2800" dirty="0" smtClean="0"/>
              <a:t> ve huni biçimindedir.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95536" y="1196752"/>
            <a:ext cx="84249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3200" dirty="0"/>
          </a:p>
          <a:p>
            <a:r>
              <a:rPr lang="tr-TR" sz="3200" b="1" dirty="0" err="1">
                <a:solidFill>
                  <a:srgbClr val="000000"/>
                </a:solidFill>
              </a:rPr>
              <a:t>Hiyosiyamin</a:t>
            </a:r>
            <a:r>
              <a:rPr lang="tr-TR" sz="3200" b="1" dirty="0">
                <a:solidFill>
                  <a:srgbClr val="000000"/>
                </a:solidFill>
              </a:rPr>
              <a:t>, atropin ve </a:t>
            </a:r>
            <a:r>
              <a:rPr lang="tr-TR" sz="3200" b="1" dirty="0" err="1">
                <a:solidFill>
                  <a:srgbClr val="000000"/>
                </a:solidFill>
              </a:rPr>
              <a:t>skopolamin</a:t>
            </a:r>
            <a:r>
              <a:rPr lang="tr-TR" sz="3200" b="1" dirty="0">
                <a:solidFill>
                  <a:srgbClr val="000000"/>
                </a:solidFill>
              </a:rPr>
              <a:t> içerir</a:t>
            </a:r>
            <a:r>
              <a:rPr lang="tr-TR" sz="3200" dirty="0"/>
              <a:t>. 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dirty="0" smtClean="0"/>
              <a:t>Drog </a:t>
            </a:r>
            <a:r>
              <a:rPr lang="tr-TR" sz="3200" dirty="0" err="1"/>
              <a:t>antispazmodik</a:t>
            </a:r>
            <a:r>
              <a:rPr lang="tr-TR" sz="3200" dirty="0"/>
              <a:t> etkilidir. </a:t>
            </a:r>
            <a:endParaRPr lang="tr-TR" sz="3200" dirty="0" smtClean="0"/>
          </a:p>
          <a:p>
            <a:endParaRPr lang="tr-TR" sz="3200" dirty="0"/>
          </a:p>
          <a:p>
            <a:r>
              <a:rPr lang="tr-TR" sz="3200" dirty="0" smtClean="0"/>
              <a:t>Sigara </a:t>
            </a:r>
            <a:r>
              <a:rPr lang="tr-TR" sz="3200" dirty="0"/>
              <a:t>halinde  nefes darlığında kullanılır.</a:t>
            </a:r>
          </a:p>
        </p:txBody>
      </p:sp>
    </p:spTree>
    <p:extLst>
      <p:ext uri="{BB962C8B-B14F-4D97-AF65-F5344CB8AC3E}">
        <p14:creationId xmlns:p14="http://schemas.microsoft.com/office/powerpoint/2010/main" val="3212298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1520" y="1268760"/>
            <a:ext cx="878497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/>
              <a:t>İncelenmesi gereken anatomik yapılar:</a:t>
            </a:r>
          </a:p>
          <a:p>
            <a:endParaRPr lang="tr-TR" sz="3200" b="1" dirty="0"/>
          </a:p>
          <a:p>
            <a:r>
              <a:rPr lang="tr-TR" sz="3200" b="1" dirty="0"/>
              <a:t>-Üst </a:t>
            </a:r>
            <a:r>
              <a:rPr lang="tr-TR" sz="3200" b="1" dirty="0" err="1"/>
              <a:t>epiderma</a:t>
            </a:r>
            <a:endParaRPr lang="tr-TR" sz="3200" b="1" dirty="0"/>
          </a:p>
          <a:p>
            <a:r>
              <a:rPr lang="tr-TR" sz="3200" b="1" dirty="0"/>
              <a:t>-</a:t>
            </a:r>
            <a:r>
              <a:rPr lang="tr-TR" sz="3200" b="1" dirty="0" err="1"/>
              <a:t>Solanaceae</a:t>
            </a:r>
            <a:r>
              <a:rPr lang="tr-TR" sz="3200" b="1" dirty="0"/>
              <a:t> tipi </a:t>
            </a:r>
            <a:r>
              <a:rPr lang="tr-TR" sz="3200" b="1" dirty="0" err="1"/>
              <a:t>stoma</a:t>
            </a:r>
            <a:endParaRPr lang="tr-TR" sz="3200" b="1" dirty="0"/>
          </a:p>
          <a:p>
            <a:r>
              <a:rPr lang="tr-TR" sz="3200" b="1" dirty="0"/>
              <a:t>-Palisat dokusu</a:t>
            </a:r>
          </a:p>
          <a:p>
            <a:r>
              <a:rPr lang="tr-TR" sz="3200" b="1" dirty="0"/>
              <a:t>-</a:t>
            </a:r>
            <a:r>
              <a:rPr lang="tr-TR" sz="3200" b="1" dirty="0" err="1"/>
              <a:t>Solanaceae</a:t>
            </a:r>
            <a:r>
              <a:rPr lang="tr-TR" sz="3200" b="1" dirty="0"/>
              <a:t> tipi (sapı tek hücreli ve başı çok hücreli) salgı tüyü</a:t>
            </a:r>
          </a:p>
          <a:p>
            <a:r>
              <a:rPr lang="tr-TR" sz="3200" b="1" dirty="0" smtClean="0"/>
              <a:t>-</a:t>
            </a:r>
            <a:r>
              <a:rPr lang="tr-TR" sz="3200" b="1" dirty="0"/>
              <a:t>Billur toplulukları (Özellikle </a:t>
            </a:r>
            <a:r>
              <a:rPr lang="tr-TR" sz="3200" b="1" dirty="0" err="1" smtClean="0"/>
              <a:t>druzlar</a:t>
            </a:r>
            <a:r>
              <a:rPr lang="tr-TR" sz="3200" b="1" dirty="0" smtClean="0"/>
              <a:t>)</a:t>
            </a:r>
            <a:endParaRPr lang="tr-TR" sz="3200" b="1" dirty="0"/>
          </a:p>
        </p:txBody>
      </p:sp>
      <p:sp>
        <p:nvSpPr>
          <p:cNvPr id="3" name="Dikdörtgen 2"/>
          <p:cNvSpPr/>
          <p:nvPr/>
        </p:nvSpPr>
        <p:spPr>
          <a:xfrm>
            <a:off x="467544" y="260648"/>
            <a:ext cx="659828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tr-TR" sz="2800" b="1" dirty="0" err="1"/>
              <a:t>Folia</a:t>
            </a:r>
            <a:r>
              <a:rPr lang="tr-TR" sz="2800" b="1" dirty="0"/>
              <a:t> </a:t>
            </a:r>
            <a:r>
              <a:rPr lang="tr-TR" sz="2800" b="1" dirty="0" err="1" smtClean="0"/>
              <a:t>Stramonii</a:t>
            </a:r>
            <a:r>
              <a:rPr lang="tr-TR" sz="2800" b="1" dirty="0" smtClean="0"/>
              <a:t> (Tatula, boru çiçeği yaprağı)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1316208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2123728" y="0"/>
            <a:ext cx="3811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Mikroskop Çalışması ( Yaprak Toz Drog)</a:t>
            </a:r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164741" y="980728"/>
            <a:ext cx="7020272" cy="1938992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1-Bitki adı: </a:t>
            </a:r>
            <a:r>
              <a:rPr lang="tr-TR" sz="2400" b="1" i="1" dirty="0" err="1" smtClean="0"/>
              <a:t>Mentha</a:t>
            </a:r>
            <a:r>
              <a:rPr lang="tr-TR" sz="2400" b="1" i="1" dirty="0" smtClean="0"/>
              <a:t> </a:t>
            </a:r>
            <a:r>
              <a:rPr lang="tr-TR" sz="2400" b="1" i="1" dirty="0" err="1" smtClean="0"/>
              <a:t>piperita</a:t>
            </a:r>
            <a:r>
              <a:rPr lang="tr-TR" sz="2400" b="1" i="1" dirty="0" smtClean="0"/>
              <a:t> </a:t>
            </a:r>
            <a:r>
              <a:rPr lang="tr-TR" sz="2400" b="1" dirty="0" smtClean="0"/>
              <a:t>(Nane, </a:t>
            </a:r>
            <a:r>
              <a:rPr lang="tr-TR" sz="2400" b="1" dirty="0" err="1" smtClean="0"/>
              <a:t>ingiliz</a:t>
            </a:r>
            <a:r>
              <a:rPr lang="tr-TR" sz="2400" b="1" dirty="0" smtClean="0"/>
              <a:t> nanesi)</a:t>
            </a:r>
          </a:p>
          <a:p>
            <a:r>
              <a:rPr lang="tr-TR" sz="2400" b="1" dirty="0" smtClean="0"/>
              <a:t>Drog adı: </a:t>
            </a:r>
            <a:r>
              <a:rPr lang="tr-TR" sz="2400" b="1" dirty="0" err="1" smtClean="0"/>
              <a:t>Folia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Menthae</a:t>
            </a:r>
            <a:r>
              <a:rPr lang="tr-TR" sz="2400" b="1" dirty="0" smtClean="0"/>
              <a:t> (nane yaprağı)</a:t>
            </a:r>
          </a:p>
          <a:p>
            <a:r>
              <a:rPr lang="tr-TR" sz="2400" b="1" dirty="0" smtClean="0"/>
              <a:t>Familya: </a:t>
            </a:r>
            <a:r>
              <a:rPr lang="tr-TR" sz="2400" b="1" dirty="0" err="1" smtClean="0"/>
              <a:t>Labiatae-Lamiaceae</a:t>
            </a:r>
            <a:endParaRPr lang="tr-TR" sz="2400" b="1" dirty="0"/>
          </a:p>
          <a:p>
            <a:r>
              <a:rPr lang="tr-TR" sz="2400" b="1" dirty="0" smtClean="0"/>
              <a:t>İ.O.: </a:t>
            </a:r>
            <a:r>
              <a:rPr lang="tr-TR" sz="2400" b="1" dirty="0" err="1" smtClean="0"/>
              <a:t>Sartur</a:t>
            </a:r>
            <a:r>
              <a:rPr lang="tr-TR" sz="2400" b="1" dirty="0" smtClean="0"/>
              <a:t> </a:t>
            </a:r>
          </a:p>
          <a:p>
            <a:r>
              <a:rPr lang="tr-TR" sz="2400" b="1" dirty="0" smtClean="0"/>
              <a:t>M.B.: 10x10, 10x40</a:t>
            </a:r>
            <a:endParaRPr lang="tr-TR" sz="2400" b="1" dirty="0"/>
          </a:p>
        </p:txBody>
      </p:sp>
      <p:sp>
        <p:nvSpPr>
          <p:cNvPr id="6" name="5 Metin kutusu"/>
          <p:cNvSpPr txBox="1"/>
          <p:nvPr/>
        </p:nvSpPr>
        <p:spPr>
          <a:xfrm>
            <a:off x="164741" y="3356992"/>
            <a:ext cx="7380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600" dirty="0" err="1" smtClean="0"/>
              <a:t>Labiatae</a:t>
            </a:r>
            <a:r>
              <a:rPr lang="tr-TR" sz="3600" dirty="0" smtClean="0"/>
              <a:t>  familyasına ait bir kültür bitkisidir, sulak  yerleri sever, </a:t>
            </a:r>
          </a:p>
          <a:p>
            <a:r>
              <a:rPr lang="tr-TR" sz="3600" dirty="0" smtClean="0"/>
              <a:t>sürünücü yapıdaki </a:t>
            </a:r>
            <a:r>
              <a:rPr lang="tr-TR" sz="3600" dirty="0" err="1" smtClean="0"/>
              <a:t>stolonlarıyla</a:t>
            </a:r>
            <a:r>
              <a:rPr lang="tr-TR" sz="3600" dirty="0" smtClean="0"/>
              <a:t> çok kolay ürer, çok yıllıktır.</a:t>
            </a:r>
            <a:endParaRPr lang="tr-TR" sz="3600" dirty="0"/>
          </a:p>
        </p:txBody>
      </p:sp>
      <p:sp>
        <p:nvSpPr>
          <p:cNvPr id="14338" name="AutoShape 2" descr="data:image/jpeg;base64,/9j/4AAQSkZJRgABAQAAAQABAAD/2wCEAAkGBxQTEhUTExQWFhUWGRgbGBgYGRkaGhoXHBgYHBobGR0bHCggGBslHBoaITEhJSkrLi4uHCAzODMsNygtLisBCgoKDg0OGxAQGzQlICQyNCwsLCwsLCwvLywsLCwsLCwsLCwsLCwsLCwsLCwsLCwsLCwsLCwsLCwsLCwsLCwsLP/AABEIALcBEwMBIgACEQEDEQH/xAAcAAACAgMBAQAAAAAAAAAAAAAEBQMGAAIHAQj/xAA9EAABAgQEAwcCBQQBBAIDAAABAhEAAyExBBJBUQVhcQYTIoGRobEywUJS0eHwFCNi8YIHFXKSg6IWJDP/xAAZAQADAQEBAAAAAAAAAAAAAAACAwQBBQD/xAArEQACAgICAQQCAQMFAAAAAAAAAQIRAyESMUEEEyJRFGEycYGRBcHR4fH/2gAMAwEAAhEDEQA/AK9h8OQxIZI3/SCFoCQQ5Y87nnHszFBstyLba39PiIMqjqdaRx8koR0zlJNuyZDEqCRURF3RzG7jTd49Es6KYnyrGmFxS3Wmahik/UPpXShGov8AvEUo7bj/ANlUHa2Drw4zGtBcn3P85QtlozEmoTVhrHuIzLmqBBCSQW3HL9YZSpOgFdz/ACsX4ouKtvsXllT0Cd3TQdftSNDIJu8H/wBC5Oa/JwOkRTMFsT6wdikwGZJoS5hUcSUEsSOQt6Q2xMlQH1fEKZsgqNoZBryNh+yXik1JHhVmzB6fhPPnGkuatQAJLb2J6nWPJOHahgbi6inuwKXPna/rBJJ/FDI7dIsGHDCDO6c6Ejl/qK/wziMwozFBWkFjloQdzQ/aC0cdQT9KxszB+phLxSTFyhKx/KkEsQkGun7wg47JSirAEm2vlyg+VxfMlwMp3Jf2YCKzxRRzqzHMSXB5faDxwd7MxwfLZKjEghnp8GNVySEvfZoXg3eu3X9Inw04jVuWkPcK6KONBmETMUQB4nLJTcuToLuaROApCwgpKVpWxckEEFmI0IMXT/p12fAzYpWif7QH5iSCv2IS/M6RB/1J4N3OIM8B0zb7CZV36gZvWE+4nPiLck5Ue4PHTgD/AHVklX5iKirh7F684JX2gmZgAapFilKnpdTit4R/1Jr/AJjw9FctAfaIsMlUyYEoDsQ50erHpyhL2Tcd7LliuMTkTCjOlmdKCmiqsWckioNiAIjVxOahCu97tJfMkF1ZRQeI6/x4mwGBykMSVKFVKFcru/mXYaQNjwiYFEpdP0JAuaKAJ839oW0kgLViHtRxcTRLSUIAQ5LHwKD2YmlAfWkUTicuWmYTJU6DUAu6X/CTq28NMcQmiiXSMpfQi49XhCuaTrF+CHFa6OlhhxR4pVI2lyyY0AaJkGKGNbH/AGY4aJhWVF8oDbAkm/OkWTByZiiZUyf3SG8KijPrYHTqXgbsNJR3ClE1MzxDYADL94shkhRtYHztHG9TmrI01dfZDPI+bNsJPSlkyipWSilqubgsKUNWg9ARsK+3WEuJkKOQOrKl8rULG4f7QvVOnpGYKJCTUUcNc8xEf47zSuL/ALAcrLvhpCWs4L1SatzANf5SGUmYABlmpysT42cbUpFIlcQmKQCiYzkaJVpzEepx2IoTlUx/ClIPvaKIYHDSFNFwmcTQCwUDzr9hGQilcVoHlKfWMhlP7QFHnajgxbvEhTi+UuCBrUuIrygw+lQPWOmrw4UnKFZgdD8OKiOc9o5BkzcozJzOUgmwc2OvzAuFjYsWHFK3JD6ws4/jVJCUpJCjUn4H39IMmeAKUXYN6mw9fgwlmoMxSXupQr/LGKMONXdFEN7GvAZa2zLPiXXWznkw6c4czAEszEmw32gqThQAyRbe7ddTE39KlKXLczGyleyZy5OxUnCzVfUryFGjZfCm5wWnE5vEmqA9B9Sm+A8RcVxZUc4zJKmAFQApqhveBdmq7oS4uWCWFhAoQxg5cosDW/zHk+VTpGqVDLIDLDpMA9qMMe7QfyH2U33AhuhG9NSeVoC43i/AUFFFAsdPLpGwlLmmhmJ/IR8FxqkFaQfrHx+0TYiT4iYVS1ZSDsYskyW7NUMIrnUXf2NyadieVjyklO0Rz8UFGsHY/DBgUjxatASOEzDVo2Li9mrj2ed09on4fhDMmIlh3UoJ6OWPpfyjT+kXL0flSLT2CwZmT85SWSCLfiVQ2oWS79RA5J8IOR6TaVnUMHK7vDoSPxJSlLBmAISB5hz5xp234d/UYdcpqshQLBwpJJHs6fOJkqHcpNmWH6Z9tABB2ImFSMxLKWoBI/xALU945MMlOyLadnFeBy5mIyy5YJUKZtktqdgPtF+4JwdMpCUNVRdRNzSrcmp5mJuFcKRh5Z7oAOosanNmIBVXoAOQ5w3TLHepAqAlXs0Wtp9A5J26QHPSwXuohI6N+5gPGYSgSBYpLDQBwPUlhDJs0wkMctK2fdtY8mAoBF1rZRJ2DX9BCp7FHCONpUJ81Ci5StYJAYEgl6HnAKEPDrtmgjGz3ABKnIGhIBrS5ueZMLpKKR04y+KOupfFGpTpEZS0EZYP4RwaZiCQgUF1Gw5dY9yS7M5VtkvZJazPShJLKCioaFKUKP2jpElJem0VfCcDGGKFSyTMDut2ADMoAdCRF7TKAyH6qmzWYkezGOT62pSTRDmkpSuIsK2cHX+fzpCmTNOdZJGR2DX9L1gntTxESZX4XmZ0yyXvqQOQOtHIijzuLrSoZSDQfUAfmse9JilXL7NhiclZdkYZIBUlYSX0ItzB194l78CoWlRpoX605RRJvaGebFI6JDH1f2hbxHiM2YGWslL203sIrWCT8hrA32zoyu0KAW76XTpGRyt48hn437D/ABon06clygp5gEN6RVu3GCBlpmAkhBJVSjAHxbu1S3pFpkKpmll06pew/mkCdpMEmdIWLuk/heuhbX5iEmXZxPH4rvFjK4QPpB1OqjzPtDzs9hy+fLVNvNx66N12gfC8JCVJSak30b+Xiw8LGQKJDVo9HowPzFM5JLihk5KqQwUsJDAOSfeBcageEGqiQ6dAm3zR9jDGVNQgE5gVEVYu/QXhVOwa1L7xRyEVYBy2j7gHbcwtKxPRucGhKswDE0PmRbbV4UcZnusBz4TfyqB8Q5nJUAnMXzKBqLFlFqGoDDa8JMQQZoKvpSfE+tavBSZsezJqPA76j5vGsxFDoKfMSAju+eYfNohnkmm3udB5mJ12EEYKUVLDgFOupAfYCrwz4xwUTEeFLAj/AMfE5OZjYvRiGO8H8AkFSQQzHUFx5hqQ+lpIDAA/p0itQpUZbOFcc4eqVNKCkh6ilxuNIY8MUO6ZZqKNy0i8dreBmaklBdSXIBFf8kg6Dkdo53jj3QBBBP8ALQ5VKKT7LISU4pPssUmQhAO5HzA87EAQll8TCqqVWIsbxU5ShKWB1N4FRldHuDs2xfEUqVRzHSOyuG7vDJZ8xAmGmqhuOSQPWOU8Pk5lgbkAdSWEdl4ayCUGjpIHIg9C+tA0Tf6hOoqCCn1SHUs5lJTdKlJPpU/A94OnKBJIJyIe4cPqRvoPOEWDxBzoSmik5hXmGSfQ23hvOmWkiooSrXoeZjm8l0xEkB4e0sGnifyD+36xPinT4wBZXo1PeIpYCsuoKlfe3KJccqqU31b7R0Y/wTJpx+R5hUd1LBOtW1KjZztAs3VWp8Pmdn2DxPkK1Oo1HokcoAxEzMQB9KXbnurpGSFnJe3Y/wD3Zp0VlIO/hAJ/9gR0AhWldBDrtphVqxThJLy5ZYJsAlvO2bzivy3BYx0Me4L+h1Ibgh52d4MrFTcookNnVsCQPM1oI6xhOCy5UtKJQYUArcak7ktFe7B8LMuSlb5c4ExQ3FQiuwBducXfErSgAmgA+0SZJ8m/pEWafKVFZ41JAyp+lwpwA5HIaQvRxsYeUoTkqyoSVSwLu7BBOxJvpXeLHPRmGdX1KNBTyH83hTjeDonImJmpcOlyFZVAMqqaEMCNQR4YQ+L/AJdARavfRyjinE1z5neTGfQAMlId2A2rA6lEsTdosvaDsgvDFagrvJaQC4opIJbxp0Y6hxUVq0VlyI6UHFr49HUi4uOjcLjWemkavtGFRg6MqgZ4yCRlN4yCsOz6K4bNyTMpoFVSeoqPODMTJJdKSAFDTQvpFP4NiCUZFK8afEgn1KeW4894u3fCdKQoat12P3jjQi18WcujnsqT3cxROUHMoNYtmLkVif8Ap5TeGv8AifKzawBjZzKUs3KiE/HxWCOHYgKA1NXA02I9vtGzi6tASi+yY8OS4JSWt/o6bROrDlIyMMpqymPpsf2idE+jFzS+o96iJTMdKVXLsd67fMc6eRxdphxQBiJoUU5ahKVKVuLDXk8A4nBvLJbxmqhsCQAK6tXzgvFB1lPiqRQVKiDYjVyLdIY8O4VNLlSFDVjcnmKGH/kznFcVvyHxS2ypSMGtYAA3L+TUGuttoOkYDL9fiDh7g01c2INqQ/8A+1LArKIbUZVluSc4r/x9YklSgqqFpB2UDJL61Soud3Zoapzu+gGwWVNQFGZKzJUbgg5V6Mdjzh+mYkJBcAmz00hUjCIc5xMSrcsp+dR4h5xMuSJYzLQhSTZQt/yykFPnD45WuzyoF43JMyWpKSnvFCmU1LFzyI5mOW9q+CrlLAUGCgFC1HuktRwftHXO7R9SWWKnu1Nm8jr0vzjSdIlzENLIqQctw4q73BBtHl6lxd0FDJxdnCQggtS2kTf0qlXLdY6bP7JySoqQjKqr5dyG+l92LDnvFcm8IXh5iJpCZqUqdQAplB1BuCPQ3iuHqscvOyxZU0L+zXDE99KCiT/cSSKWBfU1t5x0w4VgFh3SS5uxckv+YsbwCpCGStCECxQcgSQRWtHSp/cRLhOMlLZ0uCGJamoBI3Ecn1Hqfddpdaoy7C5UoiZRlOks/h1FTDJaskvKD4lPUe73O4EAcOmhKiaMBQ8np5faCVYsF1Bsyr1YJBuz6/ERucfAEomJmZUJVYBTmlg50iXA+NKlqP1fA+IixWYy2Sl6AOlizdNef6QHKJ+hVAmyNuupjr45R4pJ3olfknxM7MMookC/5v0HzGoSyGpmUK38KR/PmJ55bxXNgPuekC4mcmWglRNak3JAck+zR6SFtbFGNQTNJU2gdgcjBq+lx7QvxvZ6Wt6DMXIOigdORGkT4DE5gVIIIJqDv9oLwqj0Yu3PkdojyZpY3adDI3YXw1aZQKXJDXo9HDe0T4rHZ8oFWYnZ9IB4iQkpIbn9ngSWs5TTWsLj6htfo14+xzOxoSkk1Vcn8vranpUwr7K9oDPnThQyk93lcMw/uJJb8pzfEKuLZpiCl8j6h2atG50rC3s8syp4FE5gU6MXYh9/ElPnF+NqUG/J6MUov7L5jy6TKdiApLgPmQQQQRrsf3jnPH+zoBKpVCBVNMpapy7UYt1jo82bnlg0zJDj/JLeKm/KB+KYUTEoUASHYWAYhxpSoELx5ZQdoDHkcWcXxEspLEEEXBDHziLNHR+0fAEzEhKUpC0gkLAYqH5VHVq/ykUzG9m56HOTMBqmsdLF6iE13TOjjyKSFTRkbGSoUKT6GMigYdWTPtkuPxczsPvFl4fjlf081STlbxUrldnvprFZloyvm8IH1PvGoxKwlQCsqVOFCzpN836Rz5RvZzAPiOIqVOw32Fyr59I97NY7vEEpFXIr1oLVLNCLtLjhlKRUroOSQaqPU0H7QR2QmPJAagWqu5Z/QOIbx+NjXGoWWMcRKFKBL18Q6pBDPtbq8FyMYCHTY1I+D/qK6sPMck+NJCf+OnNwc3kYzDYpSGQVFhYaeX2/eIfUemjPa7Mjof4yc010liz0v+sN8Bxg5WnORopvFW1Qxtr8xVZOMBVVTPStwRYpa8Gpw+YN3ySFahQtUPvuIjjjnjofKMWi2YSbJmh0zFJ2OanqXHq0GL4Y/jTOQTrmAL9SC8cwOJMpREqcCkfiTUGzAioeH3CO1EtWWWtDTFA/UGSWLUINOh9Yu9qVXRPLG10i0mapilaM41KTnA5g3BgMYlIOUmlmLgqB0Ip0hvJnkB0pPqG+I0xau9DKlo/5Oa+lIGSBaRXcZJyEzEJ8OqXcJPnpyMaieSrvGqaFianeGU3gByqyzGO10jyJfeF87BKlBlMqmmvleFuD7NjE9xGMDhx15j+edYX41NdA9+WkbTNXLtQAjrppvG8wOkua0B9okycrDUXYFIxTf21PlUq+xJHpDWVgw7Hn5uP1hTjcOCm4LUIA0/eHOHxCZkoh8plkBR8gX5irwvNjlx5R/v8A8joEuHwwfWrCvv6fpG6GBcAO9BsP5WNcMghyVAhLhxua6wsxvEAUnKSFfTt1gMODJkb+vs3I9DqfjkJl1OZZFEAvWgdQHV/EYraMMtczNNUXd8zjoQXsGZh1ieRgCkFO2reld2hrhcMq0sBwKq2vqbnpFeNuGor/ACTTN8PhmsVFP4soYmzEu4VTUbRFP4ewNSQp6ddCguKmrhi50vDlOGDOtRVQXJA9IkQEnMJaAxDUSAmu5POLLkBIXjhWHBziX4mAW1FEH8w1L1zBjGp4Uj8FUvexZ3trR2IbS9YdCQoBsstLB2f9BAuIkNYpzGzFVfWnxBSUZfyiZtCebwMqV4VEg7sCKajUcxCvG8OnJBZJOU1avQ9Is6iCWUWLUNHd7bNWPFTHBSsMSPZoD8bG+jfdl5OfzXoSDWo6bx7KXLcFT+E0ynVxvvaLli8DLmJylIYlwoCr6sRYv5RVuJ8AUhiAFgfVUv1vVOvKrwSxOJidj7h2Vae7FakhT1AFwz3ezbxrKooS3JQ+YdBUgtzgLAymoQBQeKzEBv2fkIZzSWGi0NlTuwre2zRPL4sFrZrNQFTE3ZiA6aAOKAksdoUcbwKxmMg+JGdRDpqkBNyS1Ej2I1h4cWD3B8JGY9XY0brBmJl5zOC70FKCqQGqLMSPOFufCVjcb4uzk54+s1yIPNhGQ64l2NPerKJyEJKiQkguHNqBm25RkdJZcDXZVzRbsRhErHjD8xRraGEXFcMUpqDkq6jYAfAp7UiwiUaMv/20vtq8ZMkuCFPYuRUfzrGbRzlKji3EZ/eLKtLB7sLPtTSHPZNyJiXsxA6ggn2A84k7WcB7hZUhToUXGYgKq70DZhzHtA3ZU5Z7aLSpJ+R7iK21KGi+TUseiw8QbwodjpejWNOcLQpWcJXRRIynQ7auIb4yZkBmEPmIoaAJqA59/OEGJw02fmUhJCfzK8JV/wCANhtCNVt0KgjXjyZkqY4IGZIIDl3CiksNKiIJeNmFWxIYtty94Jw2GOKmkzCpkpCaXzC97eIqeJpnB5iLeICo0LawSyRXxb2PnJJKJAlJSkJbwvfnRukGSFFwrY8ttN4kwjKDeSgaesZOkZdfDoeexg7J+TLRwniS0UCiUDSyh0/SH2G4oJj/AN03q7D3YtFRlLdAUKGj8xv1EZNJSrMm5uN+Y5wnJjvoGWy95HF1F6DxUNNGLRrPWhIJASGYc9Wik4biZH+Q2N25c+sNcNxmUQAXSTQPQPEk4TXgyNk2PZb+DUkE0Yvpq0Q8NkOupBCWJBDV0ctURpxDFgtlYUu711PrEnAJh8Qqp1cgHYfpEE1NWNUmhxOwyVhjlrsBCnF8MXIzzEVCmcaMA1PL4h9MmKaw97wtxGJKiwFBpoT/AKidOcOnoOMvLFWKOIWyRLZAsHFeZc/x4XSQpJVnoomxi0d6Mr+RHzFanzu8mOFeGwMVYssnBwqkY3yfIbYVRokEORUtWHchQSGABUbACv7DnFdkyyCHJrsWg+u6tHqfLyhcJtMW0n5HyZBLFdeVW/eNxjw+RKSdGSHHntC5lN9SiNa336xLIE1KcyVgo/8AEAewi+OQCX9RgJU1QBICRYgeJQBbSjRk3BJFVOphXMSB1oWERSuIzXysgkijP7VqeUapmpB/vS1FVKnxewoOjQakgGjzJLYsyTyV+pIIgKfKzEsoHzAY6BhQ1hynGyTR0jkUgfaIpqQqqZZI3yhPoSxg0/KBqivTscEjLMZ3a4Fg5Lnk1IiXPLseoL1b7QyxWGrmUFj/AMqjqCS3k/SFGONXpTbnz2h0ZWeIEJANFEtRnoxdmGl/9Q1I8DqSoprloc2Z9dS1bWiu41TDOk5SPIEGDuGYgqolTEjU0IPXXnEfqoVtBraCpQEqaKukAtV2JYnz/eGaJwTKKjTvFOKWFLkuWYPCzFqQp/DlINjf99nieRjc7pLMEltbAkisc3m26HqNqwImYokpYhzcDevvGRth5agmhcOSHvUk1jIa8svodcA2XJmOA6CKVqH3iZK1/kO3hIPt5RIqaTZDtcZhQ9OkCzDMzP3cwNqnbnlqY7LrwzmUQYxMqYhaSlJCgQUkD1D/AEqGhjmmJwK8LPSSksDmQ7MpNndJIPNjHTF4hKqLAP8AiUgKHMPUQs49wwzpSk5wG8SCcuXNsrVBI/EKUD0t6E6f6HYp8XQk4Ee+MyZMOchQSkN4UsHcaPX0ENZ+EADkvygDsSj+1Mb8K30VmzU6WSa1izSpd1G3xpE3qIXJmznUhNgsEno5NfP2gifgmDh2F+R+436wdgwMqmDs7BruzP8AlvfygHFzZks5VtuxqGO3SJoLyzJSbYmxuATmLOki1S4fSvxAq5hTSYHSaOPvsYLxxdZIJsmot9I+Ih8Rsr1SDHUXSCX7CeGzLpdxcHcRviAQkkXTyfwxCiSpIdLONg3WkTSsWCQ9DYjSDTsKr6BZqvxs245xGZwSQfWJ8VLboYWlZfLtryj1GI9nScxJTQ6EFoedh85ExKlFRBGUFiw1O5iuyJxSSNIs/ZSd/cUwYs/kK/eFeoSljaY1yuNFomFAuCogVJ06k/A5QLkyoCn6jSpqeUHz0MlKfzVVW+/u0LOJYxMpCyosB+jsOdDHHeFt0gE70JePYyplpDuXXySA5roSwHnCzhWIy/UKEeTwqw3FQszFqLqWRQPQcn0YAecb4nElvC4F7x1l6SKhwY+cFFKJb0cRlNVYG2YgVc7mD8FNB/ElQsC4NTv5GObTEleuwJO0FAMlhQCEr/T4rpi/bs6SnEBArUHUXH7Rsie3iDKA0bztcdY5hiOMThQTVsGYZiWAte0azu0+IAbOC1apTu+0b+HK9MF4W/J1lOKQpg+U/wCRo/8AiWpEhxgAyzA+yh87K8o59wLjy5qAVtmdqA7m4fpBGM4pOSSJakpy5KKBPiIBoHZq6vraPfjzQp42nRfRiUKDBaF/+TJUOXiFYEC8hLlaE6FPiSOv7RQpnFsWGHgBA/KC40uSDfSI/wDuuKaqkj/40ONWci2keWJ/aPcP2dEViVGy5cylnAcc4X4vBnKSEBBOgOYH0tFKRxCebl32CB6DLQw6wssnI+cTA4UF5ct6MA9OtY9L4bbM4USSC6edj+0L0ZknMn6UPVrhwQIsEqWQCRl1ukE0vV4GmyQoKzBqUO6g3rC5epT00YtO0SInd4gKv7tuT+sD4bEtMT/yB8xGYZJlp3AukXOoI5tCSRxuVNWDLJ0cKDEP7e8RfjSttK19leN8losi8QASGUehb7x5EEuY4dlVfRW/KMhGwuA4EoZc2YghwCBVIuAXBBTXyuNQdESyqqZpSoXSsZfUpJDcwCImwqqkOQ45nxDpyf0j2Zh3TnSS6SQelx1FTTlTY9vo592tg82csD+4l0uzqZaf/bT2MCeBX/8APMkizElJOjuDl9YOGICQHICm+l/Suu8BTRKXYFCzYhshPMWA5ho83ZiFfdKE4TAnLmORYAygKUaLNWDlgWAru8PJJOQJJBqA9nD16G+0ATEFQUhSu7JGUqBBBBsf8k/yjUg4RjHlpTlEyYlRSpIY5VA3SzuCWYjcxjVq2Macly+hzLwnjU1wkFJ0cH/UaYzCieqX4gACQokgMKOOdYlk4tL5lAhgoFLVDMSCNwATFZ7UzlCVNnJzJR+BRFCssKP1MDGCbpeQYptpCaa5Wsy1jKVKbYhy3KCZXegWB8v0aKZgMauWt0mmoNv984uHDsdLmJ8Byn8V6HmLERbOLiVZIOIT362/CPI/rEWZTuSG1DRMc1wsn0gQlQfxX5Bv9wApMIXOI5pPr+/z1hZPkKzgp8QU4YXrbrWNlZk/i9oecI4eGzzGe4B8mLb9Y2U1FDLXYvwfDBRSw50SD8t+sOeFJ/vocEZjl3or9zB3ck2T4TUm3vcxCvCrcFLDkYjlyk9i22N8RiLrJACWDlwBqX+G1aKB2l4oJjh2RXKCwLmjn/Jmh/xhU1RBWRySAQH1LEmp1MJk8NcknXlHsEeD5MPHGtsqvDZDKmMQQhmI51+zQ2lgqp7n7bw3RwtAcs25b5YQumT0oFTbSL1NT2Ob5OzwgAtoNefOAMXj/wAKbbxDicSVHlAJTB0FQSJou8B4tdOsbJTE8mW9CLRq0bpG/Z3G5JmVX0rpex0MFcQ4mUqUHc5iW2uz+RZoD/7eFE5Sx06wJNwakuSHYsW529Y9UZOzKjJ2TYbi05BJCyxLlJqk9U29Ghzhu0KCQFIKNyFZg7XZgRXrFYIh12X4OcRNYpKpaarL5RyBOj8qtGZYQq5GzjGrZc+GEKAVVQVYja3hapfyixYZCUgOktf6d9fmI+HS8odCFZR+IC5ZgHNxBygun9o1s5FhfXeONJ27Oc3b0aKlyyBZJYmlDQW+8QK8IyrqC4cafykbYnE/USljpmZqHVrQGvEE0QHB/M9+WsKlRsYtkeLDB3vr6+sc4VhxInmWskpb6kgWZw4+RF/myyRU2NrC8A4nBoWmqUl6GgtDfS5vatPplOKagysDj09hlUkBg1Wo22kZGmK7PgKLLSBoC7iMjopen+l/gr93H9HVkTHOcfUkgkaHn/yFIISoJVT6ZgvpWqfuPOKzg+KEBlO7/UAKvcKA9X/3DpS3TkU1M2VrEasddx1hMrRyGqPMRPWD4CwcukgEKtRjzfz6wqmykrLyhkVTwO4Uf8X+g8rdIPmTyClZDMpKVbZgz9HBiDG4YBRp4SbhTMfMgfwQt7RqBDiM31ZwU3sCBqC4dwfvFZ4xOMnFBUkKQDlVsCfxZTfK46g9AYs2IcVAOYfUTUECx2cDbSEHaSWV90sBIAzJ7x/q1CS1HAzEHVztDMEt0x2Pui44dcoIE0lwS98zkgjepZ4XcYEtctMsIdyFGWTnAFTR6JehYwi4BjUkCQteVDkhSrJPNtDXzMMeGlK1lCCA5JGYs4fR6ks0FGNTB4OLFPEuBSlNlkzJd3MpleZQHp0brFaxPD52GVnBLA/UAR0C0mz7FxHUCTK+vKAS1HfnoNOcJuJcTlutChnDMyxRQazi3v5Q9TcR0MzSp7K5guNJWPGQlfI5Qft6wc5JBCnpoBtFb4phUDxSgpI1STmbmDduR9YhwWOmAgAlQeib1O2rwftpq4jXjUlcS78H4cqavMTmCSGDVKtG2a5P6uLenBpSfEQotV7A0tv5wNwLAlCUpA8bVJLsDc+rhh+phyMAkFz4jX6reQsIhdydkcnbABiECgL9KxpN4hQkJs75mFP1g5M1CaAFStkj52bmYS8WxYWcrMAajnWnOMbpGRVi+djCtRUR0GwiLvjcABmanlBcuWSC1KH0aNJUglJItS45j0hPN1YfOxbxKaRLUSQ5DB2AL7A3vFVnkU/n8/aHXajFOsSwKI1u5yinlUesK5ODK6ksGp+vKrxdgVQt+SiGlbF6zHgRSkNUYJDOzto5fWu2nvBcrBIIHhA2uLQ7mjXkQh7s+cSoFiOkWA4BJaw3/V3rEE/gZBPdqBfQ059Li8eWRA+4mBAV6/IguWn8JLggGuzxBMwcxL50KDVtTehFI3QfCDqD7H+CN7BZmJ4MmaSUjKs2G6tKbGLz2d4PLw0tKVFR1IUzFWpZLgh7AP1MLey2EE1ZJP0hkh/qUd9kgOTFuSuXLUyQ5F1MVHyA+kcolzyb+PgTlyNrie9/MNpZa4zEJ9B1iCdxBSfDk8daO4vy0iUzZkyksMmxWftC1LICi7lyx1Omm5iWbpaFJfZAuWpZJWag221pHg11Y09I9GNDuADTxPVz8iogPF44IQVKsKks9zeJuDbG7eibvAEkkbm3OkVXjvHO6BQknPRhprU9NtXEKOL9qJi3RL8CQSH/ABEVFX+n5hIoqUyyX3rUV11jp+m9E18p/wCCzFg8yGow2JNc5D1Z1Uere8ZF84D2SE3Dy5hpnGZi7sSSNdoyHPNX/hryRTqwaSwq9TbUtG8niRSpk5ShJdYNXo7OLGrv0gbiXCZhSUglMxF0GgV6/TS0IcJjsgKDfMb7n7vARqaJVC9l4/qAsLIJKDlJdnSdCoAl6UfUxsMSV93tVKtjcV609YrMqcqndqY3JrXkWIzB2hrhZzpBIbQmyVbEAW0+dYTPG10A40FYxSkOlswTapzZT8taB+GnOlTUTRwdWPhPk8SY6eSUhnWKvvSogfAy88zMxF389D5vSAj2e8BH/wCNSVmjpVqQs1fd3r6QHjOy0xCHBBAJNCzdQT7gnpFkw6gHzBLAe32iPFYyQlQWZuVLEEoXQGgBYlme8PcmjycmUcT1JdJNiRdw/L9ohnLzEk313/eLvxbBCelK8iCSmi2JB31GbRvFTnFG4xKMjKWOUlu8SXST0KQR5OKisejUnSGw+TogmCIuzvD0rxstJBKQc+UO5y1ZxYO1aU1tGd+DUEMdjFr7AYb+4uakEqACNhUvfUuAW0Ac6Q3k4pjG+CZd5P8AaCUAOqzDVteg+Ill4NUwnvFU0SksH2O7RN3YQHNzrqTo2w2ESKCgkqUcg2TfzOkT1REB8YWmTKZLBRDD9YrUqU6TQsCCS1L60g/EPNEyYbJTT7dSYlRIUJJqwLBtyWv+kJfyf6CbBP6R0KUbAf8A2NB7wFj8SiVKY3Y01KiGSA2gBcnyhktQEtn1dVWGVIJL+vzHOuO9pziFHKlkCiDro5I3J9mEFjwubpDMUHLfg34lMGQqVVR11d784hXjMzAWAA9IgmYctU5jS5+BBfDeFd4mYp2KQMoH4llX01/xzF+Q3itKMVsofGjfDkqF2H8vB6UBLGheF8tJBykEEUINC/N7Q2wckFmoffyePNiZqgyWoaAktoIJSo18B84lkSAAH0119Ym78D8UeE2BzJaVfWCN6MPikK5/CBlUqWSBXw0NGLMx/nK0N5nEE7nyB/SM4fiZa5yMzAAglSmSGTUhy12aBbrYUW0WDs9wYS5aHplS8wuQ6yPEAeTs+w5wTL/uslIySuVCr9ohn8Tld2+dKrskE5RzLfUYT8R7Wozd2HYCuVJSNmdRf2aE05eAHFyHPFMeMploFE0KhRhqBFfxeMQV5EkFgSbh2I+kNS8JsRxtSlMnwp2uxpvR+gEacKrOqAosoh9AUqcg7ivtGSwyabkMjCux53QBBen2ic4d5iQKv6O/7iMkMUsb/I6QZw6W6kpLHI/mKM0RxBYj7TdlJU5Sl0RMVTOmozJJAzDXMCK3oPPnS+Hrk4gSZgZQWgEAu4JDEbggx2nisxOY1zBSajYin6Qj4rwhEwAlH95C0KSptUFwOYKT8R0cPqHH4y6HYc7jp9HRsKpCkBQDA6bRkIZAWUgh2P8AD7xkI9wXyIuPcPExKzKQQUjwKKXSpi6kgku5BLGlQK1jmGMwrzVTMtAfFQhtK1oS0dp/o0LKlBIejFzQs7sDvWKL2y4PlV36BRZ8Y/ya/mX8+sOS47PY5VoqUpOViCx1qb8q2hphMTZ7AMNW+PgwKiQ/+7PaJ8LLr/PaMchjkMsbMAlmYhCpq0iyHcOWrR2DvURWsZ2lUE/23lrchRoX8zUV+IsvC01Z2aoVVw9rQZ/R51FQSgq1VlS5Gjgs/kR5xkeN21ZsJY0t9nOJOHxE+ktM2YOQUR5m3qYbyP8Ap9jFVKZSWvmXW3+KTF8/qFpACsrWfMyX2s4PIgQZLlTXcGW7Xc1F9RURR7z8Gy9RJaoWdjOzU7BpmZlomJmZXQHDFlPQ2JcB6FhWGk7AzVpRLXlRKRZYyq63Dh3LqYR6cUqWoIzSUC4NS70oEB+sE4bEKLzFS10FVJBYjcJVUUHOET+btvYmU3J2zmHbPsgJA7/DrUpNTMT9WUvUhSQ2XXxMzGukWn/pelsGDlJUpaiCT9RJy+H/ABASz0rm5GHqu/Wt5QCgkpOZbIWncFxmV4d3vrBfCGly/EyAMxYABIKlKsBQBhp+Z9YY8rlCmHLI5Q4sLXMEuqjmUaUGuyRC7ieIWSJaqZrgaJ/yO/KGEgpSDOWA5Dp5J08zCVSjMmKUQx8LDkRT2IhE7qhAUJYEoJ/OoPdmFehq3rEHEMRlQhAcKNT0sPd26Rvjp/jy1yywB56gbk0DbiOfdsu0z5pUtXiVlzqSaJAH0JN3+lz1GpjYY3J8UFjg5ukBdsO0GYqw8pXhDpmKp4mIoki6XBffo0VFMw2jxZjJIqOsdOGOMI0jpxgoxpFm4RL7w5H8SQ56MP8AUXTASwhKAqX4ElwHZzqSRX/QgnsNwYIlEKH9ydlWo693lBSjkK15kxYMQhKPCAKqpSwYv0qD6Rzczt66/wBznZppypC/tpgZcyUmcEZZoYqYXBAoelCOQMVCTILgCnMjXmDHQscxSM34gpJtqGB97xTMTLYAgUNR83jQYzZvLlEEFQB6uU+unmCOYiZU4uQmVW9kV6M9OcTLByiamjh+UQiQmZLBH1AsdHO/I8x5vBq10bafYPMxkwUKFeQAiH/ug1PrT7VjDMmIcqKsoLU32O9KuPaJTOzAnKCOevWC5GNUCLW5dL59SKJY/m5dKwHxMFZ/CCBctUciBQcjEispJDFFHpZ+hgVblzmKgLCznpf0jUHECCiSKOxLtDPgaCcQioaoIq9jT94FVhC48LClCRcjXcwbwwlM2XQDxAENzaPSdoNyRacPKdIAd/w/cfpGS1FKwagWPL9ok4fLJdB0cpeh2b2f1j2dKJDN4vV/3pHP4asnvZ7j7y3q6VejpvBU9DFBDeIMGDBx8lmj1KQtQUlmCQCbVufsIl4gzyhoApm3ZMNivJq/kibD4gJSAR7mMgiRhUqSDmAcRkTqUqDpjvCS2QPeBcTg0rlKCx4VZgehcR7GR0RZx9ctSJ68NMbvJbDMLKpm+C8TAkFwLO4Jj2MheVcXofIOkTPCFhwxqkG9YcynSEzBVJrs6dfOMjIFMU0HqmpVYO4arVB3e45GMThigCYhsp0NvuR5OOQjIyC8WZF+ArDz84NMpFC+huRS/tAKMctSigKUVg1DJCANTqpTbPGRkEtpHmqbQwVLASRW31Jyp9r/ADA3DJTSZYUxKspqHYFOdRBOtT7bRkZHmtmroknvOnJl2A8Sn2018oFVjAJk2boFMkaOBlT8PHkZC5dmFI7Y8fUjNIlEhT/3F2Io7JrcvVXJhcmKEz2jIyL8KSho6GFJR0aLEMuzeD72ekEeFJClW+kECxu5IDc48jIPK2sbaGTdQZ2bAYoZJWgB0vUHlYAAeUFYlSStJSGIBJPOjXvQxkZHHjJvRyPsHxc3MCHdhr994ryRUyz+ZQSXtVQa1nBHKMjIfEKPTPOETvrlGihbZnqNv9xJgSUTFSzV3I6hvt8RkZDl0H5JJmGUVUDpXQil9CYF4lwRUpBmFsrswJB8iD8xkZC5vaRqdCElJqkqOjFtjcs48omk4cixJUWfpysw5R7GQ1GyNlySKU/3aMlBYUCCKEEONvOPIyNYKZb1EeLRQNthyO4iWRMzu9FBnbU7xkZEUfoUF4JIAU76/Y/BEQcQIzpuwQT/AO3+oyMhtaC8huFkoUhJNyIyMjI43Ip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0" name="AutoShape 4" descr="data:image/jpeg;base64,/9j/4AAQSkZJRgABAQAAAQABAAD/2wCEAAkGBxQTEhUTExQWFhUWGRgbGBgYGRkaGhoXHBgYHBobGR0bHCggGBslHBoaITEhJSkrLi4uHCAzODMsNygtLisBCgoKDg0OGxAQGzQlICQyNCwsLCwsLCwvLywsLCwsLCwsLCwsLCwsLCwsLCwsLCwsLCwsLCwsLCwsLCwsLCwsLP/AABEIALcBEwMBIgACEQEDEQH/xAAcAAACAgMBAQAAAAAAAAAAAAAEBQMGAAIHAQj/xAA9EAABAgQEAwcCBQQBBAIDAAABAhEAAyExBBJBUQVhcQYTIoGRobEywUJS0eHwFCNi8YIHFXKSg6IWJDP/xAAZAQADAQEBAAAAAAAAAAAAAAACAwQBBQD/xAArEQACAgICAQQCAQMFAAAAAAAAAQIRAyESMUEEEyJRFGEycYGRBcHR4fH/2gAMAwEAAhEDEQA/AK9h8OQxIZI3/SCFoCQQ5Y87nnHszFBstyLba39PiIMqjqdaRx8koR0zlJNuyZDEqCRURF3RzG7jTd49Es6KYnyrGmFxS3Wmahik/UPpXShGov8AvEUo7bj/ANlUHa2Drw4zGtBcn3P85QtlozEmoTVhrHuIzLmqBBCSQW3HL9YZSpOgFdz/ACsX4ouKtvsXllT0Cd3TQdftSNDIJu8H/wBC5Oa/JwOkRTMFsT6wdikwGZJoS5hUcSUEsSOQt6Q2xMlQH1fEKZsgqNoZBryNh+yXik1JHhVmzB6fhPPnGkuatQAJLb2J6nWPJOHahgbi6inuwKXPna/rBJJ/FDI7dIsGHDCDO6c6Ejl/qK/wziMwozFBWkFjloQdzQ/aC0cdQT9KxszB+phLxSTFyhKx/KkEsQkGun7wg47JSirAEm2vlyg+VxfMlwMp3Jf2YCKzxRRzqzHMSXB5faDxwd7MxwfLZKjEghnp8GNVySEvfZoXg3eu3X9Inw04jVuWkPcK6KONBmETMUQB4nLJTcuToLuaROApCwgpKVpWxckEEFmI0IMXT/p12fAzYpWif7QH5iSCv2IS/M6RB/1J4N3OIM8B0zb7CZV36gZvWE+4nPiLck5Ue4PHTgD/AHVklX5iKirh7F684JX2gmZgAapFilKnpdTit4R/1Jr/AJjw9FctAfaIsMlUyYEoDsQ50erHpyhL2Tcd7LliuMTkTCjOlmdKCmiqsWckioNiAIjVxOahCu97tJfMkF1ZRQeI6/x4mwGBykMSVKFVKFcru/mXYaQNjwiYFEpdP0JAuaKAJ839oW0kgLViHtRxcTRLSUIAQ5LHwKD2YmlAfWkUTicuWmYTJU6DUAu6X/CTq28NMcQmiiXSMpfQi49XhCuaTrF+CHFa6OlhhxR4pVI2lyyY0AaJkGKGNbH/AGY4aJhWVF8oDbAkm/OkWTByZiiZUyf3SG8KijPrYHTqXgbsNJR3ClE1MzxDYADL94shkhRtYHztHG9TmrI01dfZDPI+bNsJPSlkyipWSilqubgsKUNWg9ARsK+3WEuJkKOQOrKl8rULG4f7QvVOnpGYKJCTUUcNc8xEf47zSuL/ALAcrLvhpCWs4L1SatzANf5SGUmYABlmpysT42cbUpFIlcQmKQCiYzkaJVpzEepx2IoTlUx/ClIPvaKIYHDSFNFwmcTQCwUDzr9hGQilcVoHlKfWMhlP7QFHnajgxbvEhTi+UuCBrUuIrygw+lQPWOmrw4UnKFZgdD8OKiOc9o5BkzcozJzOUgmwc2OvzAuFjYsWHFK3JD6ws4/jVJCUpJCjUn4H39IMmeAKUXYN6mw9fgwlmoMxSXupQr/LGKMONXdFEN7GvAZa2zLPiXXWznkw6c4czAEszEmw32gqThQAyRbe7ddTE39KlKXLczGyleyZy5OxUnCzVfUryFGjZfCm5wWnE5vEmqA9B9Sm+A8RcVxZUc4zJKmAFQApqhveBdmq7oS4uWCWFhAoQxg5cosDW/zHk+VTpGqVDLIDLDpMA9qMMe7QfyH2U33AhuhG9NSeVoC43i/AUFFFAsdPLpGwlLmmhmJ/IR8FxqkFaQfrHx+0TYiT4iYVS1ZSDsYskyW7NUMIrnUXf2NyadieVjyklO0Rz8UFGsHY/DBgUjxatASOEzDVo2Li9mrj2ed09on4fhDMmIlh3UoJ6OWPpfyjT+kXL0flSLT2CwZmT85SWSCLfiVQ2oWS79RA5J8IOR6TaVnUMHK7vDoSPxJSlLBmAISB5hz5xp234d/UYdcpqshQLBwpJJHs6fOJkqHcpNmWH6Z9tABB2ImFSMxLKWoBI/xALU945MMlOyLadnFeBy5mIyy5YJUKZtktqdgPtF+4JwdMpCUNVRdRNzSrcmp5mJuFcKRh5Z7oAOosanNmIBVXoAOQ5w3TLHepAqAlXs0Wtp9A5J26QHPSwXuohI6N+5gPGYSgSBYpLDQBwPUlhDJs0wkMctK2fdtY8mAoBF1rZRJ2DX9BCp7FHCONpUJ81Ci5StYJAYEgl6HnAKEPDrtmgjGz3ABKnIGhIBrS5ueZMLpKKR04y+KOupfFGpTpEZS0EZYP4RwaZiCQgUF1Gw5dY9yS7M5VtkvZJazPShJLKCioaFKUKP2jpElJem0VfCcDGGKFSyTMDut2ADMoAdCRF7TKAyH6qmzWYkezGOT62pSTRDmkpSuIsK2cHX+fzpCmTNOdZJGR2DX9L1gntTxESZX4XmZ0yyXvqQOQOtHIijzuLrSoZSDQfUAfmse9JilXL7NhiclZdkYZIBUlYSX0ItzB194l78CoWlRpoX605RRJvaGebFI6JDH1f2hbxHiM2YGWslL203sIrWCT8hrA32zoyu0KAW76XTpGRyt48hn437D/ABon06clygp5gEN6RVu3GCBlpmAkhBJVSjAHxbu1S3pFpkKpmll06pew/mkCdpMEmdIWLuk/heuhbX5iEmXZxPH4rvFjK4QPpB1OqjzPtDzs9hy+fLVNvNx66N12gfC8JCVJSak30b+Xiw8LGQKJDVo9HowPzFM5JLihk5KqQwUsJDAOSfeBcageEGqiQ6dAm3zR9jDGVNQgE5gVEVYu/QXhVOwa1L7xRyEVYBy2j7gHbcwtKxPRucGhKswDE0PmRbbV4UcZnusBz4TfyqB8Q5nJUAnMXzKBqLFlFqGoDDa8JMQQZoKvpSfE+tavBSZsezJqPA76j5vGsxFDoKfMSAju+eYfNohnkmm3udB5mJ12EEYKUVLDgFOupAfYCrwz4xwUTEeFLAj/AMfE5OZjYvRiGO8H8AkFSQQzHUFx5hqQ+lpIDAA/p0itQpUZbOFcc4eqVNKCkh6ilxuNIY8MUO6ZZqKNy0i8dreBmaklBdSXIBFf8kg6Dkdo53jj3QBBBP8ALQ5VKKT7LISU4pPssUmQhAO5HzA87EAQll8TCqqVWIsbxU5ShKWB1N4FRldHuDs2xfEUqVRzHSOyuG7vDJZ8xAmGmqhuOSQPWOU8Pk5lgbkAdSWEdl4ayCUGjpIHIg9C+tA0Tf6hOoqCCn1SHUs5lJTdKlJPpU/A94OnKBJIJyIe4cPqRvoPOEWDxBzoSmik5hXmGSfQ23hvOmWkiooSrXoeZjm8l0xEkB4e0sGnifyD+36xPinT4wBZXo1PeIpYCsuoKlfe3KJccqqU31b7R0Y/wTJpx+R5hUd1LBOtW1KjZztAs3VWp8Pmdn2DxPkK1Oo1HokcoAxEzMQB9KXbnurpGSFnJe3Y/wD3Zp0VlIO/hAJ/9gR0AhWldBDrtphVqxThJLy5ZYJsAlvO2bzivy3BYx0Me4L+h1Ibgh52d4MrFTcookNnVsCQPM1oI6xhOCy5UtKJQYUArcak7ktFe7B8LMuSlb5c4ExQ3FQiuwBducXfErSgAmgA+0SZJ8m/pEWafKVFZ41JAyp+lwpwA5HIaQvRxsYeUoTkqyoSVSwLu7BBOxJvpXeLHPRmGdX1KNBTyH83hTjeDonImJmpcOlyFZVAMqqaEMCNQR4YQ+L/AJdARavfRyjinE1z5neTGfQAMlId2A2rA6lEsTdosvaDsgvDFagrvJaQC4opIJbxp0Y6hxUVq0VlyI6UHFr49HUi4uOjcLjWemkavtGFRg6MqgZ4yCRlN4yCsOz6K4bNyTMpoFVSeoqPODMTJJdKSAFDTQvpFP4NiCUZFK8afEgn1KeW4894u3fCdKQoat12P3jjQi18WcujnsqT3cxROUHMoNYtmLkVif8Ap5TeGv8AifKzawBjZzKUs3KiE/HxWCOHYgKA1NXA02I9vtGzi6tASi+yY8OS4JSWt/o6bROrDlIyMMpqymPpsf2idE+jFzS+o96iJTMdKVXLsd67fMc6eRxdphxQBiJoUU5ahKVKVuLDXk8A4nBvLJbxmqhsCQAK6tXzgvFB1lPiqRQVKiDYjVyLdIY8O4VNLlSFDVjcnmKGH/kznFcVvyHxS2ypSMGtYAA3L+TUGuttoOkYDL9fiDh7g01c2INqQ/8A+1LArKIbUZVluSc4r/x9YklSgqqFpB2UDJL61Soud3Zoapzu+gGwWVNQFGZKzJUbgg5V6Mdjzh+mYkJBcAmz00hUjCIc5xMSrcsp+dR4h5xMuSJYzLQhSTZQt/yykFPnD45WuzyoF43JMyWpKSnvFCmU1LFzyI5mOW9q+CrlLAUGCgFC1HuktRwftHXO7R9SWWKnu1Nm8jr0vzjSdIlzENLIqQctw4q73BBtHl6lxd0FDJxdnCQggtS2kTf0qlXLdY6bP7JySoqQjKqr5dyG+l92LDnvFcm8IXh5iJpCZqUqdQAplB1BuCPQ3iuHqscvOyxZU0L+zXDE99KCiT/cSSKWBfU1t5x0w4VgFh3SS5uxckv+YsbwCpCGStCECxQcgSQRWtHSp/cRLhOMlLZ0uCGJamoBI3Ecn1Hqfddpdaoy7C5UoiZRlOks/h1FTDJaskvKD4lPUe73O4EAcOmhKiaMBQ8np5faCVYsF1Bsyr1YJBuz6/ERucfAEomJmZUJVYBTmlg50iXA+NKlqP1fA+IixWYy2Sl6AOlizdNef6QHKJ+hVAmyNuupjr45R4pJ3olfknxM7MMookC/5v0HzGoSyGpmUK38KR/PmJ55bxXNgPuekC4mcmWglRNak3JAck+zR6SFtbFGNQTNJU2gdgcjBq+lx7QvxvZ6Wt6DMXIOigdORGkT4DE5gVIIIJqDv9oLwqj0Yu3PkdojyZpY3adDI3YXw1aZQKXJDXo9HDe0T4rHZ8oFWYnZ9IB4iQkpIbn9ngSWs5TTWsLj6htfo14+xzOxoSkk1Vcn8vranpUwr7K9oDPnThQyk93lcMw/uJJb8pzfEKuLZpiCl8j6h2atG50rC3s8syp4FE5gU6MXYh9/ElPnF+NqUG/J6MUov7L5jy6TKdiApLgPmQQQQRrsf3jnPH+zoBKpVCBVNMpapy7UYt1jo82bnlg0zJDj/JLeKm/KB+KYUTEoUASHYWAYhxpSoELx5ZQdoDHkcWcXxEspLEEEXBDHziLNHR+0fAEzEhKUpC0gkLAYqH5VHVq/ykUzG9m56HOTMBqmsdLF6iE13TOjjyKSFTRkbGSoUKT6GMigYdWTPtkuPxczsPvFl4fjlf081STlbxUrldnvprFZloyvm8IH1PvGoxKwlQCsqVOFCzpN836Rz5RvZzAPiOIqVOw32Fyr59I97NY7vEEpFXIr1oLVLNCLtLjhlKRUroOSQaqPU0H7QR2QmPJAagWqu5Z/QOIbx+NjXGoWWMcRKFKBL18Q6pBDPtbq8FyMYCHTY1I+D/qK6sPMck+NJCf+OnNwc3kYzDYpSGQVFhYaeX2/eIfUemjPa7Mjof4yc010liz0v+sN8Bxg5WnORopvFW1Qxtr8xVZOMBVVTPStwRYpa8Gpw+YN3ySFahQtUPvuIjjjnjofKMWi2YSbJmh0zFJ2OanqXHq0GL4Y/jTOQTrmAL9SC8cwOJMpREqcCkfiTUGzAioeH3CO1EtWWWtDTFA/UGSWLUINOh9Yu9qVXRPLG10i0mapilaM41KTnA5g3BgMYlIOUmlmLgqB0Ip0hvJnkB0pPqG+I0xau9DKlo/5Oa+lIGSBaRXcZJyEzEJ8OqXcJPnpyMaieSrvGqaFianeGU3gByqyzGO10jyJfeF87BKlBlMqmmvleFuD7NjE9xGMDhx15j+edYX41NdA9+WkbTNXLtQAjrppvG8wOkua0B9okycrDUXYFIxTf21PlUq+xJHpDWVgw7Hn5uP1hTjcOCm4LUIA0/eHOHxCZkoh8plkBR8gX5irwvNjlx5R/v8A8joEuHwwfWrCvv6fpG6GBcAO9BsP5WNcMghyVAhLhxua6wsxvEAUnKSFfTt1gMODJkb+vs3I9DqfjkJl1OZZFEAvWgdQHV/EYraMMtczNNUXd8zjoQXsGZh1ieRgCkFO2reld2hrhcMq0sBwKq2vqbnpFeNuGor/ACTTN8PhmsVFP4soYmzEu4VTUbRFP4ewNSQp6ddCguKmrhi50vDlOGDOtRVQXJA9IkQEnMJaAxDUSAmu5POLLkBIXjhWHBziX4mAW1FEH8w1L1zBjGp4Uj8FUvexZ3trR2IbS9YdCQoBsstLB2f9BAuIkNYpzGzFVfWnxBSUZfyiZtCebwMqV4VEg7sCKajUcxCvG8OnJBZJOU1avQ9Is6iCWUWLUNHd7bNWPFTHBSsMSPZoD8bG+jfdl5OfzXoSDWo6bx7KXLcFT+E0ynVxvvaLli8DLmJylIYlwoCr6sRYv5RVuJ8AUhiAFgfVUv1vVOvKrwSxOJidj7h2Vae7FakhT1AFwz3ezbxrKooS3JQ+YdBUgtzgLAymoQBQeKzEBv2fkIZzSWGi0NlTuwre2zRPL4sFrZrNQFTE3ZiA6aAOKAksdoUcbwKxmMg+JGdRDpqkBNyS1Ej2I1h4cWD3B8JGY9XY0brBmJl5zOC70FKCqQGqLMSPOFufCVjcb4uzk54+s1yIPNhGQ64l2NPerKJyEJKiQkguHNqBm25RkdJZcDXZVzRbsRhErHjD8xRraGEXFcMUpqDkq6jYAfAp7UiwiUaMv/20vtq8ZMkuCFPYuRUfzrGbRzlKji3EZ/eLKtLB7sLPtTSHPZNyJiXsxA6ggn2A84k7WcB7hZUhToUXGYgKq70DZhzHtA3ZU5Z7aLSpJ+R7iK21KGi+TUseiw8QbwodjpejWNOcLQpWcJXRRIynQ7auIb4yZkBmEPmIoaAJqA59/OEGJw02fmUhJCfzK8JV/wCANhtCNVt0KgjXjyZkqY4IGZIIDl3CiksNKiIJeNmFWxIYtty94Jw2GOKmkzCpkpCaXzC97eIqeJpnB5iLeICo0LawSyRXxb2PnJJKJAlJSkJbwvfnRukGSFFwrY8ttN4kwjKDeSgaesZOkZdfDoeexg7J+TLRwniS0UCiUDSyh0/SH2G4oJj/AN03q7D3YtFRlLdAUKGj8xv1EZNJSrMm5uN+Y5wnJjvoGWy95HF1F6DxUNNGLRrPWhIJASGYc9Wik4biZH+Q2N25c+sNcNxmUQAXSTQPQPEk4TXgyNk2PZb+DUkE0Yvpq0Q8NkOupBCWJBDV0ctURpxDFgtlYUu711PrEnAJh8Qqp1cgHYfpEE1NWNUmhxOwyVhjlrsBCnF8MXIzzEVCmcaMA1PL4h9MmKaw97wtxGJKiwFBpoT/AKidOcOnoOMvLFWKOIWyRLZAsHFeZc/x4XSQpJVnoomxi0d6Mr+RHzFanzu8mOFeGwMVYssnBwqkY3yfIbYVRokEORUtWHchQSGABUbACv7DnFdkyyCHJrsWg+u6tHqfLyhcJtMW0n5HyZBLFdeVW/eNxjw+RKSdGSHHntC5lN9SiNa336xLIE1KcyVgo/8AEAewi+OQCX9RgJU1QBICRYgeJQBbSjRk3BJFVOphXMSB1oWERSuIzXysgkijP7VqeUapmpB/vS1FVKnxewoOjQakgGjzJLYsyTyV+pIIgKfKzEsoHzAY6BhQ1hynGyTR0jkUgfaIpqQqqZZI3yhPoSxg0/KBqivTscEjLMZ3a4Fg5Lnk1IiXPLseoL1b7QyxWGrmUFj/AMqjqCS3k/SFGONXpTbnz2h0ZWeIEJANFEtRnoxdmGl/9Q1I8DqSoprloc2Z9dS1bWiu41TDOk5SPIEGDuGYgqolTEjU0IPXXnEfqoVtBraCpQEqaKukAtV2JYnz/eGaJwTKKjTvFOKWFLkuWYPCzFqQp/DlINjf99nieRjc7pLMEltbAkisc3m26HqNqwImYokpYhzcDevvGRth5agmhcOSHvUk1jIa8svodcA2XJmOA6CKVqH3iZK1/kO3hIPt5RIqaTZDtcZhQ9OkCzDMzP3cwNqnbnlqY7LrwzmUQYxMqYhaSlJCgQUkD1D/AEqGhjmmJwK8LPSSksDmQ7MpNndJIPNjHTF4hKqLAP8AiUgKHMPUQs49wwzpSk5wG8SCcuXNsrVBI/EKUD0t6E6f6HYp8XQk4Ee+MyZMOchQSkN4UsHcaPX0ENZ+EADkvygDsSj+1Mb8K30VmzU6WSa1izSpd1G3xpE3qIXJmznUhNgsEno5NfP2gifgmDh2F+R+436wdgwMqmDs7BruzP8AlvfygHFzZks5VtuxqGO3SJoLyzJSbYmxuATmLOki1S4fSvxAq5hTSYHSaOPvsYLxxdZIJsmot9I+Ih8Rsr1SDHUXSCX7CeGzLpdxcHcRviAQkkXTyfwxCiSpIdLONg3WkTSsWCQ9DYjSDTsKr6BZqvxs245xGZwSQfWJ8VLboYWlZfLtryj1GI9nScxJTQ6EFoedh85ExKlFRBGUFiw1O5iuyJxSSNIs/ZSd/cUwYs/kK/eFeoSljaY1yuNFomFAuCogVJ06k/A5QLkyoCn6jSpqeUHz0MlKfzVVW+/u0LOJYxMpCyosB+jsOdDHHeFt0gE70JePYyplpDuXXySA5roSwHnCzhWIy/UKEeTwqw3FQszFqLqWRQPQcn0YAecb4nElvC4F7x1l6SKhwY+cFFKJb0cRlNVYG2YgVc7mD8FNB/ElQsC4NTv5GObTEleuwJO0FAMlhQCEr/T4rpi/bs6SnEBArUHUXH7Rsie3iDKA0bztcdY5hiOMThQTVsGYZiWAte0azu0+IAbOC1apTu+0b+HK9MF4W/J1lOKQpg+U/wCRo/8AiWpEhxgAyzA+yh87K8o59wLjy5qAVtmdqA7m4fpBGM4pOSSJakpy5KKBPiIBoHZq6vraPfjzQp42nRfRiUKDBaF/+TJUOXiFYEC8hLlaE6FPiSOv7RQpnFsWGHgBA/KC40uSDfSI/wDuuKaqkj/40ONWci2keWJ/aPcP2dEViVGy5cylnAcc4X4vBnKSEBBOgOYH0tFKRxCebl32CB6DLQw6wssnI+cTA4UF5ct6MA9OtY9L4bbM4USSC6edj+0L0ZknMn6UPVrhwQIsEqWQCRl1ukE0vV4GmyQoKzBqUO6g3rC5epT00YtO0SInd4gKv7tuT+sD4bEtMT/yB8xGYZJlp3AukXOoI5tCSRxuVNWDLJ0cKDEP7e8RfjSttK19leN8losi8QASGUehb7x5EEuY4dlVfRW/KMhGwuA4EoZc2YghwCBVIuAXBBTXyuNQdESyqqZpSoXSsZfUpJDcwCImwqqkOQ45nxDpyf0j2Zh3TnSS6SQelx1FTTlTY9vo592tg82csD+4l0uzqZaf/bT2MCeBX/8APMkizElJOjuDl9YOGICQHICm+l/Suu8BTRKXYFCzYhshPMWA5ho83ZiFfdKE4TAnLmORYAygKUaLNWDlgWAru8PJJOQJJBqA9nD16G+0ATEFQUhSu7JGUqBBBBsf8k/yjUg4RjHlpTlEyYlRSpIY5VA3SzuCWYjcxjVq2Macly+hzLwnjU1wkFJ0cH/UaYzCieqX4gACQokgMKOOdYlk4tL5lAhgoFLVDMSCNwATFZ7UzlCVNnJzJR+BRFCssKP1MDGCbpeQYptpCaa5Wsy1jKVKbYhy3KCZXegWB8v0aKZgMauWt0mmoNv984uHDsdLmJ8Byn8V6HmLERbOLiVZIOIT362/CPI/rEWZTuSG1DRMc1wsn0gQlQfxX5Bv9wApMIXOI5pPr+/z1hZPkKzgp8QU4YXrbrWNlZk/i9oecI4eGzzGe4B8mLb9Y2U1FDLXYvwfDBRSw50SD8t+sOeFJ/vocEZjl3or9zB3ck2T4TUm3vcxCvCrcFLDkYjlyk9i22N8RiLrJACWDlwBqX+G1aKB2l4oJjh2RXKCwLmjn/Jmh/xhU1RBWRySAQH1LEmp1MJk8NcknXlHsEeD5MPHGtsqvDZDKmMQQhmI51+zQ2lgqp7n7bw3RwtAcs25b5YQumT0oFTbSL1NT2Ob5OzwgAtoNefOAMXj/wAKbbxDicSVHlAJTB0FQSJou8B4tdOsbJTE8mW9CLRq0bpG/Z3G5JmVX0rpex0MFcQ4mUqUHc5iW2uz+RZoD/7eFE5Sx06wJNwakuSHYsW529Y9UZOzKjJ2TYbi05BJCyxLlJqk9U29Ghzhu0KCQFIKNyFZg7XZgRXrFYIh12X4OcRNYpKpaarL5RyBOj8qtGZYQq5GzjGrZc+GEKAVVQVYja3hapfyixYZCUgOktf6d9fmI+HS8odCFZR+IC5ZgHNxBygun9o1s5FhfXeONJ27Oc3b0aKlyyBZJYmlDQW+8QK8IyrqC4cafykbYnE/USljpmZqHVrQGvEE0QHB/M9+WsKlRsYtkeLDB3vr6+sc4VhxInmWskpb6kgWZw4+RF/myyRU2NrC8A4nBoWmqUl6GgtDfS5vatPplOKagysDj09hlUkBg1Wo22kZGmK7PgKLLSBoC7iMjopen+l/gr93H9HVkTHOcfUkgkaHn/yFIISoJVT6ZgvpWqfuPOKzg+KEBlO7/UAKvcKA9X/3DpS3TkU1M2VrEasddx1hMrRyGqPMRPWD4CwcukgEKtRjzfz6wqmykrLyhkVTwO4Uf8X+g8rdIPmTyClZDMpKVbZgz9HBiDG4YBRp4SbhTMfMgfwQt7RqBDiM31ZwU3sCBqC4dwfvFZ4xOMnFBUkKQDlVsCfxZTfK46g9AYs2IcVAOYfUTUECx2cDbSEHaSWV90sBIAzJ7x/q1CS1HAzEHVztDMEt0x2Pui44dcoIE0lwS98zkgjepZ4XcYEtctMsIdyFGWTnAFTR6JehYwi4BjUkCQteVDkhSrJPNtDXzMMeGlK1lCCA5JGYs4fR6ks0FGNTB4OLFPEuBSlNlkzJd3MpleZQHp0brFaxPD52GVnBLA/UAR0C0mz7FxHUCTK+vKAS1HfnoNOcJuJcTlutChnDMyxRQazi3v5Q9TcR0MzSp7K5guNJWPGQlfI5Qft6wc5JBCnpoBtFb4phUDxSgpI1STmbmDduR9YhwWOmAgAlQeib1O2rwftpq4jXjUlcS78H4cqavMTmCSGDVKtG2a5P6uLenBpSfEQotV7A0tv5wNwLAlCUpA8bVJLsDc+rhh+phyMAkFz4jX6reQsIhdydkcnbABiECgL9KxpN4hQkJs75mFP1g5M1CaAFStkj52bmYS8WxYWcrMAajnWnOMbpGRVi+djCtRUR0GwiLvjcABmanlBcuWSC1KH0aNJUglJItS45j0hPN1YfOxbxKaRLUSQ5DB2AL7A3vFVnkU/n8/aHXajFOsSwKI1u5yinlUesK5ODK6ksGp+vKrxdgVQt+SiGlbF6zHgRSkNUYJDOzto5fWu2nvBcrBIIHhA2uLQ7mjXkQh7s+cSoFiOkWA4BJaw3/V3rEE/gZBPdqBfQ059Li8eWRA+4mBAV6/IguWn8JLggGuzxBMwcxL50KDVtTehFI3QfCDqD7H+CN7BZmJ4MmaSUjKs2G6tKbGLz2d4PLw0tKVFR1IUzFWpZLgh7AP1MLey2EE1ZJP0hkh/qUd9kgOTFuSuXLUyQ5F1MVHyA+kcolzyb+PgTlyNrie9/MNpZa4zEJ9B1iCdxBSfDk8daO4vy0iUzZkyksMmxWftC1LICi7lyx1Omm5iWbpaFJfZAuWpZJWag221pHg11Y09I9GNDuADTxPVz8iogPF44IQVKsKks9zeJuDbG7eibvAEkkbm3OkVXjvHO6BQknPRhprU9NtXEKOL9qJi3RL8CQSH/ABEVFX+n5hIoqUyyX3rUV11jp+m9E18p/wCCzFg8yGow2JNc5D1Z1Uere8ZF84D2SE3Dy5hpnGZi7sSSNdoyHPNX/hryRTqwaSwq9TbUtG8niRSpk5ShJdYNXo7OLGrv0gbiXCZhSUglMxF0GgV6/TS0IcJjsgKDfMb7n7vARqaJVC9l4/qAsLIJKDlJdnSdCoAl6UfUxsMSV93tVKtjcV609YrMqcqndqY3JrXkWIzB2hrhZzpBIbQmyVbEAW0+dYTPG10A40FYxSkOlswTapzZT8taB+GnOlTUTRwdWPhPk8SY6eSUhnWKvvSogfAy88zMxF389D5vSAj2e8BH/wCNSVmjpVqQs1fd3r6QHjOy0xCHBBAJNCzdQT7gnpFkw6gHzBLAe32iPFYyQlQWZuVLEEoXQGgBYlme8PcmjycmUcT1JdJNiRdw/L9ohnLzEk313/eLvxbBCelK8iCSmi2JB31GbRvFTnFG4xKMjKWOUlu8SXST0KQR5OKisejUnSGw+TogmCIuzvD0rxstJBKQc+UO5y1ZxYO1aU1tGd+DUEMdjFr7AYb+4uakEqACNhUvfUuAW0Ac6Q3k4pjG+CZd5P8AaCUAOqzDVteg+Ill4NUwnvFU0SksH2O7RN3YQHNzrqTo2w2ESKCgkqUcg2TfzOkT1REB8YWmTKZLBRDD9YrUqU6TQsCCS1L60g/EPNEyYbJTT7dSYlRIUJJqwLBtyWv+kJfyf6CbBP6R0KUbAf8A2NB7wFj8SiVKY3Y01KiGSA2gBcnyhktQEtn1dVWGVIJL+vzHOuO9pziFHKlkCiDro5I3J9mEFjwubpDMUHLfg34lMGQqVVR11d784hXjMzAWAA9IgmYctU5jS5+BBfDeFd4mYp2KQMoH4llX01/xzF+Q3itKMVsofGjfDkqF2H8vB6UBLGheF8tJBykEEUINC/N7Q2wckFmoffyePNiZqgyWoaAktoIJSo18B84lkSAAH0119Ym78D8UeE2BzJaVfWCN6MPikK5/CBlUqWSBXw0NGLMx/nK0N5nEE7nyB/SM4fiZa5yMzAAglSmSGTUhy12aBbrYUW0WDs9wYS5aHplS8wuQ6yPEAeTs+w5wTL/uslIySuVCr9ohn8Tld2+dKrskE5RzLfUYT8R7Wozd2HYCuVJSNmdRf2aE05eAHFyHPFMeMploFE0KhRhqBFfxeMQV5EkFgSbh2I+kNS8JsRxtSlMnwp2uxpvR+gEacKrOqAosoh9AUqcg7ivtGSwyabkMjCux53QBBen2ic4d5iQKv6O/7iMkMUsb/I6QZw6W6kpLHI/mKM0RxBYj7TdlJU5Sl0RMVTOmozJJAzDXMCK3oPPnS+Hrk4gSZgZQWgEAu4JDEbggx2nisxOY1zBSajYin6Qj4rwhEwAlH95C0KSptUFwOYKT8R0cPqHH4y6HYc7jp9HRsKpCkBQDA6bRkIZAWUgh2P8AD7xkI9wXyIuPcPExKzKQQUjwKKXSpi6kgku5BLGlQK1jmGMwrzVTMtAfFQhtK1oS0dp/o0LKlBIejFzQs7sDvWKL2y4PlV36BRZ8Y/ya/mX8+sOS47PY5VoqUpOViCx1qb8q2hphMTZ7AMNW+PgwKiQ/+7PaJ8LLr/PaMchjkMsbMAlmYhCpq0iyHcOWrR2DvURWsZ2lUE/23lrchRoX8zUV+IsvC01Z2aoVVw9rQZ/R51FQSgq1VlS5Gjgs/kR5xkeN21ZsJY0t9nOJOHxE+ktM2YOQUR5m3qYbyP8Ap9jFVKZSWvmXW3+KTF8/qFpACsrWfMyX2s4PIgQZLlTXcGW7Xc1F9RURR7z8Gy9RJaoWdjOzU7BpmZlomJmZXQHDFlPQ2JcB6FhWGk7AzVpRLXlRKRZYyq63Dh3LqYR6cUqWoIzSUC4NS70oEB+sE4bEKLzFS10FVJBYjcJVUUHOET+btvYmU3J2zmHbPsgJA7/DrUpNTMT9WUvUhSQ2XXxMzGukWn/pelsGDlJUpaiCT9RJy+H/ABASz0rm5GHqu/Wt5QCgkpOZbIWncFxmV4d3vrBfCGly/EyAMxYABIKlKsBQBhp+Z9YY8rlCmHLI5Q4sLXMEuqjmUaUGuyRC7ieIWSJaqZrgaJ/yO/KGEgpSDOWA5Dp5J08zCVSjMmKUQx8LDkRT2IhE7qhAUJYEoJ/OoPdmFehq3rEHEMRlQhAcKNT0sPd26Rvjp/jy1yywB56gbk0DbiOfdsu0z5pUtXiVlzqSaJAH0JN3+lz1GpjYY3J8UFjg5ukBdsO0GYqw8pXhDpmKp4mIoki6XBffo0VFMw2jxZjJIqOsdOGOMI0jpxgoxpFm4RL7w5H8SQ56MP8AUXTASwhKAqX4ElwHZzqSRX/QgnsNwYIlEKH9ydlWo693lBSjkK15kxYMQhKPCAKqpSwYv0qD6Rzczt66/wBznZppypC/tpgZcyUmcEZZoYqYXBAoelCOQMVCTILgCnMjXmDHQscxSM34gpJtqGB97xTMTLYAgUNR83jQYzZvLlEEFQB6uU+unmCOYiZU4uQmVW9kV6M9OcTLByiamjh+UQiQmZLBH1AsdHO/I8x5vBq10bafYPMxkwUKFeQAiH/ug1PrT7VjDMmIcqKsoLU32O9KuPaJTOzAnKCOevWC5GNUCLW5dL59SKJY/m5dKwHxMFZ/CCBctUciBQcjEispJDFFHpZ+hgVblzmKgLCznpf0jUHECCiSKOxLtDPgaCcQioaoIq9jT94FVhC48LClCRcjXcwbwwlM2XQDxAENzaPSdoNyRacPKdIAd/w/cfpGS1FKwagWPL9ok4fLJdB0cpeh2b2f1j2dKJDN4vV/3pHP4asnvZ7j7y3q6VejpvBU9DFBDeIMGDBx8lmj1KQtQUlmCQCbVufsIl4gzyhoApm3ZMNivJq/kibD4gJSAR7mMgiRhUqSDmAcRkTqUqDpjvCS2QPeBcTg0rlKCx4VZgehcR7GR0RZx9ctSJ68NMbvJbDMLKpm+C8TAkFwLO4Jj2MheVcXofIOkTPCFhwxqkG9YcynSEzBVJrs6dfOMjIFMU0HqmpVYO4arVB3e45GMThigCYhsp0NvuR5OOQjIyC8WZF+ArDz84NMpFC+huRS/tAKMctSigKUVg1DJCANTqpTbPGRkEtpHmqbQwVLASRW31Jyp9r/ADA3DJTSZYUxKspqHYFOdRBOtT7bRkZHmtmroknvOnJl2A8Sn2018oFVjAJk2boFMkaOBlT8PHkZC5dmFI7Y8fUjNIlEhT/3F2Io7JrcvVXJhcmKEz2jIyL8KSho6GFJR0aLEMuzeD72ekEeFJClW+kECxu5IDc48jIPK2sbaGTdQZ2bAYoZJWgB0vUHlYAAeUFYlSStJSGIBJPOjXvQxkZHHjJvRyPsHxc3MCHdhr994ryRUyz+ZQSXtVQa1nBHKMjIfEKPTPOETvrlGihbZnqNv9xJgSUTFSzV3I6hvt8RkZDl0H5JJmGUVUDpXQil9CYF4lwRUpBmFsrswJB8iD8xkZC5vaRqdCElJqkqOjFtjcs48omk4cixJUWfpysw5R7GQ1GyNlySKU/3aMlBYUCCKEEONvOPIyNYKZb1EeLRQNthyO4iWRMzu9FBnbU7xkZEUfoUF4JIAU76/Y/BEQcQIzpuwQT/AO3+oyMhtaC8huFkoUhJNyIyMjI43Ip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2" name="AutoShape 6" descr="mentha piperita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4344" name="AutoShape 8" descr="mentha piperita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9512" y="764704"/>
            <a:ext cx="85689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Nane yaprağı 3-4 cm boyunda , </a:t>
            </a:r>
            <a:r>
              <a:rPr lang="tr-TR" sz="2800" dirty="0" err="1"/>
              <a:t>ovat-lanseolat</a:t>
            </a:r>
            <a:r>
              <a:rPr lang="tr-TR" sz="2800" dirty="0"/>
              <a:t>, tepesi akut, tabanı </a:t>
            </a:r>
            <a:r>
              <a:rPr lang="tr-TR" sz="2800" dirty="0" err="1"/>
              <a:t>obtus</a:t>
            </a:r>
            <a:r>
              <a:rPr lang="tr-TR" sz="2800" dirty="0"/>
              <a:t> ve ya </a:t>
            </a:r>
            <a:r>
              <a:rPr lang="tr-TR" sz="2800" dirty="0" err="1"/>
              <a:t>trunkat</a:t>
            </a:r>
            <a:r>
              <a:rPr lang="tr-TR" sz="2800" dirty="0"/>
              <a:t>,  kenarları </a:t>
            </a:r>
            <a:r>
              <a:rPr lang="tr-TR" sz="2800" dirty="0" err="1"/>
              <a:t>serrat</a:t>
            </a:r>
            <a:r>
              <a:rPr lang="tr-TR" sz="2800" dirty="0"/>
              <a:t>, saplı, koyu yeşil renkli ve kokuludur.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Uçucu yağ taşıyan drog </a:t>
            </a:r>
            <a:r>
              <a:rPr lang="tr-TR" sz="2800" dirty="0" err="1"/>
              <a:t>stomaşik</a:t>
            </a:r>
            <a:r>
              <a:rPr lang="tr-TR" sz="2800" dirty="0"/>
              <a:t> ve iştah açıcıdır. Yapraklarından </a:t>
            </a:r>
            <a:r>
              <a:rPr lang="tr-TR" sz="2800" dirty="0" err="1"/>
              <a:t>subuharı</a:t>
            </a:r>
            <a:r>
              <a:rPr lang="tr-TR" sz="2800" dirty="0"/>
              <a:t> </a:t>
            </a:r>
            <a:r>
              <a:rPr lang="tr-TR" sz="2800" dirty="0" err="1"/>
              <a:t>distilasyonu</a:t>
            </a:r>
            <a:r>
              <a:rPr lang="tr-TR" sz="2800" dirty="0"/>
              <a:t> ile % 0,6-1 yağ elde edilir. </a:t>
            </a:r>
            <a:r>
              <a:rPr lang="tr-TR" sz="2800" b="1" dirty="0" err="1"/>
              <a:t>Oleum</a:t>
            </a:r>
            <a:r>
              <a:rPr lang="tr-TR" sz="2800" b="1" dirty="0"/>
              <a:t> </a:t>
            </a:r>
            <a:r>
              <a:rPr lang="tr-TR" sz="2800" b="1" dirty="0" err="1"/>
              <a:t>Menthae</a:t>
            </a:r>
            <a:r>
              <a:rPr lang="tr-TR" sz="2800" b="1" dirty="0"/>
              <a:t> </a:t>
            </a:r>
            <a:r>
              <a:rPr lang="tr-TR" sz="2800" dirty="0"/>
              <a:t>(nane esansı, nane ruhu) %50 mentol içerir. İyi bir </a:t>
            </a:r>
            <a:r>
              <a:rPr lang="tr-TR" sz="2800" b="1" dirty="0"/>
              <a:t>boğaz antiseptiği, </a:t>
            </a:r>
            <a:r>
              <a:rPr lang="tr-TR" sz="2800" b="1" dirty="0" err="1"/>
              <a:t>kolagog</a:t>
            </a:r>
            <a:r>
              <a:rPr lang="tr-TR" sz="2800" b="1" dirty="0"/>
              <a:t>,  </a:t>
            </a:r>
            <a:r>
              <a:rPr lang="tr-TR" sz="2800" b="1" dirty="0" err="1"/>
              <a:t>antispazmodik</a:t>
            </a:r>
            <a:r>
              <a:rPr lang="tr-TR" sz="2800" b="1" dirty="0"/>
              <a:t>, </a:t>
            </a:r>
            <a:r>
              <a:rPr lang="tr-TR" sz="2800" b="1" dirty="0" err="1"/>
              <a:t>anesteziktir</a:t>
            </a:r>
            <a:r>
              <a:rPr lang="tr-TR" sz="2800" b="1" dirty="0"/>
              <a:t>. </a:t>
            </a:r>
            <a:r>
              <a:rPr lang="tr-TR" sz="2800" dirty="0"/>
              <a:t>Eczacılık tekniğinde bir çok preparata, ayrıca içki ve şekerlemelere koku ve lezzet vermek için katılır</a:t>
            </a:r>
          </a:p>
        </p:txBody>
      </p:sp>
    </p:spTree>
    <p:extLst>
      <p:ext uri="{BB962C8B-B14F-4D97-AF65-F5344CB8AC3E}">
        <p14:creationId xmlns:p14="http://schemas.microsoft.com/office/powerpoint/2010/main" val="34793495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9552" y="1556792"/>
            <a:ext cx="7569636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 smtClean="0"/>
              <a:t>İncelenmesi gereken anatomik yapılar:</a:t>
            </a:r>
          </a:p>
          <a:p>
            <a:endParaRPr lang="tr-TR" sz="3600" b="1" dirty="0"/>
          </a:p>
          <a:p>
            <a:r>
              <a:rPr lang="tr-TR" sz="3600" b="1" dirty="0" smtClean="0"/>
              <a:t>-Üst </a:t>
            </a:r>
            <a:r>
              <a:rPr lang="tr-TR" sz="3600" b="1" dirty="0" err="1" smtClean="0"/>
              <a:t>epiderma</a:t>
            </a:r>
            <a:endParaRPr lang="tr-TR" sz="3600" b="1" dirty="0" smtClean="0"/>
          </a:p>
          <a:p>
            <a:r>
              <a:rPr lang="tr-TR" sz="3600" b="1" dirty="0" smtClean="0"/>
              <a:t>-</a:t>
            </a:r>
            <a:r>
              <a:rPr lang="tr-TR" sz="3600" b="1" dirty="0" err="1"/>
              <a:t>Labiatae</a:t>
            </a:r>
            <a:r>
              <a:rPr lang="tr-TR" sz="3600" b="1" dirty="0"/>
              <a:t> tipi </a:t>
            </a:r>
            <a:r>
              <a:rPr lang="tr-TR" sz="3600" b="1" dirty="0" err="1" smtClean="0"/>
              <a:t>stoma</a:t>
            </a:r>
            <a:endParaRPr lang="tr-TR" sz="3600" b="1" dirty="0" smtClean="0"/>
          </a:p>
          <a:p>
            <a:r>
              <a:rPr lang="tr-TR" sz="3600" b="1" dirty="0" smtClean="0"/>
              <a:t>-Palisat dokusu</a:t>
            </a:r>
          </a:p>
          <a:p>
            <a:r>
              <a:rPr lang="tr-TR" sz="3600" b="1" dirty="0" smtClean="0"/>
              <a:t>-</a:t>
            </a:r>
            <a:r>
              <a:rPr lang="tr-TR" sz="3600" b="1" dirty="0" err="1" smtClean="0"/>
              <a:t>Labiatae</a:t>
            </a:r>
            <a:r>
              <a:rPr lang="tr-TR" sz="3600" b="1" dirty="0" smtClean="0"/>
              <a:t> tipi salgı tüyü</a:t>
            </a:r>
          </a:p>
          <a:p>
            <a:r>
              <a:rPr lang="tr-TR" sz="3600" b="1" dirty="0" smtClean="0"/>
              <a:t>-Başı ve sapı tek hücreli salgı tüyü</a:t>
            </a:r>
          </a:p>
          <a:p>
            <a:r>
              <a:rPr lang="tr-TR" sz="3600" b="1" dirty="0" smtClean="0"/>
              <a:t>-Örtü tüyleri</a:t>
            </a:r>
          </a:p>
          <a:p>
            <a:endParaRPr lang="tr-TR" b="1" dirty="0"/>
          </a:p>
          <a:p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467544" y="620688"/>
            <a:ext cx="5287025" cy="58477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r>
              <a:rPr lang="tr-TR" sz="3200" b="1" dirty="0" err="1"/>
              <a:t>Folia</a:t>
            </a:r>
            <a:r>
              <a:rPr lang="tr-TR" sz="3200" b="1" dirty="0"/>
              <a:t> </a:t>
            </a:r>
            <a:r>
              <a:rPr lang="tr-TR" sz="3200" b="1" dirty="0" err="1"/>
              <a:t>Menthae</a:t>
            </a:r>
            <a:r>
              <a:rPr lang="tr-TR" sz="3200" b="1" dirty="0"/>
              <a:t> (nane yaprağı):</a:t>
            </a:r>
          </a:p>
        </p:txBody>
      </p:sp>
    </p:spTree>
    <p:extLst>
      <p:ext uri="{BB962C8B-B14F-4D97-AF65-F5344CB8AC3E}">
        <p14:creationId xmlns:p14="http://schemas.microsoft.com/office/powerpoint/2010/main" val="2751253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121856"/>
            <a:ext cx="6744154" cy="19389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2-Bitki adı:  </a:t>
            </a:r>
            <a:r>
              <a:rPr lang="tr-TR" sz="2400" b="1" i="1" dirty="0" err="1" smtClean="0"/>
              <a:t>Atropa</a:t>
            </a:r>
            <a:r>
              <a:rPr lang="tr-TR" sz="2400" b="1" i="1" dirty="0" smtClean="0"/>
              <a:t> </a:t>
            </a:r>
            <a:r>
              <a:rPr lang="tr-TR" sz="2400" b="1" i="1" dirty="0" err="1" smtClean="0"/>
              <a:t>belladonnae</a:t>
            </a:r>
            <a:r>
              <a:rPr lang="tr-TR" sz="2400" b="1" i="1" dirty="0" smtClean="0"/>
              <a:t> </a:t>
            </a:r>
            <a:r>
              <a:rPr lang="tr-TR" sz="2400" b="1" dirty="0" smtClean="0"/>
              <a:t>(Güzelavratotu)</a:t>
            </a:r>
          </a:p>
          <a:p>
            <a:r>
              <a:rPr lang="tr-TR" sz="2400" b="1" dirty="0" smtClean="0"/>
              <a:t>Drog adı: </a:t>
            </a:r>
            <a:r>
              <a:rPr lang="tr-TR" sz="2400" b="1" dirty="0" err="1" smtClean="0"/>
              <a:t>Folia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Belladonnae</a:t>
            </a:r>
            <a:r>
              <a:rPr lang="tr-TR" sz="2400" b="1" dirty="0" smtClean="0"/>
              <a:t> (Güzelavratotu yaprağı)</a:t>
            </a:r>
          </a:p>
          <a:p>
            <a:r>
              <a:rPr lang="tr-TR" sz="2400" b="1" dirty="0" smtClean="0"/>
              <a:t>Familya: </a:t>
            </a:r>
            <a:r>
              <a:rPr lang="tr-TR" sz="2400" b="1" dirty="0" err="1" smtClean="0"/>
              <a:t>Solanaceae</a:t>
            </a:r>
            <a:endParaRPr lang="tr-TR" sz="2400" b="1" dirty="0" smtClean="0"/>
          </a:p>
          <a:p>
            <a:r>
              <a:rPr lang="tr-TR" sz="2400" b="1" dirty="0"/>
              <a:t>İ.O.: </a:t>
            </a:r>
            <a:r>
              <a:rPr lang="tr-TR" sz="2400" b="1" dirty="0" err="1"/>
              <a:t>Sartur</a:t>
            </a:r>
            <a:r>
              <a:rPr lang="tr-TR" sz="2400" b="1" dirty="0"/>
              <a:t> </a:t>
            </a:r>
          </a:p>
          <a:p>
            <a:r>
              <a:rPr lang="tr-TR" sz="2400" b="1" dirty="0"/>
              <a:t>M.B.: 10x10, </a:t>
            </a:r>
            <a:r>
              <a:rPr lang="tr-TR" sz="2400" b="1" dirty="0" smtClean="0"/>
              <a:t>10x40</a:t>
            </a:r>
            <a:endParaRPr lang="tr-TR" sz="2400" b="1" dirty="0"/>
          </a:p>
        </p:txBody>
      </p:sp>
      <p:sp>
        <p:nvSpPr>
          <p:cNvPr id="4" name="3 Metin kutusu"/>
          <p:cNvSpPr txBox="1"/>
          <p:nvPr/>
        </p:nvSpPr>
        <p:spPr>
          <a:xfrm>
            <a:off x="179512" y="2852936"/>
            <a:ext cx="85504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/>
              <a:t>Avrupa ‘da ve yurdumuzun </a:t>
            </a:r>
            <a:r>
              <a:rPr lang="tr-TR" sz="2800" dirty="0"/>
              <a:t>K</a:t>
            </a:r>
            <a:r>
              <a:rPr lang="tr-TR" sz="2800" dirty="0" smtClean="0"/>
              <a:t>aradeniz </a:t>
            </a:r>
            <a:r>
              <a:rPr lang="tr-TR" sz="2800" dirty="0"/>
              <a:t>B</a:t>
            </a:r>
            <a:r>
              <a:rPr lang="tr-TR" sz="2800" dirty="0" smtClean="0"/>
              <a:t>ölgesinde, nemli orman altında yetişen çok yıllık otsu bir bitkidir.</a:t>
            </a:r>
          </a:p>
          <a:p>
            <a:pPr algn="just"/>
            <a:endParaRPr lang="tr-TR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23528" y="1124744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Yapraklar kısa saplı, basit, </a:t>
            </a:r>
            <a:r>
              <a:rPr lang="tr-TR" sz="2800" dirty="0" err="1"/>
              <a:t>ovat</a:t>
            </a:r>
            <a:r>
              <a:rPr lang="tr-TR" sz="2800" dirty="0"/>
              <a:t>-eliptik ve tepesi akuttur. </a:t>
            </a:r>
            <a:endParaRPr lang="tr-TR" sz="2800" dirty="0" smtClean="0"/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Çiçekleri  </a:t>
            </a:r>
            <a:r>
              <a:rPr lang="tr-TR" sz="2800" dirty="0" err="1"/>
              <a:t>kampanulat</a:t>
            </a:r>
            <a:r>
              <a:rPr lang="tr-TR" sz="2800" dirty="0"/>
              <a:t>, mor renklidir. </a:t>
            </a:r>
            <a:endParaRPr lang="tr-TR" sz="2800" dirty="0" smtClean="0"/>
          </a:p>
          <a:p>
            <a:pPr algn="just"/>
            <a:endParaRPr lang="tr-TR" sz="2800" dirty="0"/>
          </a:p>
          <a:p>
            <a:pPr algn="just"/>
            <a:r>
              <a:rPr lang="tr-TR" sz="2800" dirty="0" err="1" smtClean="0"/>
              <a:t>Meyva</a:t>
            </a:r>
            <a:r>
              <a:rPr lang="tr-TR" sz="2800" dirty="0" smtClean="0"/>
              <a:t> </a:t>
            </a:r>
            <a:r>
              <a:rPr lang="tr-TR" sz="2800" dirty="0"/>
              <a:t>kiraz büyüklüğünde parlak siyah </a:t>
            </a:r>
            <a:r>
              <a:rPr lang="tr-TR" sz="2800" dirty="0" smtClean="0"/>
              <a:t>renkli </a:t>
            </a:r>
            <a:r>
              <a:rPr lang="tr-TR" sz="2800" dirty="0" err="1"/>
              <a:t>bakkadır</a:t>
            </a:r>
            <a:r>
              <a:rPr lang="tr-TR" sz="2800" dirty="0"/>
              <a:t>.</a:t>
            </a:r>
          </a:p>
          <a:p>
            <a:pPr algn="just"/>
            <a:endParaRPr lang="tr-TR" sz="2800" dirty="0"/>
          </a:p>
          <a:p>
            <a:pPr algn="just"/>
            <a:endParaRPr lang="tr-TR" sz="2800" dirty="0"/>
          </a:p>
          <a:p>
            <a:pPr algn="just"/>
            <a:r>
              <a:rPr lang="tr-TR" sz="2800" b="1" dirty="0"/>
              <a:t>Atropin, </a:t>
            </a:r>
            <a:r>
              <a:rPr lang="tr-TR" sz="2800" b="1" dirty="0" err="1"/>
              <a:t>hiyosiyamin</a:t>
            </a:r>
            <a:r>
              <a:rPr lang="tr-TR" sz="2800" b="1" dirty="0"/>
              <a:t> ve </a:t>
            </a:r>
            <a:r>
              <a:rPr lang="tr-TR" sz="2800" b="1" dirty="0" err="1"/>
              <a:t>skopolamin</a:t>
            </a:r>
            <a:r>
              <a:rPr lang="tr-TR" sz="2800" b="1" dirty="0"/>
              <a:t> </a:t>
            </a:r>
            <a:r>
              <a:rPr lang="tr-TR" sz="2800" dirty="0"/>
              <a:t>alkaloitleri </a:t>
            </a:r>
            <a:r>
              <a:rPr lang="tr-TR" sz="2800" b="1" dirty="0">
                <a:solidFill>
                  <a:srgbClr val="000000"/>
                </a:solidFill>
              </a:rPr>
              <a:t>analjezik ve </a:t>
            </a:r>
            <a:r>
              <a:rPr lang="tr-TR" sz="2800" b="1" dirty="0" err="1">
                <a:solidFill>
                  <a:srgbClr val="000000"/>
                </a:solidFill>
              </a:rPr>
              <a:t>antispazmodik</a:t>
            </a:r>
            <a:r>
              <a:rPr lang="tr-TR" sz="2800" b="1" dirty="0">
                <a:solidFill>
                  <a:srgbClr val="000000"/>
                </a:solidFill>
              </a:rPr>
              <a:t> </a:t>
            </a:r>
            <a:r>
              <a:rPr lang="tr-TR" sz="2800" dirty="0"/>
              <a:t>etkilidir. </a:t>
            </a:r>
            <a:endParaRPr lang="tr-TR" sz="2800" dirty="0" smtClean="0"/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Atropin </a:t>
            </a:r>
            <a:r>
              <a:rPr lang="tr-TR" sz="2800" dirty="0" err="1"/>
              <a:t>midriyatik</a:t>
            </a:r>
            <a:r>
              <a:rPr lang="tr-TR" sz="2800" dirty="0"/>
              <a:t> </a:t>
            </a:r>
            <a:r>
              <a:rPr lang="tr-TR" sz="2800" dirty="0" smtClean="0"/>
              <a:t>etkilidir (</a:t>
            </a:r>
            <a:r>
              <a:rPr lang="tr-TR" sz="2800" dirty="0"/>
              <a:t>göz bebeğini büyütür).</a:t>
            </a:r>
          </a:p>
        </p:txBody>
      </p:sp>
    </p:spTree>
    <p:extLst>
      <p:ext uri="{BB962C8B-B14F-4D97-AF65-F5344CB8AC3E}">
        <p14:creationId xmlns:p14="http://schemas.microsoft.com/office/powerpoint/2010/main" val="1916648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6389" y="1340768"/>
            <a:ext cx="84785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/>
              <a:t>İncelenmesi gereken anatomik yapılar:</a:t>
            </a:r>
          </a:p>
          <a:p>
            <a:endParaRPr lang="tr-TR" sz="2800" b="1" dirty="0"/>
          </a:p>
          <a:p>
            <a:r>
              <a:rPr lang="tr-TR" sz="2800" b="1" dirty="0"/>
              <a:t>-Üst </a:t>
            </a:r>
            <a:r>
              <a:rPr lang="tr-TR" sz="2800" b="1" dirty="0" err="1" smtClean="0"/>
              <a:t>epiderma</a:t>
            </a:r>
            <a:r>
              <a:rPr lang="tr-TR" sz="2800" b="1" dirty="0" smtClean="0"/>
              <a:t>, </a:t>
            </a:r>
            <a:r>
              <a:rPr lang="tr-TR" sz="2800" b="1" dirty="0" err="1" smtClean="0"/>
              <a:t>kutikula</a:t>
            </a:r>
            <a:r>
              <a:rPr lang="tr-TR" sz="2800" b="1" dirty="0" smtClean="0"/>
              <a:t> kıvrımları ile</a:t>
            </a:r>
          </a:p>
          <a:p>
            <a:r>
              <a:rPr lang="tr-TR" sz="2800" b="1" dirty="0" smtClean="0"/>
              <a:t>-</a:t>
            </a:r>
            <a:r>
              <a:rPr lang="tr-TR" sz="2800" b="1" dirty="0" err="1" smtClean="0"/>
              <a:t>Solanaceae</a:t>
            </a:r>
            <a:r>
              <a:rPr lang="tr-TR" sz="2800" b="1" dirty="0" smtClean="0"/>
              <a:t> tipi </a:t>
            </a:r>
            <a:r>
              <a:rPr lang="tr-TR" sz="2800" b="1" dirty="0" err="1" smtClean="0"/>
              <a:t>stoma</a:t>
            </a:r>
            <a:endParaRPr lang="tr-TR" sz="2800" b="1" dirty="0"/>
          </a:p>
          <a:p>
            <a:r>
              <a:rPr lang="tr-TR" sz="2800" b="1" dirty="0"/>
              <a:t>-Palisat dokusu</a:t>
            </a:r>
          </a:p>
          <a:p>
            <a:r>
              <a:rPr lang="tr-TR" sz="2800" b="1" dirty="0" smtClean="0"/>
              <a:t>-</a:t>
            </a:r>
            <a:r>
              <a:rPr lang="tr-TR" sz="2800" b="1" dirty="0" err="1" smtClean="0"/>
              <a:t>Solanaceae</a:t>
            </a:r>
            <a:r>
              <a:rPr lang="tr-TR" sz="2800" b="1" dirty="0" smtClean="0"/>
              <a:t> </a:t>
            </a:r>
            <a:r>
              <a:rPr lang="tr-TR" sz="2800" b="1" dirty="0"/>
              <a:t>tipi </a:t>
            </a:r>
            <a:r>
              <a:rPr lang="tr-TR" sz="2800" b="1" dirty="0" smtClean="0"/>
              <a:t>(sapı tek hücreli ve başı çok hücreli) salgı </a:t>
            </a:r>
            <a:r>
              <a:rPr lang="tr-TR" sz="2800" b="1" dirty="0"/>
              <a:t>tüyü</a:t>
            </a:r>
          </a:p>
          <a:p>
            <a:r>
              <a:rPr lang="tr-TR" sz="2800" b="1" dirty="0"/>
              <a:t>-Başı </a:t>
            </a:r>
            <a:r>
              <a:rPr lang="tr-TR" sz="2800" b="1" dirty="0" smtClean="0"/>
              <a:t>tek hücreli, uzun saplı </a:t>
            </a:r>
            <a:r>
              <a:rPr lang="tr-TR" sz="2800" b="1" dirty="0"/>
              <a:t>salgı tüyü</a:t>
            </a:r>
          </a:p>
          <a:p>
            <a:r>
              <a:rPr lang="tr-TR" sz="2800" b="1" dirty="0" smtClean="0"/>
              <a:t>-Billur kumu</a:t>
            </a:r>
            <a:endParaRPr lang="tr-TR" sz="2800" b="1" dirty="0"/>
          </a:p>
        </p:txBody>
      </p:sp>
      <p:sp>
        <p:nvSpPr>
          <p:cNvPr id="3" name="Dikdörtgen 2"/>
          <p:cNvSpPr/>
          <p:nvPr/>
        </p:nvSpPr>
        <p:spPr>
          <a:xfrm>
            <a:off x="251520" y="260648"/>
            <a:ext cx="8208912" cy="58477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>
            <a:spAutoFit/>
          </a:bodyPr>
          <a:lstStyle/>
          <a:p>
            <a:r>
              <a:rPr lang="tr-TR" sz="3200" b="1" dirty="0" err="1"/>
              <a:t>Folia</a:t>
            </a:r>
            <a:r>
              <a:rPr lang="tr-TR" sz="3200" b="1" dirty="0"/>
              <a:t> </a:t>
            </a:r>
            <a:r>
              <a:rPr lang="tr-TR" sz="3200" b="1" dirty="0" err="1"/>
              <a:t>Belladonnae</a:t>
            </a:r>
            <a:r>
              <a:rPr lang="tr-TR" sz="3200" b="1" dirty="0"/>
              <a:t> (Güzelavratotu yaprağı)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85840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179512" y="188640"/>
            <a:ext cx="5165197" cy="19389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3-Bitki Adı: </a:t>
            </a:r>
            <a:r>
              <a:rPr lang="tr-TR" sz="2400" b="1" i="1" dirty="0" err="1" smtClean="0"/>
              <a:t>Hyoscyamus</a:t>
            </a:r>
            <a:r>
              <a:rPr lang="tr-TR" sz="2400" b="1" i="1" dirty="0" smtClean="0"/>
              <a:t> </a:t>
            </a:r>
            <a:r>
              <a:rPr lang="tr-TR" sz="2400" b="1" i="1" dirty="0" err="1" smtClean="0"/>
              <a:t>niger</a:t>
            </a:r>
            <a:r>
              <a:rPr lang="tr-TR" sz="2400" b="1" i="1" dirty="0" smtClean="0"/>
              <a:t> </a:t>
            </a:r>
            <a:r>
              <a:rPr lang="tr-TR" sz="2400" b="1" dirty="0" smtClean="0"/>
              <a:t>(Banotu)</a:t>
            </a:r>
          </a:p>
          <a:p>
            <a:r>
              <a:rPr lang="tr-TR" sz="2400" b="1" dirty="0" smtClean="0"/>
              <a:t>Drog Adı: </a:t>
            </a:r>
            <a:r>
              <a:rPr lang="tr-TR" sz="2400" b="1" dirty="0" err="1" smtClean="0"/>
              <a:t>Folia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Hyoscyami</a:t>
            </a:r>
            <a:r>
              <a:rPr lang="tr-TR" sz="2400" b="1" i="1" dirty="0" smtClean="0"/>
              <a:t> </a:t>
            </a:r>
          </a:p>
          <a:p>
            <a:r>
              <a:rPr lang="tr-TR" sz="2400" b="1" dirty="0" smtClean="0"/>
              <a:t>Familya: </a:t>
            </a:r>
            <a:r>
              <a:rPr lang="tr-TR" sz="2400" b="1" dirty="0" err="1" smtClean="0"/>
              <a:t>Solanaceae</a:t>
            </a:r>
            <a:endParaRPr lang="tr-TR" sz="2400" b="1" dirty="0" smtClean="0"/>
          </a:p>
          <a:p>
            <a:r>
              <a:rPr lang="tr-TR" sz="2400" b="1" dirty="0"/>
              <a:t>İ.O.: </a:t>
            </a:r>
            <a:r>
              <a:rPr lang="tr-TR" sz="2400" b="1" dirty="0" err="1" smtClean="0"/>
              <a:t>Kloralhidrat</a:t>
            </a:r>
            <a:endParaRPr lang="tr-TR" sz="2400" b="1" dirty="0"/>
          </a:p>
          <a:p>
            <a:r>
              <a:rPr lang="tr-TR" sz="2400" b="1" dirty="0"/>
              <a:t>M.B.: </a:t>
            </a:r>
            <a:r>
              <a:rPr lang="tr-TR" sz="2400" b="1" dirty="0" smtClean="0"/>
              <a:t>10x10</a:t>
            </a:r>
            <a:endParaRPr lang="tr-TR" sz="2400" b="1" dirty="0"/>
          </a:p>
        </p:txBody>
      </p:sp>
      <p:sp>
        <p:nvSpPr>
          <p:cNvPr id="4" name="3 Metin kutusu"/>
          <p:cNvSpPr txBox="1"/>
          <p:nvPr/>
        </p:nvSpPr>
        <p:spPr>
          <a:xfrm>
            <a:off x="107504" y="2348880"/>
            <a:ext cx="840840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dirty="0" smtClean="0"/>
              <a:t>Bir, iki veya çok yıllık otsu bitkilerdir. </a:t>
            </a:r>
          </a:p>
          <a:p>
            <a:endParaRPr lang="tr-TR" sz="3200" dirty="0" smtClean="0"/>
          </a:p>
          <a:p>
            <a:r>
              <a:rPr lang="tr-TR" sz="3200" dirty="0" smtClean="0"/>
              <a:t>Yaprakları loplu, çiçekler biraz </a:t>
            </a:r>
            <a:r>
              <a:rPr lang="tr-TR" sz="3200" dirty="0" err="1" smtClean="0"/>
              <a:t>zigomorf</a:t>
            </a:r>
            <a:r>
              <a:rPr lang="tr-TR" sz="3200" dirty="0" smtClean="0"/>
              <a:t>, </a:t>
            </a:r>
            <a:r>
              <a:rPr lang="tr-TR" sz="3200" dirty="0" err="1" smtClean="0"/>
              <a:t>kaliks</a:t>
            </a:r>
            <a:r>
              <a:rPr lang="tr-TR" sz="3200" dirty="0" smtClean="0"/>
              <a:t> tüpü 5 dişli ve kalıcıdır. </a:t>
            </a:r>
          </a:p>
          <a:p>
            <a:endParaRPr lang="tr-TR" sz="3200" dirty="0"/>
          </a:p>
          <a:p>
            <a:r>
              <a:rPr lang="tr-TR" sz="3200" dirty="0" err="1" smtClean="0"/>
              <a:t>Meyva</a:t>
            </a:r>
            <a:r>
              <a:rPr lang="tr-TR" sz="3200" dirty="0" smtClean="0"/>
              <a:t> kapaklı bir kapsül (</a:t>
            </a:r>
            <a:r>
              <a:rPr lang="tr-TR" sz="3200" dirty="0" err="1" smtClean="0"/>
              <a:t>piksidyum</a:t>
            </a:r>
            <a:r>
              <a:rPr lang="tr-TR" sz="3200" dirty="0" smtClean="0"/>
              <a:t>) tipindedir.</a:t>
            </a:r>
          </a:p>
          <a:p>
            <a:endParaRPr lang="tr-TR" sz="3200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67544" y="836712"/>
            <a:ext cx="813690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solidFill>
                  <a:srgbClr val="000000"/>
                </a:solidFill>
              </a:rPr>
              <a:t>Hiyosiyamin</a:t>
            </a:r>
            <a:r>
              <a:rPr lang="tr-TR" sz="2800" b="1" dirty="0" smtClean="0">
                <a:solidFill>
                  <a:srgbClr val="000000"/>
                </a:solidFill>
              </a:rPr>
              <a:t> </a:t>
            </a:r>
            <a:r>
              <a:rPr lang="tr-TR" sz="2800" b="1" dirty="0">
                <a:solidFill>
                  <a:srgbClr val="000000"/>
                </a:solidFill>
              </a:rPr>
              <a:t>ve </a:t>
            </a:r>
            <a:r>
              <a:rPr lang="tr-TR" sz="2800" b="1" dirty="0" err="1">
                <a:solidFill>
                  <a:srgbClr val="000000"/>
                </a:solidFill>
              </a:rPr>
              <a:t>skopolamin</a:t>
            </a:r>
            <a:r>
              <a:rPr lang="tr-TR" sz="2800" b="1" dirty="0">
                <a:solidFill>
                  <a:srgbClr val="000000"/>
                </a:solidFill>
              </a:rPr>
              <a:t> </a:t>
            </a:r>
            <a:r>
              <a:rPr lang="tr-TR" sz="2800" b="1" dirty="0" err="1">
                <a:solidFill>
                  <a:srgbClr val="000000"/>
                </a:solidFill>
              </a:rPr>
              <a:t>alkoloitleri</a:t>
            </a:r>
            <a:r>
              <a:rPr lang="tr-TR" sz="2800" b="1" dirty="0">
                <a:solidFill>
                  <a:srgbClr val="000000"/>
                </a:solidFill>
              </a:rPr>
              <a:t> içerir. </a:t>
            </a:r>
            <a:endParaRPr lang="tr-TR" sz="2800" b="1" dirty="0" smtClean="0">
              <a:solidFill>
                <a:srgbClr val="000000"/>
              </a:solidFill>
            </a:endParaRPr>
          </a:p>
          <a:p>
            <a:endParaRPr lang="tr-TR" sz="2800" b="1" dirty="0">
              <a:solidFill>
                <a:srgbClr val="000000"/>
              </a:solidFill>
            </a:endParaRPr>
          </a:p>
          <a:p>
            <a:r>
              <a:rPr lang="tr-TR" sz="2800" dirty="0" err="1" smtClean="0"/>
              <a:t>Skopolaminden</a:t>
            </a:r>
            <a:r>
              <a:rPr lang="tr-TR" sz="2800" dirty="0" smtClean="0"/>
              <a:t> </a:t>
            </a:r>
            <a:r>
              <a:rPr lang="tr-TR" sz="2800" dirty="0"/>
              <a:t>dolayı yatıştırıcı ve ağrı kesici etkileri vardır. </a:t>
            </a:r>
            <a:endParaRPr lang="tr-TR" sz="2800" dirty="0" smtClean="0"/>
          </a:p>
          <a:p>
            <a:endParaRPr lang="tr-TR" sz="2800" dirty="0"/>
          </a:p>
          <a:p>
            <a:r>
              <a:rPr lang="tr-TR" sz="2800" dirty="0" smtClean="0"/>
              <a:t>Yaprakları </a:t>
            </a:r>
            <a:r>
              <a:rPr lang="tr-TR" sz="2800" dirty="0"/>
              <a:t>tütüne karıştırarak nefes darlığına karşı, sigara olarak kullanılır.</a:t>
            </a:r>
          </a:p>
        </p:txBody>
      </p:sp>
    </p:spTree>
    <p:extLst>
      <p:ext uri="{BB962C8B-B14F-4D97-AF65-F5344CB8AC3E}">
        <p14:creationId xmlns:p14="http://schemas.microsoft.com/office/powerpoint/2010/main" val="23699191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881</TotalTime>
  <Words>578</Words>
  <Application>Microsoft Office PowerPoint</Application>
  <PresentationFormat>Ekran Gösterisi (4:3)</PresentationFormat>
  <Paragraphs>97</Paragraphs>
  <Slides>13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ayla</dc:creator>
  <cp:lastModifiedBy>ASUS</cp:lastModifiedBy>
  <cp:revision>46</cp:revision>
  <dcterms:created xsi:type="dcterms:W3CDTF">2015-04-10T06:55:43Z</dcterms:created>
  <dcterms:modified xsi:type="dcterms:W3CDTF">2020-03-31T22:52:40Z</dcterms:modified>
</cp:coreProperties>
</file>