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93" r:id="rId10"/>
    <p:sldId id="292" r:id="rId11"/>
    <p:sldId id="264" r:id="rId12"/>
    <p:sldId id="265" r:id="rId13"/>
    <p:sldId id="266" r:id="rId14"/>
    <p:sldId id="268" r:id="rId15"/>
    <p:sldId id="269" r:id="rId16"/>
    <p:sldId id="267" r:id="rId17"/>
    <p:sldId id="270" r:id="rId18"/>
    <p:sldId id="271" r:id="rId19"/>
    <p:sldId id="272" r:id="rId20"/>
    <p:sldId id="273" r:id="rId21"/>
    <p:sldId id="274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9" r:id="rId31"/>
    <p:sldId id="291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21.3.2016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21.3.2016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21.3.2016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21.3.2016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21.3.2016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21.3.2016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21.3.2016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MOTOR ÖĞRENME KURAMLARI</a:t>
            </a:r>
            <a:endParaRPr lang="en-US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9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6552728" cy="4255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869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BASAMAK TEORİSİ</a:t>
            </a:r>
            <a:br>
              <a:rPr lang="tr-TR" dirty="0" smtClean="0"/>
            </a:br>
            <a:r>
              <a:rPr lang="tr-TR" b="1" dirty="0" smtClean="0"/>
              <a:t>İNCE KOORDİNASYON EVRESİ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Tasarı</a:t>
            </a:r>
            <a:r>
              <a:rPr lang="en-US" dirty="0"/>
              <a:t>: </a:t>
            </a:r>
            <a:r>
              <a:rPr lang="en-US" dirty="0" err="1"/>
              <a:t>Hareketin</a:t>
            </a:r>
            <a:r>
              <a:rPr lang="en-US" dirty="0"/>
              <a:t> </a:t>
            </a:r>
            <a:r>
              <a:rPr lang="en-US" dirty="0" err="1"/>
              <a:t>tasarlanması</a:t>
            </a:r>
            <a:r>
              <a:rPr lang="en-US" dirty="0"/>
              <a:t> </a:t>
            </a:r>
            <a:r>
              <a:rPr lang="en-US" dirty="0" err="1"/>
              <a:t>gittikçe</a:t>
            </a:r>
            <a:r>
              <a:rPr lang="en-US" dirty="0"/>
              <a:t> </a:t>
            </a:r>
            <a:r>
              <a:rPr lang="en-US" dirty="0" err="1"/>
              <a:t>düzelir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detaylıdır</a:t>
            </a:r>
            <a:r>
              <a:rPr lang="tr-TR" dirty="0"/>
              <a:t>.</a:t>
            </a:r>
            <a:endParaRPr lang="tr-TR" dirty="0" smtClean="0"/>
          </a:p>
          <a:p>
            <a:r>
              <a:rPr lang="en-US" dirty="0" err="1" smtClean="0"/>
              <a:t>Bizzat</a:t>
            </a:r>
            <a:r>
              <a:rPr lang="en-US" dirty="0" smtClean="0"/>
              <a:t> </a:t>
            </a:r>
            <a:r>
              <a:rPr lang="en-US" dirty="0" err="1"/>
              <a:t>düzeltme</a:t>
            </a:r>
            <a:r>
              <a:rPr lang="en-US" dirty="0"/>
              <a:t> </a:t>
            </a:r>
            <a:r>
              <a:rPr lang="en-US" dirty="0" err="1"/>
              <a:t>yeteneği</a:t>
            </a:r>
            <a:r>
              <a:rPr lang="en-US" dirty="0"/>
              <a:t> </a:t>
            </a:r>
            <a:r>
              <a:rPr lang="en-US" dirty="0" err="1"/>
              <a:t>artar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dışardan</a:t>
            </a:r>
            <a:r>
              <a:rPr lang="en-US" dirty="0"/>
              <a:t> </a:t>
            </a:r>
            <a:r>
              <a:rPr lang="en-US" dirty="0" err="1"/>
              <a:t>düzeltmeler</a:t>
            </a:r>
            <a:r>
              <a:rPr lang="en-US" dirty="0"/>
              <a:t> </a:t>
            </a:r>
            <a:r>
              <a:rPr lang="en-US" dirty="0" err="1" smtClean="0"/>
              <a:t>daha</a:t>
            </a:r>
            <a:r>
              <a:rPr lang="tr-TR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/>
              <a:t>kavranır</a:t>
            </a:r>
            <a:r>
              <a:rPr lang="en-US" dirty="0" smtClean="0"/>
              <a:t>.</a:t>
            </a:r>
            <a:endParaRPr lang="tr-TR" dirty="0"/>
          </a:p>
          <a:p>
            <a:r>
              <a:rPr lang="en-US" dirty="0" smtClean="0"/>
              <a:t> </a:t>
            </a:r>
            <a:r>
              <a:rPr lang="en-US" dirty="0" err="1"/>
              <a:t>Özelikle</a:t>
            </a:r>
            <a:r>
              <a:rPr lang="en-US" dirty="0"/>
              <a:t> </a:t>
            </a:r>
            <a:r>
              <a:rPr lang="en-US" dirty="0" err="1"/>
              <a:t>kinestetik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optik</a:t>
            </a:r>
            <a:r>
              <a:rPr lang="en-US" dirty="0"/>
              <a:t> </a:t>
            </a:r>
            <a:r>
              <a:rPr lang="en-US" dirty="0" err="1"/>
              <a:t>bilgilerin</a:t>
            </a:r>
            <a:r>
              <a:rPr lang="en-US" dirty="0"/>
              <a:t> </a:t>
            </a:r>
            <a:r>
              <a:rPr lang="en-US" dirty="0" err="1"/>
              <a:t>alınması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düzenleme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Bilinçli</a:t>
            </a:r>
            <a:r>
              <a:rPr lang="en-US" dirty="0" smtClean="0"/>
              <a:t> </a:t>
            </a:r>
            <a:r>
              <a:rPr lang="en-US" dirty="0" err="1"/>
              <a:t>davranış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kapsamlı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detaya</a:t>
            </a:r>
            <a:r>
              <a:rPr lang="en-US" dirty="0"/>
              <a:t> </a:t>
            </a:r>
            <a:r>
              <a:rPr lang="en-US" dirty="0" err="1"/>
              <a:t>yöneliktir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/>
              <a:t>tasarımı</a:t>
            </a:r>
            <a:r>
              <a:rPr lang="en-US" dirty="0"/>
              <a:t> </a:t>
            </a:r>
            <a:r>
              <a:rPr lang="en-US" dirty="0" err="1"/>
              <a:t>hedefe</a:t>
            </a:r>
            <a:r>
              <a:rPr lang="en-US" dirty="0"/>
              <a:t> </a:t>
            </a:r>
            <a:r>
              <a:rPr lang="en-US" dirty="0" err="1"/>
              <a:t>yöneliktir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907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BASAMAK TEORİSİ</a:t>
            </a:r>
            <a:br>
              <a:rPr lang="tr-TR" dirty="0" smtClean="0"/>
            </a:br>
            <a:r>
              <a:rPr lang="tr-TR" b="1" dirty="0" smtClean="0"/>
              <a:t>İNCE KOORDİNASYON EVRESİ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Uygulama</a:t>
            </a:r>
            <a:r>
              <a:rPr lang="en-US" dirty="0"/>
              <a:t>: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evreleri</a:t>
            </a:r>
            <a:r>
              <a:rPr lang="en-US" dirty="0"/>
              <a:t> </a:t>
            </a:r>
            <a:r>
              <a:rPr lang="en-US" dirty="0" err="1"/>
              <a:t>birbirine</a:t>
            </a:r>
            <a:r>
              <a:rPr lang="en-US" dirty="0"/>
              <a:t> </a:t>
            </a:r>
            <a:r>
              <a:rPr lang="en-US" dirty="0" err="1"/>
              <a:t>akıcı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bağlanabilir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Timing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ritim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yapılabilir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kuvvet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 ile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gerçekleşebilir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Hareketler</a:t>
            </a:r>
            <a:r>
              <a:rPr lang="en-US" dirty="0" smtClean="0"/>
              <a:t> </a:t>
            </a:r>
            <a:r>
              <a:rPr lang="en-US" dirty="0" err="1"/>
              <a:t>tesadüfen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, </a:t>
            </a:r>
            <a:r>
              <a:rPr lang="en-US" dirty="0" err="1"/>
              <a:t>sağlam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tam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uygulanabilir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birbirine</a:t>
            </a:r>
            <a:r>
              <a:rPr lang="en-US" dirty="0"/>
              <a:t> </a:t>
            </a:r>
            <a:r>
              <a:rPr lang="en-US" dirty="0" err="1"/>
              <a:t>bağlanabilir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063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BASAMAK TEORİSİ</a:t>
            </a:r>
            <a:br>
              <a:rPr lang="tr-TR" dirty="0" smtClean="0"/>
            </a:br>
            <a:r>
              <a:rPr lang="tr-TR" b="1" dirty="0" smtClean="0"/>
              <a:t>İNCE KOORDİNASYON EVRESİ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Sonuçta</a:t>
            </a:r>
            <a:r>
              <a:rPr lang="en-US" dirty="0"/>
              <a:t>: </a:t>
            </a:r>
            <a:r>
              <a:rPr lang="en-US" dirty="0" err="1"/>
              <a:t>Hareketlerin</a:t>
            </a:r>
            <a:r>
              <a:rPr lang="en-US" dirty="0"/>
              <a:t> </a:t>
            </a:r>
            <a:r>
              <a:rPr lang="en-US" dirty="0" err="1"/>
              <a:t>ince</a:t>
            </a:r>
            <a:r>
              <a:rPr lang="en-US" dirty="0"/>
              <a:t> </a:t>
            </a:r>
            <a:r>
              <a:rPr lang="en-US" dirty="0" err="1"/>
              <a:t>formdaki</a:t>
            </a:r>
            <a:r>
              <a:rPr lang="en-US" dirty="0"/>
              <a:t> </a:t>
            </a:r>
            <a:r>
              <a:rPr lang="en-US" dirty="0" err="1"/>
              <a:t>düzenlenmesi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,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akışında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/>
              <a:t>koordinasyon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amaçlanan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biçimi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edilebilir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Hareketler</a:t>
            </a:r>
            <a:r>
              <a:rPr lang="en-US" dirty="0" smtClean="0"/>
              <a:t> </a:t>
            </a:r>
            <a:r>
              <a:rPr lang="en-US" dirty="0" err="1"/>
              <a:t>detaylarıyla</a:t>
            </a:r>
            <a:r>
              <a:rPr lang="en-US" dirty="0"/>
              <a:t> </a:t>
            </a:r>
            <a:r>
              <a:rPr lang="en-US" dirty="0" err="1"/>
              <a:t>kavranır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Hareketler</a:t>
            </a:r>
            <a:r>
              <a:rPr lang="en-US" dirty="0" smtClean="0"/>
              <a:t> </a:t>
            </a:r>
            <a:r>
              <a:rPr lang="en-US" dirty="0" err="1"/>
              <a:t>güvenli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uygulanabilir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0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BASAMAK TEORİSİ</a:t>
            </a:r>
            <a:br>
              <a:rPr lang="tr-TR" dirty="0" smtClean="0"/>
            </a:br>
            <a:r>
              <a:rPr lang="tr-TR" b="1" dirty="0" smtClean="0"/>
              <a:t>İNCE KOORDİNASYON EVRESİ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İnce</a:t>
            </a:r>
            <a:r>
              <a:rPr lang="en-US" dirty="0"/>
              <a:t> </a:t>
            </a:r>
            <a:r>
              <a:rPr lang="en-US" dirty="0" err="1"/>
              <a:t>koordinasyon</a:t>
            </a:r>
            <a:r>
              <a:rPr lang="en-US" dirty="0"/>
              <a:t> </a:t>
            </a:r>
            <a:r>
              <a:rPr lang="en-US" dirty="0" err="1"/>
              <a:t>evresinde</a:t>
            </a:r>
            <a:r>
              <a:rPr lang="en-US" dirty="0"/>
              <a:t>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anlayarak</a:t>
            </a:r>
            <a:r>
              <a:rPr lang="en-US" dirty="0"/>
              <a:t> </a:t>
            </a:r>
            <a:r>
              <a:rPr lang="en-US" dirty="0" err="1"/>
              <a:t>alıştırma</a:t>
            </a:r>
            <a:r>
              <a:rPr lang="en-US" dirty="0"/>
              <a:t> </a:t>
            </a:r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plana</a:t>
            </a:r>
            <a:r>
              <a:rPr lang="en-US" dirty="0"/>
              <a:t> </a:t>
            </a:r>
            <a:r>
              <a:rPr lang="en-US" dirty="0" err="1"/>
              <a:t>çıkar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/>
              <a:t>antrenman</a:t>
            </a:r>
            <a:r>
              <a:rPr lang="en-US" dirty="0"/>
              <a:t> </a:t>
            </a:r>
            <a:r>
              <a:rPr lang="en-US" dirty="0" err="1"/>
              <a:t>dönemini</a:t>
            </a:r>
            <a:r>
              <a:rPr lang="en-US" dirty="0"/>
              <a:t> </a:t>
            </a:r>
            <a:r>
              <a:rPr lang="en-US" dirty="0" err="1"/>
              <a:t>kapsamak</a:t>
            </a:r>
            <a:r>
              <a:rPr lang="en-US" dirty="0"/>
              <a:t> </a:t>
            </a:r>
            <a:r>
              <a:rPr lang="en-US" dirty="0" err="1"/>
              <a:t>zorundadır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/>
              <a:t>bölümlerinin</a:t>
            </a:r>
            <a:r>
              <a:rPr lang="en-US" dirty="0"/>
              <a:t>,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bütününün</a:t>
            </a:r>
            <a:r>
              <a:rPr lang="en-US" dirty="0"/>
              <a:t>, </a:t>
            </a:r>
            <a:r>
              <a:rPr lang="en-US" dirty="0" err="1"/>
              <a:t>bağlantıların</a:t>
            </a:r>
            <a:r>
              <a:rPr lang="en-US" dirty="0"/>
              <a:t>, </a:t>
            </a:r>
            <a:r>
              <a:rPr lang="en-US" dirty="0" err="1"/>
              <a:t>varyasyonların</a:t>
            </a:r>
            <a:r>
              <a:rPr lang="en-US" dirty="0"/>
              <a:t> </a:t>
            </a:r>
            <a:r>
              <a:rPr lang="en-US" dirty="0" err="1"/>
              <a:t>çalışılması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 (</a:t>
            </a:r>
            <a:r>
              <a:rPr lang="en-US" dirty="0" err="1"/>
              <a:t>Eskrim</a:t>
            </a:r>
            <a:r>
              <a:rPr lang="en-US" dirty="0"/>
              <a:t>, </a:t>
            </a:r>
            <a:r>
              <a:rPr lang="en-US" dirty="0" err="1"/>
              <a:t>oyun</a:t>
            </a:r>
            <a:r>
              <a:rPr lang="en-US" dirty="0"/>
              <a:t> </a:t>
            </a:r>
            <a:r>
              <a:rPr lang="en-US" dirty="0" err="1"/>
              <a:t>davranışları</a:t>
            </a:r>
            <a:r>
              <a:rPr lang="en-US" dirty="0"/>
              <a:t> </a:t>
            </a:r>
            <a:r>
              <a:rPr lang="en-US" dirty="0" err="1"/>
              <a:t>pozisyonlar</a:t>
            </a:r>
            <a:r>
              <a:rPr lang="en-US" dirty="0"/>
              <a:t>, </a:t>
            </a:r>
            <a:r>
              <a:rPr lang="en-US" dirty="0" err="1"/>
              <a:t>cimnastik</a:t>
            </a:r>
            <a:r>
              <a:rPr lang="en-US" dirty="0"/>
              <a:t> </a:t>
            </a:r>
            <a:r>
              <a:rPr lang="en-US" dirty="0" err="1"/>
              <a:t>serileri</a:t>
            </a:r>
            <a:r>
              <a:rPr lang="en-US" dirty="0"/>
              <a:t> vs..) </a:t>
            </a:r>
            <a:endParaRPr lang="tr-TR" dirty="0" smtClean="0"/>
          </a:p>
          <a:p>
            <a:r>
              <a:rPr lang="en-US" dirty="0" err="1" smtClean="0"/>
              <a:t>Yarışmalarda</a:t>
            </a:r>
            <a:r>
              <a:rPr lang="en-US" dirty="0" smtClean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sonuçlar</a:t>
            </a:r>
            <a:r>
              <a:rPr lang="en-US" dirty="0"/>
              <a:t> </a:t>
            </a:r>
            <a:r>
              <a:rPr lang="en-US" dirty="0" err="1"/>
              <a:t>başarıyı</a:t>
            </a:r>
            <a:r>
              <a:rPr lang="en-US" dirty="0"/>
              <a:t> </a:t>
            </a:r>
            <a:r>
              <a:rPr lang="en-US" dirty="0" err="1"/>
              <a:t>yansıtabilir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/>
              <a:t>İdeal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örneklerinin</a:t>
            </a:r>
            <a:r>
              <a:rPr lang="en-US" dirty="0"/>
              <a:t> </a:t>
            </a:r>
            <a:r>
              <a:rPr lang="en-US" dirty="0" err="1"/>
              <a:t>uygulanması</a:t>
            </a:r>
            <a:r>
              <a:rPr lang="en-US" dirty="0"/>
              <a:t>, </a:t>
            </a:r>
            <a:r>
              <a:rPr lang="en-US" dirty="0" err="1"/>
              <a:t>kişisel</a:t>
            </a:r>
            <a:r>
              <a:rPr lang="en-US" dirty="0"/>
              <a:t> </a:t>
            </a:r>
            <a:r>
              <a:rPr lang="en-US" dirty="0" err="1"/>
              <a:t>kondisyonel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koordinatif</a:t>
            </a:r>
            <a:r>
              <a:rPr lang="en-US" dirty="0"/>
              <a:t> </a:t>
            </a:r>
            <a:r>
              <a:rPr lang="en-US" dirty="0" err="1"/>
              <a:t>yetilerin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düzeye</a:t>
            </a:r>
            <a:r>
              <a:rPr lang="en-US" dirty="0"/>
              <a:t> </a:t>
            </a:r>
            <a:r>
              <a:rPr lang="en-US" dirty="0" err="1"/>
              <a:t>getirilmesi</a:t>
            </a:r>
            <a:r>
              <a:rPr lang="en-US" dirty="0"/>
              <a:t> </a:t>
            </a:r>
            <a:r>
              <a:rPr lang="en-US" dirty="0" err="1"/>
              <a:t>yerinde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61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BASAMAK TEORİSİ</a:t>
            </a:r>
            <a:br>
              <a:rPr lang="tr-TR" dirty="0" smtClean="0"/>
            </a:b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Her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evrede</a:t>
            </a:r>
            <a:r>
              <a:rPr lang="en-US" dirty="0"/>
              <a:t> de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tasarımının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tam </a:t>
            </a:r>
            <a:r>
              <a:rPr lang="en-US" dirty="0" err="1"/>
              <a:t>yapılabilmesi</a:t>
            </a:r>
            <a:r>
              <a:rPr lang="en-US" dirty="0"/>
              <a:t> çok </a:t>
            </a:r>
            <a:r>
              <a:rPr lang="en-US" dirty="0" err="1"/>
              <a:t>önemlidir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bağ</a:t>
            </a:r>
            <a:r>
              <a:rPr lang="en-US" dirty="0"/>
              <a:t> </a:t>
            </a:r>
            <a:r>
              <a:rPr lang="en-US" dirty="0" err="1"/>
              <a:t>kurulmalıdır</a:t>
            </a:r>
            <a:r>
              <a:rPr lang="en-US" dirty="0"/>
              <a:t>. </a:t>
            </a:r>
            <a:r>
              <a:rPr lang="en-US" dirty="0" smtClean="0"/>
              <a:t>Ne</a:t>
            </a:r>
            <a:r>
              <a:rPr lang="tr-TR" dirty="0" smtClean="0"/>
              <a:t>ye</a:t>
            </a:r>
            <a:r>
              <a:rPr lang="en-US" dirty="0" smtClean="0"/>
              <a:t> </a:t>
            </a:r>
            <a:r>
              <a:rPr lang="en-US" dirty="0" err="1"/>
              <a:t>ulaşması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Bu </a:t>
            </a:r>
            <a:r>
              <a:rPr lang="en-US" dirty="0" err="1"/>
              <a:t>evre</a:t>
            </a:r>
            <a:r>
              <a:rPr lang="en-US" dirty="0"/>
              <a:t>, </a:t>
            </a:r>
            <a:r>
              <a:rPr lang="en-US" dirty="0" err="1"/>
              <a:t>müsabaka</a:t>
            </a:r>
            <a:r>
              <a:rPr lang="en-US" dirty="0"/>
              <a:t> </a:t>
            </a:r>
            <a:r>
              <a:rPr lang="en-US" dirty="0" err="1"/>
              <a:t>koşullarında</a:t>
            </a:r>
            <a:r>
              <a:rPr lang="en-US" dirty="0"/>
              <a:t>, </a:t>
            </a:r>
            <a:r>
              <a:rPr lang="en-US" dirty="0" err="1"/>
              <a:t>sporcunun</a:t>
            </a:r>
            <a:r>
              <a:rPr lang="en-US" dirty="0"/>
              <a:t>,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çıkabilecek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hatalara</a:t>
            </a:r>
            <a:r>
              <a:rPr lang="en-US" dirty="0"/>
              <a:t> </a:t>
            </a:r>
            <a:r>
              <a:rPr lang="en-US" dirty="0" err="1"/>
              <a:t>rağmen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oranda</a:t>
            </a:r>
            <a:r>
              <a:rPr lang="en-US" dirty="0"/>
              <a:t> </a:t>
            </a:r>
            <a:r>
              <a:rPr lang="en-US" dirty="0" err="1"/>
              <a:t>konsantrasyon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kendine</a:t>
            </a:r>
            <a:r>
              <a:rPr lang="en-US" dirty="0"/>
              <a:t> </a:t>
            </a:r>
            <a:r>
              <a:rPr lang="en-US" dirty="0" err="1"/>
              <a:t>güvenini</a:t>
            </a:r>
            <a:r>
              <a:rPr lang="en-US" dirty="0"/>
              <a:t> </a:t>
            </a:r>
            <a:r>
              <a:rPr lang="en-US" dirty="0" err="1"/>
              <a:t>sürdürebilmesi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oldukça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evredir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/>
              <a:t>yapımında</a:t>
            </a:r>
            <a:r>
              <a:rPr lang="en-US" dirty="0"/>
              <a:t>, </a:t>
            </a:r>
            <a:r>
              <a:rPr lang="en-US" dirty="0" err="1"/>
              <a:t>sporcu</a:t>
            </a:r>
            <a:r>
              <a:rPr lang="en-US" dirty="0"/>
              <a:t>, </a:t>
            </a:r>
            <a:r>
              <a:rPr lang="en-US" dirty="0" err="1"/>
              <a:t>kritik</a:t>
            </a:r>
            <a:r>
              <a:rPr lang="en-US" dirty="0"/>
              <a:t> </a:t>
            </a:r>
            <a:r>
              <a:rPr lang="en-US" dirty="0" err="1"/>
              <a:t>durumları</a:t>
            </a:r>
            <a:r>
              <a:rPr lang="en-US" dirty="0"/>
              <a:t> </a:t>
            </a:r>
            <a:r>
              <a:rPr lang="en-US" dirty="0" err="1"/>
              <a:t>aşabilmeyi</a:t>
            </a:r>
            <a:r>
              <a:rPr lang="en-US" dirty="0"/>
              <a:t>, </a:t>
            </a:r>
            <a:r>
              <a:rPr lang="en-US" dirty="0" err="1"/>
              <a:t>kendine</a:t>
            </a:r>
            <a:r>
              <a:rPr lang="en-US" dirty="0"/>
              <a:t> </a:t>
            </a:r>
            <a:r>
              <a:rPr lang="en-US" dirty="0" err="1"/>
              <a:t>güvenmeyi</a:t>
            </a:r>
            <a:r>
              <a:rPr lang="en-US" dirty="0"/>
              <a:t>, </a:t>
            </a:r>
            <a:r>
              <a:rPr lang="en-US" dirty="0" err="1"/>
              <a:t>motorsal</a:t>
            </a:r>
            <a:r>
              <a:rPr lang="en-US" dirty="0"/>
              <a:t> </a:t>
            </a:r>
            <a:r>
              <a:rPr lang="en-US" dirty="0" err="1"/>
              <a:t>uyum</a:t>
            </a:r>
            <a:r>
              <a:rPr lang="en-US" dirty="0"/>
              <a:t> ile </a:t>
            </a:r>
            <a:r>
              <a:rPr lang="en-US" dirty="0" err="1"/>
              <a:t>değişim</a:t>
            </a:r>
            <a:r>
              <a:rPr lang="en-US" dirty="0"/>
              <a:t> </a:t>
            </a:r>
            <a:r>
              <a:rPr lang="en-US" dirty="0" err="1"/>
              <a:t>yeteneğini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evrede</a:t>
            </a:r>
            <a:r>
              <a:rPr lang="en-US" dirty="0"/>
              <a:t> </a:t>
            </a:r>
            <a:r>
              <a:rPr lang="en-US" dirty="0" err="1"/>
              <a:t>sağlayabilir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61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BASAMAK </a:t>
            </a:r>
            <a:r>
              <a:rPr lang="tr-TR" dirty="0"/>
              <a:t>TEORİSİ</a:t>
            </a:r>
            <a:br>
              <a:rPr lang="tr-TR" dirty="0"/>
            </a:br>
            <a:r>
              <a:rPr lang="tr-TR" sz="2700" b="1" dirty="0" smtClean="0"/>
              <a:t>İ</a:t>
            </a:r>
            <a:r>
              <a:rPr lang="en-US" sz="2700" b="1" dirty="0" smtClean="0"/>
              <a:t>NCE KOORDİNASYONUN PEKİŞTİRİLMESİ EVRESİ </a:t>
            </a:r>
            <a:endParaRPr lang="en-US" sz="27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Bu </a:t>
            </a:r>
            <a:r>
              <a:rPr lang="en-US" dirty="0" err="1"/>
              <a:t>evrede</a:t>
            </a:r>
            <a:r>
              <a:rPr lang="en-US" dirty="0"/>
              <a:t> </a:t>
            </a:r>
            <a:r>
              <a:rPr lang="en-US" dirty="0" err="1"/>
              <a:t>hareketin</a:t>
            </a:r>
            <a:r>
              <a:rPr lang="en-US" dirty="0"/>
              <a:t> </a:t>
            </a:r>
            <a:r>
              <a:rPr lang="en-US" dirty="0" err="1"/>
              <a:t>sağlamlaştırılması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konusudur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/>
              <a:t>zorlaştırılmış</a:t>
            </a:r>
            <a:r>
              <a:rPr lang="en-US" dirty="0"/>
              <a:t> </a:t>
            </a:r>
            <a:r>
              <a:rPr lang="en-US" dirty="0" err="1"/>
              <a:t>yarışma</a:t>
            </a:r>
            <a:r>
              <a:rPr lang="en-US" dirty="0"/>
              <a:t> </a:t>
            </a:r>
            <a:r>
              <a:rPr lang="en-US" dirty="0" err="1"/>
              <a:t>koşullarında</a:t>
            </a:r>
            <a:r>
              <a:rPr lang="en-US" dirty="0"/>
              <a:t> </a:t>
            </a:r>
            <a:r>
              <a:rPr lang="en-US" dirty="0" err="1"/>
              <a:t>uygulanması</a:t>
            </a:r>
            <a:r>
              <a:rPr lang="en-US" dirty="0"/>
              <a:t> </a:t>
            </a:r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plana</a:t>
            </a:r>
            <a:r>
              <a:rPr lang="en-US" dirty="0"/>
              <a:t> </a:t>
            </a:r>
            <a:r>
              <a:rPr lang="en-US" dirty="0" err="1"/>
              <a:t>çıkar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Dıştan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içten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rahatsız</a:t>
            </a:r>
            <a:r>
              <a:rPr lang="en-US" dirty="0"/>
              <a:t> </a:t>
            </a:r>
            <a:r>
              <a:rPr lang="en-US" dirty="0" err="1"/>
              <a:t>edici</a:t>
            </a:r>
            <a:r>
              <a:rPr lang="en-US" dirty="0"/>
              <a:t> </a:t>
            </a:r>
            <a:r>
              <a:rPr lang="en-US" dirty="0" err="1"/>
              <a:t>etkilere</a:t>
            </a:r>
            <a:r>
              <a:rPr lang="en-US" dirty="0"/>
              <a:t> </a:t>
            </a:r>
            <a:r>
              <a:rPr lang="en-US" dirty="0" err="1"/>
              <a:t>karşın</a:t>
            </a:r>
            <a:r>
              <a:rPr lang="en-US" dirty="0"/>
              <a:t> </a:t>
            </a:r>
            <a:r>
              <a:rPr lang="en-US" dirty="0" err="1"/>
              <a:t>hareketlerin</a:t>
            </a:r>
            <a:r>
              <a:rPr lang="en-US" dirty="0"/>
              <a:t> her </a:t>
            </a:r>
            <a:r>
              <a:rPr lang="en-US" dirty="0" err="1"/>
              <a:t>koşulda</a:t>
            </a:r>
            <a:r>
              <a:rPr lang="en-US" dirty="0"/>
              <a:t> </a:t>
            </a:r>
            <a:r>
              <a:rPr lang="en-US" dirty="0" err="1"/>
              <a:t>yapılmasına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çalışmalar</a:t>
            </a:r>
            <a:r>
              <a:rPr lang="en-US" dirty="0"/>
              <a:t> </a:t>
            </a:r>
            <a:r>
              <a:rPr lang="en-US" dirty="0" err="1"/>
              <a:t>uygulanmalıdır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Kinestetik</a:t>
            </a:r>
            <a:r>
              <a:rPr lang="en-US" dirty="0" smtClean="0"/>
              <a:t> </a:t>
            </a:r>
            <a:r>
              <a:rPr lang="en-US" dirty="0" err="1"/>
              <a:t>impulsların</a:t>
            </a:r>
            <a:r>
              <a:rPr lang="en-US" dirty="0"/>
              <a:t> en </a:t>
            </a:r>
            <a:r>
              <a:rPr lang="en-US" dirty="0" err="1"/>
              <a:t>ince</a:t>
            </a:r>
            <a:r>
              <a:rPr lang="en-US" dirty="0"/>
              <a:t> </a:t>
            </a:r>
            <a:r>
              <a:rPr lang="en-US" dirty="0" err="1"/>
              <a:t>formlarıyla</a:t>
            </a:r>
            <a:r>
              <a:rPr lang="en-US" dirty="0"/>
              <a:t> </a:t>
            </a:r>
            <a:r>
              <a:rPr lang="en-US" dirty="0" err="1"/>
              <a:t>kavranması</a:t>
            </a:r>
            <a:r>
              <a:rPr lang="en-US" dirty="0"/>
              <a:t> </a:t>
            </a:r>
            <a:r>
              <a:rPr lang="en-US" dirty="0" err="1"/>
              <a:t>sayesinde</a:t>
            </a:r>
            <a:r>
              <a:rPr lang="en-US" dirty="0"/>
              <a:t> </a:t>
            </a:r>
            <a:r>
              <a:rPr lang="en-US" dirty="0" err="1"/>
              <a:t>hareketler</a:t>
            </a:r>
            <a:r>
              <a:rPr lang="en-US" dirty="0"/>
              <a:t> </a:t>
            </a:r>
            <a:r>
              <a:rPr lang="en-US" dirty="0" err="1"/>
              <a:t>ayarlanabilir</a:t>
            </a:r>
            <a:r>
              <a:rPr lang="en-US" dirty="0"/>
              <a:t>, </a:t>
            </a:r>
            <a:r>
              <a:rPr lang="en-US" dirty="0" err="1"/>
              <a:t>yönlendirilebilir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98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BASAMAK </a:t>
            </a:r>
            <a:r>
              <a:rPr lang="tr-TR" dirty="0"/>
              <a:t>TEORİSİ</a:t>
            </a:r>
            <a:br>
              <a:rPr lang="tr-TR" dirty="0"/>
            </a:br>
            <a:r>
              <a:rPr lang="tr-TR" sz="2700" b="1" dirty="0" smtClean="0"/>
              <a:t>İ</a:t>
            </a:r>
            <a:r>
              <a:rPr lang="en-US" sz="2700" b="1" dirty="0" smtClean="0"/>
              <a:t>NCE KOORDİNASYONUN PEKİŞTİRİLMESİ EVRESİ </a:t>
            </a:r>
            <a:endParaRPr lang="en-US" sz="27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9024" y="1628800"/>
            <a:ext cx="8784976" cy="4941168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İn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/>
              <a:t>koordinasyonun</a:t>
            </a:r>
            <a:r>
              <a:rPr lang="en-US" dirty="0"/>
              <a:t> </a:t>
            </a:r>
            <a:r>
              <a:rPr lang="en-US" dirty="0" err="1"/>
              <a:t>pekiştirilmesinde</a:t>
            </a:r>
            <a:r>
              <a:rPr lang="en-US" dirty="0"/>
              <a:t>, </a:t>
            </a:r>
            <a:r>
              <a:rPr lang="en-US" dirty="0" err="1"/>
              <a:t>motorik</a:t>
            </a:r>
            <a:r>
              <a:rPr lang="en-US" dirty="0"/>
              <a:t>, </a:t>
            </a:r>
            <a:r>
              <a:rPr lang="en-US" dirty="0" err="1"/>
              <a:t>sensorik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bilişsel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şu</a:t>
            </a:r>
            <a:r>
              <a:rPr lang="en-US" dirty="0"/>
              <a:t> </a:t>
            </a:r>
            <a:r>
              <a:rPr lang="en-US" dirty="0" err="1"/>
              <a:t>özellikler</a:t>
            </a:r>
            <a:r>
              <a:rPr lang="en-US" dirty="0"/>
              <a:t> </a:t>
            </a:r>
            <a:r>
              <a:rPr lang="en-US" dirty="0" err="1"/>
              <a:t>gelişir</a:t>
            </a:r>
            <a:r>
              <a:rPr lang="en-US" dirty="0"/>
              <a:t>: </a:t>
            </a:r>
            <a:endParaRPr lang="tr-TR" dirty="0" smtClean="0"/>
          </a:p>
          <a:p>
            <a:r>
              <a:rPr lang="en-US" dirty="0" err="1" smtClean="0"/>
              <a:t>Üs</a:t>
            </a:r>
            <a:r>
              <a:rPr lang="en-US" dirty="0" smtClean="0"/>
              <a:t> </a:t>
            </a:r>
            <a:r>
              <a:rPr lang="en-US" dirty="0" err="1"/>
              <a:t>düzeyde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tamlığı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mükemmelliği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Yarışmaya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kötü</a:t>
            </a:r>
            <a:r>
              <a:rPr lang="en-US" dirty="0"/>
              <a:t> </a:t>
            </a:r>
            <a:r>
              <a:rPr lang="en-US" dirty="0" err="1"/>
              <a:t>koşullara</a:t>
            </a:r>
            <a:r>
              <a:rPr lang="en-US" dirty="0"/>
              <a:t> </a:t>
            </a:r>
            <a:r>
              <a:rPr lang="en-US" dirty="0" err="1"/>
              <a:t>rağmen</a:t>
            </a:r>
            <a:r>
              <a:rPr lang="en-US" dirty="0"/>
              <a:t> </a:t>
            </a:r>
            <a:r>
              <a:rPr lang="en-US" dirty="0" err="1"/>
              <a:t>başarılı</a:t>
            </a:r>
            <a:r>
              <a:rPr lang="en-US" dirty="0"/>
              <a:t> </a:t>
            </a:r>
            <a:r>
              <a:rPr lang="en-US" dirty="0" err="1"/>
              <a:t>olma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/>
              <a:t>akışı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düzenleme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düzeltmelerin</a:t>
            </a:r>
            <a:r>
              <a:rPr lang="en-US" dirty="0"/>
              <a:t> </a:t>
            </a:r>
            <a:r>
              <a:rPr lang="en-US" dirty="0" err="1"/>
              <a:t>yapılması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Uygulamada</a:t>
            </a:r>
            <a:r>
              <a:rPr lang="en-US" dirty="0" smtClean="0"/>
              <a:t> </a:t>
            </a:r>
            <a:r>
              <a:rPr lang="en-US" dirty="0"/>
              <a:t>en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detaylara</a:t>
            </a:r>
            <a:r>
              <a:rPr lang="en-US" dirty="0"/>
              <a:t> </a:t>
            </a:r>
            <a:r>
              <a:rPr lang="en-US" dirty="0" err="1"/>
              <a:t>dikkat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Uygulamada</a:t>
            </a:r>
            <a:r>
              <a:rPr lang="en-US" dirty="0" smtClean="0"/>
              <a:t> </a:t>
            </a:r>
            <a:r>
              <a:rPr lang="en-US" dirty="0"/>
              <a:t>en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sapmaların</a:t>
            </a:r>
            <a:r>
              <a:rPr lang="en-US" dirty="0"/>
              <a:t> </a:t>
            </a:r>
            <a:r>
              <a:rPr lang="en-US" dirty="0" err="1"/>
              <a:t>farkında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Bilgilerin</a:t>
            </a:r>
            <a:r>
              <a:rPr lang="en-US" dirty="0" smtClean="0"/>
              <a:t> </a:t>
            </a:r>
            <a:r>
              <a:rPr lang="en-US" dirty="0"/>
              <a:t>çok </a:t>
            </a:r>
            <a:r>
              <a:rPr lang="en-US" dirty="0" err="1"/>
              <a:t>çabuk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en </a:t>
            </a:r>
            <a:r>
              <a:rPr lang="en-US" dirty="0" err="1"/>
              <a:t>önemlilerin</a:t>
            </a:r>
            <a:r>
              <a:rPr lang="en-US" dirty="0"/>
              <a:t> </a:t>
            </a:r>
            <a:r>
              <a:rPr lang="en-US" dirty="0" err="1"/>
              <a:t>seçilerek</a:t>
            </a:r>
            <a:r>
              <a:rPr lang="en-US" dirty="0"/>
              <a:t> </a:t>
            </a:r>
            <a:r>
              <a:rPr lang="en-US" dirty="0" err="1"/>
              <a:t>kavranması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Mücadele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takım</a:t>
            </a:r>
            <a:r>
              <a:rPr lang="en-US" dirty="0"/>
              <a:t> </a:t>
            </a:r>
            <a:r>
              <a:rPr lang="en-US" dirty="0" err="1"/>
              <a:t>sporlarında</a:t>
            </a:r>
            <a:r>
              <a:rPr lang="en-US" dirty="0"/>
              <a:t> </a:t>
            </a:r>
            <a:r>
              <a:rPr lang="en-US" dirty="0" err="1"/>
              <a:t>değişen</a:t>
            </a:r>
            <a:r>
              <a:rPr lang="en-US" dirty="0"/>
              <a:t> </a:t>
            </a:r>
            <a:r>
              <a:rPr lang="en-US" dirty="0" err="1"/>
              <a:t>koşullara</a:t>
            </a:r>
            <a:r>
              <a:rPr lang="en-US" dirty="0"/>
              <a:t> </a:t>
            </a:r>
            <a:r>
              <a:rPr lang="en-US" dirty="0" err="1"/>
              <a:t>çabuk</a:t>
            </a:r>
            <a:r>
              <a:rPr lang="en-US" dirty="0"/>
              <a:t> </a:t>
            </a:r>
            <a:r>
              <a:rPr lang="en-US" dirty="0" err="1"/>
              <a:t>uyum</a:t>
            </a:r>
            <a:r>
              <a:rPr lang="en-US" dirty="0"/>
              <a:t> </a:t>
            </a:r>
            <a:r>
              <a:rPr lang="en-US" dirty="0" err="1"/>
              <a:t>sağlayabilme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34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BASAMAK </a:t>
            </a:r>
            <a:r>
              <a:rPr lang="tr-TR" dirty="0"/>
              <a:t>TEORİSİ</a:t>
            </a:r>
            <a:br>
              <a:rPr lang="tr-TR" dirty="0"/>
            </a:br>
            <a:r>
              <a:rPr lang="tr-TR" sz="2700" b="1" dirty="0" smtClean="0"/>
              <a:t>İ</a:t>
            </a:r>
            <a:r>
              <a:rPr lang="en-US" sz="2700" b="1" dirty="0" smtClean="0"/>
              <a:t>NCE KOORDİNASYONUN PEKİŞTİRİLMESİ EVRESİ </a:t>
            </a:r>
            <a:endParaRPr lang="en-US" sz="27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Bu </a:t>
            </a:r>
            <a:r>
              <a:rPr lang="en-US" dirty="0" err="1"/>
              <a:t>evrede</a:t>
            </a:r>
            <a:r>
              <a:rPr lang="en-US" dirty="0"/>
              <a:t> </a:t>
            </a:r>
            <a:r>
              <a:rPr lang="en-US" dirty="0" err="1"/>
              <a:t>hareketin</a:t>
            </a:r>
            <a:r>
              <a:rPr lang="en-US" dirty="0"/>
              <a:t> </a:t>
            </a:r>
            <a:r>
              <a:rPr lang="en-US" dirty="0" err="1"/>
              <a:t>sağlamlaştırılması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konusudur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/>
              <a:t>zorlaştırılmış</a:t>
            </a:r>
            <a:r>
              <a:rPr lang="en-US" dirty="0"/>
              <a:t> </a:t>
            </a:r>
            <a:r>
              <a:rPr lang="en-US" dirty="0" err="1"/>
              <a:t>yarışma</a:t>
            </a:r>
            <a:r>
              <a:rPr lang="en-US" dirty="0"/>
              <a:t> </a:t>
            </a:r>
            <a:r>
              <a:rPr lang="en-US" dirty="0" err="1"/>
              <a:t>koşullarında</a:t>
            </a:r>
            <a:r>
              <a:rPr lang="en-US" dirty="0"/>
              <a:t> </a:t>
            </a:r>
            <a:r>
              <a:rPr lang="en-US" dirty="0" err="1"/>
              <a:t>uygulanması</a:t>
            </a:r>
            <a:r>
              <a:rPr lang="en-US" dirty="0"/>
              <a:t> </a:t>
            </a:r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plana</a:t>
            </a:r>
            <a:r>
              <a:rPr lang="en-US" dirty="0"/>
              <a:t> </a:t>
            </a:r>
            <a:r>
              <a:rPr lang="en-US" dirty="0" err="1"/>
              <a:t>çıkar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Dıştan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içten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rahatsız</a:t>
            </a:r>
            <a:r>
              <a:rPr lang="en-US" dirty="0"/>
              <a:t> </a:t>
            </a:r>
            <a:r>
              <a:rPr lang="en-US" dirty="0" err="1"/>
              <a:t>edici</a:t>
            </a:r>
            <a:r>
              <a:rPr lang="en-US" dirty="0"/>
              <a:t> </a:t>
            </a:r>
            <a:r>
              <a:rPr lang="en-US" dirty="0" err="1"/>
              <a:t>etkilere</a:t>
            </a:r>
            <a:r>
              <a:rPr lang="en-US" dirty="0"/>
              <a:t> </a:t>
            </a:r>
            <a:r>
              <a:rPr lang="en-US" dirty="0" err="1"/>
              <a:t>karşın</a:t>
            </a:r>
            <a:r>
              <a:rPr lang="en-US" dirty="0"/>
              <a:t> </a:t>
            </a:r>
            <a:r>
              <a:rPr lang="en-US" dirty="0" err="1"/>
              <a:t>hareketlerin</a:t>
            </a:r>
            <a:r>
              <a:rPr lang="en-US" dirty="0"/>
              <a:t> her </a:t>
            </a:r>
            <a:r>
              <a:rPr lang="en-US" dirty="0" err="1"/>
              <a:t>koşulda</a:t>
            </a:r>
            <a:r>
              <a:rPr lang="en-US" dirty="0"/>
              <a:t> </a:t>
            </a:r>
            <a:r>
              <a:rPr lang="en-US" dirty="0" err="1"/>
              <a:t>yapılmasına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çalışmalar</a:t>
            </a:r>
            <a:r>
              <a:rPr lang="en-US" dirty="0"/>
              <a:t> </a:t>
            </a:r>
            <a:r>
              <a:rPr lang="en-US" dirty="0" err="1"/>
              <a:t>uygulanmalıdır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Kinestetik</a:t>
            </a:r>
            <a:r>
              <a:rPr lang="en-US" dirty="0" smtClean="0"/>
              <a:t> </a:t>
            </a:r>
            <a:r>
              <a:rPr lang="en-US" dirty="0" err="1"/>
              <a:t>impulsların</a:t>
            </a:r>
            <a:r>
              <a:rPr lang="en-US" dirty="0"/>
              <a:t> en </a:t>
            </a:r>
            <a:r>
              <a:rPr lang="en-US" dirty="0" err="1"/>
              <a:t>ince</a:t>
            </a:r>
            <a:r>
              <a:rPr lang="en-US" dirty="0"/>
              <a:t> </a:t>
            </a:r>
            <a:r>
              <a:rPr lang="en-US" dirty="0" err="1"/>
              <a:t>formlarıyla</a:t>
            </a:r>
            <a:r>
              <a:rPr lang="en-US" dirty="0"/>
              <a:t> </a:t>
            </a:r>
            <a:r>
              <a:rPr lang="en-US" dirty="0" err="1"/>
              <a:t>kavranması</a:t>
            </a:r>
            <a:r>
              <a:rPr lang="en-US" dirty="0"/>
              <a:t> </a:t>
            </a:r>
            <a:r>
              <a:rPr lang="en-US" dirty="0" err="1"/>
              <a:t>sayesinde</a:t>
            </a:r>
            <a:r>
              <a:rPr lang="en-US" dirty="0"/>
              <a:t> </a:t>
            </a:r>
            <a:r>
              <a:rPr lang="en-US" dirty="0" err="1"/>
              <a:t>hareketler</a:t>
            </a:r>
            <a:r>
              <a:rPr lang="en-US" dirty="0"/>
              <a:t> </a:t>
            </a:r>
            <a:r>
              <a:rPr lang="en-US" dirty="0" err="1"/>
              <a:t>ayarlanabilir</a:t>
            </a:r>
            <a:r>
              <a:rPr lang="en-US" dirty="0"/>
              <a:t>, </a:t>
            </a:r>
            <a:r>
              <a:rPr lang="en-US" dirty="0" err="1"/>
              <a:t>yönlendirilebilir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34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BASAMAK TEORİSİ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B</a:t>
            </a:r>
            <a:r>
              <a:rPr lang="en-US" dirty="0" err="1" smtClean="0"/>
              <a:t>asamak</a:t>
            </a:r>
            <a:r>
              <a:rPr lang="en-US" dirty="0" smtClean="0"/>
              <a:t> </a:t>
            </a:r>
            <a:r>
              <a:rPr lang="en-US" dirty="0" err="1"/>
              <a:t>teorisi</a:t>
            </a:r>
            <a:r>
              <a:rPr lang="en-US" dirty="0"/>
              <a:t>,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spor</a:t>
            </a:r>
            <a:r>
              <a:rPr lang="en-US" dirty="0"/>
              <a:t> </a:t>
            </a:r>
            <a:r>
              <a:rPr lang="en-US" dirty="0" err="1"/>
              <a:t>bilimcilerince</a:t>
            </a:r>
            <a:r>
              <a:rPr lang="en-US" dirty="0"/>
              <a:t> </a:t>
            </a:r>
            <a:r>
              <a:rPr lang="en-US" dirty="0" err="1"/>
              <a:t>değişik</a:t>
            </a:r>
            <a:r>
              <a:rPr lang="en-US" dirty="0"/>
              <a:t> </a:t>
            </a:r>
            <a:r>
              <a:rPr lang="en-US" dirty="0" err="1"/>
              <a:t>şekillerde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alınabilmektedir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Bazıları</a:t>
            </a:r>
            <a:r>
              <a:rPr lang="en-US" dirty="0" smtClean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evrenin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, </a:t>
            </a:r>
            <a:r>
              <a:rPr lang="en-US" dirty="0" err="1"/>
              <a:t>bunların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başlayanların</a:t>
            </a:r>
            <a:r>
              <a:rPr lang="en-US" dirty="0"/>
              <a:t> </a:t>
            </a:r>
            <a:r>
              <a:rPr lang="en-US" dirty="0" err="1"/>
              <a:t>öğrenmesi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sağlamlaştırma</a:t>
            </a:r>
            <a:r>
              <a:rPr lang="en-US" dirty="0"/>
              <a:t> </a:t>
            </a:r>
            <a:r>
              <a:rPr lang="en-US" dirty="0" err="1"/>
              <a:t>evreleri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savunmaktadırlar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 smtClean="0"/>
              <a:t>MARTIN’e</a:t>
            </a:r>
            <a:r>
              <a:rPr lang="en-US" dirty="0" smtClean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evre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(</a:t>
            </a:r>
            <a:r>
              <a:rPr lang="en-US" dirty="0"/>
              <a:t>ROTH/BREHM/WILLIMCZIK 1983, PÖHLMANN 1986)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basamak</a:t>
            </a:r>
            <a:r>
              <a:rPr lang="en-US" dirty="0"/>
              <a:t> </a:t>
            </a:r>
            <a:r>
              <a:rPr lang="en-US" dirty="0" err="1"/>
              <a:t>teorisinin</a:t>
            </a:r>
            <a:r>
              <a:rPr lang="en-US" dirty="0"/>
              <a:t> </a:t>
            </a:r>
            <a:r>
              <a:rPr lang="en-US" dirty="0" err="1"/>
              <a:t>yeteneklerin</a:t>
            </a:r>
            <a:r>
              <a:rPr lang="en-US" dirty="0"/>
              <a:t> </a:t>
            </a:r>
            <a:r>
              <a:rPr lang="en-US" dirty="0" err="1"/>
              <a:t>gelişimi</a:t>
            </a:r>
            <a:r>
              <a:rPr lang="en-US" dirty="0"/>
              <a:t> </a:t>
            </a:r>
            <a:r>
              <a:rPr lang="en-US" dirty="0" err="1"/>
              <a:t>teorisi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, </a:t>
            </a:r>
            <a:r>
              <a:rPr lang="en-US" dirty="0" err="1"/>
              <a:t>öğrenme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öğretme</a:t>
            </a:r>
            <a:r>
              <a:rPr lang="en-US" dirty="0"/>
              <a:t> </a:t>
            </a:r>
            <a:r>
              <a:rPr lang="en-US" dirty="0" err="1"/>
              <a:t>süreçlerini</a:t>
            </a:r>
            <a:r>
              <a:rPr lang="en-US" dirty="0"/>
              <a:t> </a:t>
            </a:r>
            <a:r>
              <a:rPr lang="en-US" dirty="0" err="1"/>
              <a:t>içerdiğini</a:t>
            </a:r>
            <a:r>
              <a:rPr lang="en-US" dirty="0"/>
              <a:t> </a:t>
            </a:r>
            <a:r>
              <a:rPr lang="en-US" dirty="0" err="1"/>
              <a:t>belirtmektedirler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16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inherit"/>
              </a:rPr>
              <a:t>Motor </a:t>
            </a:r>
            <a:r>
              <a:rPr lang="en-US" sz="3200" dirty="0" err="1">
                <a:latin typeface="inherit"/>
              </a:rPr>
              <a:t>Öğrenme</a:t>
            </a:r>
            <a:r>
              <a:rPr lang="en-US" sz="3200" dirty="0">
                <a:latin typeface="inherit"/>
              </a:rPr>
              <a:t> </a:t>
            </a:r>
            <a:r>
              <a:rPr lang="en-US" sz="3200" dirty="0" err="1" smtClean="0">
                <a:latin typeface="inherit"/>
              </a:rPr>
              <a:t>Teorileri</a:t>
            </a:r>
            <a:endParaRPr lang="en-US" sz="3200" dirty="0"/>
          </a:p>
        </p:txBody>
      </p:sp>
      <p:sp>
        <p:nvSpPr>
          <p:cNvPr id="5" name="Dikdörtgen 4"/>
          <p:cNvSpPr/>
          <p:nvPr/>
        </p:nvSpPr>
        <p:spPr>
          <a:xfrm>
            <a:off x="323528" y="1463973"/>
            <a:ext cx="835292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  <a:latin typeface="inherit"/>
              </a:rPr>
              <a:t>Motor </a:t>
            </a:r>
            <a:r>
              <a:rPr lang="en-US" dirty="0" err="1">
                <a:solidFill>
                  <a:prstClr val="black"/>
                </a:solidFill>
                <a:latin typeface="inherit"/>
              </a:rPr>
              <a:t>öğrenme</a:t>
            </a:r>
            <a:r>
              <a:rPr lang="en-US" dirty="0">
                <a:solidFill>
                  <a:prstClr val="black"/>
                </a:solidFill>
                <a:latin typeface="inherit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inherit"/>
              </a:rPr>
              <a:t>teorileri</a:t>
            </a:r>
            <a:r>
              <a:rPr lang="en-US" dirty="0">
                <a:solidFill>
                  <a:prstClr val="black"/>
                </a:solidFill>
                <a:latin typeface="inherit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inherit"/>
              </a:rPr>
              <a:t>başlıca</a:t>
            </a:r>
            <a:r>
              <a:rPr lang="en-US" dirty="0">
                <a:solidFill>
                  <a:prstClr val="black"/>
                </a:solidFill>
                <a:latin typeface="inherit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inherit"/>
              </a:rPr>
              <a:t>dört</a:t>
            </a:r>
            <a:r>
              <a:rPr lang="en-US" dirty="0">
                <a:solidFill>
                  <a:prstClr val="black"/>
                </a:solidFill>
                <a:latin typeface="inherit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inherit"/>
              </a:rPr>
              <a:t>grupta</a:t>
            </a:r>
            <a:r>
              <a:rPr lang="en-US" dirty="0">
                <a:solidFill>
                  <a:prstClr val="black"/>
                </a:solidFill>
                <a:latin typeface="inherit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inherit"/>
              </a:rPr>
              <a:t>incelenir</a:t>
            </a:r>
            <a:r>
              <a:rPr lang="en-US" dirty="0" smtClean="0">
                <a:solidFill>
                  <a:prstClr val="black"/>
                </a:solidFill>
                <a:latin typeface="inherit"/>
              </a:rPr>
              <a:t>:</a:t>
            </a:r>
            <a:endParaRPr lang="tr-TR" dirty="0" smtClean="0">
              <a:solidFill>
                <a:prstClr val="black"/>
              </a:solidFill>
              <a:latin typeface="inherit"/>
            </a:endParaRPr>
          </a:p>
          <a:p>
            <a:pPr lvl="0"/>
            <a:endParaRPr lang="tr-TR" dirty="0">
              <a:solidFill>
                <a:prstClr val="black"/>
              </a:solidFill>
              <a:latin typeface="inherit"/>
            </a:endParaRPr>
          </a:p>
          <a:p>
            <a:pPr lvl="0"/>
            <a:r>
              <a:rPr lang="en-US" b="1" i="1" dirty="0" err="1">
                <a:latin typeface="inherit"/>
              </a:rPr>
              <a:t>Basamak</a:t>
            </a:r>
            <a:r>
              <a:rPr lang="en-US" b="1" i="1" dirty="0">
                <a:latin typeface="inherit"/>
              </a:rPr>
              <a:t> </a:t>
            </a:r>
            <a:r>
              <a:rPr lang="en-US" b="1" i="1" dirty="0" err="1">
                <a:latin typeface="inherit"/>
              </a:rPr>
              <a:t>teorisi</a:t>
            </a:r>
            <a:r>
              <a:rPr lang="en-US" b="1" i="1" dirty="0">
                <a:latin typeface="inherit"/>
              </a:rPr>
              <a:t>: </a:t>
            </a:r>
            <a:r>
              <a:rPr lang="en-US" dirty="0">
                <a:latin typeface="inherit"/>
              </a:rPr>
              <a:t>Bu </a:t>
            </a:r>
            <a:r>
              <a:rPr lang="en-US" dirty="0" err="1">
                <a:latin typeface="inherit"/>
              </a:rPr>
              <a:t>teoriye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göre</a:t>
            </a:r>
            <a:r>
              <a:rPr lang="en-US" dirty="0">
                <a:latin typeface="inherit"/>
              </a:rPr>
              <a:t>, </a:t>
            </a:r>
            <a:r>
              <a:rPr lang="en-US" dirty="0" err="1">
                <a:latin typeface="inherit"/>
              </a:rPr>
              <a:t>becerilerin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öğrenimi</a:t>
            </a:r>
            <a:r>
              <a:rPr lang="en-US" dirty="0">
                <a:latin typeface="inherit"/>
              </a:rPr>
              <a:t>, </a:t>
            </a:r>
            <a:r>
              <a:rPr lang="en-US" dirty="0" err="1">
                <a:latin typeface="inherit"/>
              </a:rPr>
              <a:t>başlangıçtan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ustaca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uygulamaya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kadar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metodik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bir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düzenleme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sürecini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gerektirir</a:t>
            </a:r>
            <a:r>
              <a:rPr lang="en-US" dirty="0">
                <a:latin typeface="inherit"/>
              </a:rPr>
              <a:t>. </a:t>
            </a:r>
            <a:endParaRPr lang="tr-TR" dirty="0" smtClean="0">
              <a:solidFill>
                <a:prstClr val="black"/>
              </a:solidFill>
              <a:latin typeface="inherit"/>
            </a:endParaRPr>
          </a:p>
          <a:p>
            <a:pPr lvl="0"/>
            <a:endParaRPr lang="tr-TR" dirty="0">
              <a:solidFill>
                <a:prstClr val="black"/>
              </a:solidFill>
              <a:latin typeface="inherit"/>
            </a:endParaRPr>
          </a:p>
          <a:p>
            <a:pPr lvl="0"/>
            <a:endParaRPr lang="tr-TR" dirty="0" smtClean="0">
              <a:solidFill>
                <a:prstClr val="black"/>
              </a:solidFill>
              <a:latin typeface="inherit"/>
            </a:endParaRPr>
          </a:p>
          <a:p>
            <a:pPr lvl="0"/>
            <a:r>
              <a:rPr lang="en-US" b="1" i="1" dirty="0" err="1" smtClean="0">
                <a:latin typeface="inherit"/>
              </a:rPr>
              <a:t>Kibernetik</a:t>
            </a:r>
            <a:r>
              <a:rPr lang="en-US" b="1" i="1" dirty="0" smtClean="0">
                <a:latin typeface="inherit"/>
              </a:rPr>
              <a:t> </a:t>
            </a:r>
            <a:r>
              <a:rPr lang="en-US" b="1" i="1" dirty="0" err="1">
                <a:latin typeface="inherit"/>
              </a:rPr>
              <a:t>teori</a:t>
            </a:r>
            <a:r>
              <a:rPr lang="en-US" b="1" i="1" dirty="0">
                <a:latin typeface="inherit"/>
              </a:rPr>
              <a:t>: </a:t>
            </a:r>
            <a:r>
              <a:rPr lang="en-US" dirty="0">
                <a:latin typeface="inherit"/>
              </a:rPr>
              <a:t>Bu </a:t>
            </a:r>
            <a:r>
              <a:rPr lang="en-US" dirty="0" err="1">
                <a:latin typeface="inherit"/>
              </a:rPr>
              <a:t>teoriye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göre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öğrenme</a:t>
            </a:r>
            <a:r>
              <a:rPr lang="en-US" dirty="0">
                <a:latin typeface="inherit"/>
              </a:rPr>
              <a:t>, </a:t>
            </a:r>
            <a:r>
              <a:rPr lang="en-US" dirty="0" err="1">
                <a:latin typeface="inherit"/>
              </a:rPr>
              <a:t>bizzat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düzenlenen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ya</a:t>
            </a:r>
            <a:r>
              <a:rPr lang="en-US" dirty="0">
                <a:latin typeface="inherit"/>
              </a:rPr>
              <a:t> da </a:t>
            </a:r>
            <a:r>
              <a:rPr lang="en-US" dirty="0" err="1">
                <a:latin typeface="inherit"/>
              </a:rPr>
              <a:t>antrenörün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yardımıyla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desteklenen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bir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döngü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içinde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gerçekleşir</a:t>
            </a:r>
            <a:r>
              <a:rPr lang="en-US" dirty="0">
                <a:latin typeface="inherit"/>
              </a:rPr>
              <a:t>. İnput ile output </a:t>
            </a:r>
            <a:r>
              <a:rPr lang="en-US" dirty="0" err="1">
                <a:latin typeface="inherit"/>
              </a:rPr>
              <a:t>arasında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hareketlerin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planlanması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ve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bilişsel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işlem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söz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konusudur</a:t>
            </a:r>
            <a:r>
              <a:rPr lang="en-US" dirty="0">
                <a:latin typeface="inherit"/>
              </a:rPr>
              <a:t>. </a:t>
            </a:r>
            <a:endParaRPr lang="tr-TR" dirty="0" smtClean="0">
              <a:latin typeface="inherit"/>
            </a:endParaRPr>
          </a:p>
          <a:p>
            <a:pPr lvl="0"/>
            <a:endParaRPr lang="tr-TR" dirty="0">
              <a:latin typeface="inherit"/>
            </a:endParaRPr>
          </a:p>
          <a:p>
            <a:pPr lvl="0"/>
            <a:endParaRPr lang="tr-TR" dirty="0" smtClean="0">
              <a:latin typeface="inherit"/>
            </a:endParaRPr>
          </a:p>
          <a:p>
            <a:pPr lvl="0"/>
            <a:r>
              <a:rPr lang="en-US" b="1" i="1" dirty="0" err="1" smtClean="0">
                <a:latin typeface="inherit"/>
              </a:rPr>
              <a:t>Eylem</a:t>
            </a:r>
            <a:r>
              <a:rPr lang="en-US" b="1" i="1" dirty="0" smtClean="0">
                <a:latin typeface="inherit"/>
              </a:rPr>
              <a:t> </a:t>
            </a:r>
            <a:r>
              <a:rPr lang="en-US" b="1" i="1" dirty="0" err="1">
                <a:latin typeface="inherit"/>
              </a:rPr>
              <a:t>teorisi</a:t>
            </a:r>
            <a:r>
              <a:rPr lang="en-US" b="1" i="1" dirty="0">
                <a:latin typeface="inherit"/>
              </a:rPr>
              <a:t>: </a:t>
            </a:r>
            <a:r>
              <a:rPr lang="en-US" dirty="0" err="1">
                <a:latin typeface="inherit"/>
              </a:rPr>
              <a:t>Hareketin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yapımı</a:t>
            </a:r>
            <a:r>
              <a:rPr lang="en-US" dirty="0">
                <a:latin typeface="inherit"/>
              </a:rPr>
              <a:t>, </a:t>
            </a:r>
            <a:r>
              <a:rPr lang="en-US" dirty="0" err="1">
                <a:latin typeface="inherit"/>
              </a:rPr>
              <a:t>eylem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olarak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kavranır</a:t>
            </a:r>
            <a:r>
              <a:rPr lang="en-US" dirty="0">
                <a:latin typeface="inherit"/>
              </a:rPr>
              <a:t>, </a:t>
            </a:r>
            <a:r>
              <a:rPr lang="en-US" dirty="0" err="1">
                <a:latin typeface="inherit"/>
              </a:rPr>
              <a:t>hedefe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yöneliktir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ve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bilinçli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olarak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düzenlenir</a:t>
            </a:r>
            <a:r>
              <a:rPr lang="en-US" dirty="0">
                <a:latin typeface="inherit"/>
              </a:rPr>
              <a:t>. </a:t>
            </a:r>
            <a:r>
              <a:rPr lang="en-US" dirty="0" err="1">
                <a:latin typeface="inherit"/>
              </a:rPr>
              <a:t>Bir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hareketin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amacı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ve</a:t>
            </a:r>
            <a:r>
              <a:rPr lang="en-US" dirty="0">
                <a:latin typeface="inherit"/>
              </a:rPr>
              <a:t> anlamı, </a:t>
            </a:r>
            <a:r>
              <a:rPr lang="en-US" dirty="0" err="1">
                <a:latin typeface="inherit"/>
              </a:rPr>
              <a:t>motorsal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özelliklerin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kavranmış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olması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koşuluyla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psikolojik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ve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bilişsel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faktörlere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bağlıdır</a:t>
            </a:r>
            <a:r>
              <a:rPr lang="en-US" dirty="0" smtClean="0">
                <a:latin typeface="inherit"/>
              </a:rPr>
              <a:t>.</a:t>
            </a:r>
            <a:r>
              <a:rPr lang="en-US" dirty="0">
                <a:latin typeface="inherit"/>
              </a:rPr>
              <a:t> </a:t>
            </a:r>
            <a:endParaRPr lang="tr-TR" dirty="0" smtClean="0">
              <a:latin typeface="inherit"/>
            </a:endParaRPr>
          </a:p>
          <a:p>
            <a:pPr lvl="0"/>
            <a:endParaRPr lang="tr-TR" dirty="0">
              <a:latin typeface="inherit"/>
            </a:endParaRPr>
          </a:p>
          <a:p>
            <a:pPr lvl="0"/>
            <a:endParaRPr lang="tr-TR" dirty="0" smtClean="0">
              <a:latin typeface="inherit"/>
            </a:endParaRPr>
          </a:p>
          <a:p>
            <a:pPr lvl="0"/>
            <a:r>
              <a:rPr lang="en-US" b="1" i="1" dirty="0" err="1" smtClean="0">
                <a:latin typeface="inherit"/>
              </a:rPr>
              <a:t>Çeşitli</a:t>
            </a:r>
            <a:r>
              <a:rPr lang="en-US" b="1" i="1" dirty="0" smtClean="0">
                <a:latin typeface="inherit"/>
              </a:rPr>
              <a:t> </a:t>
            </a:r>
            <a:r>
              <a:rPr lang="en-US" b="1" i="1" dirty="0" err="1">
                <a:latin typeface="inherit"/>
              </a:rPr>
              <a:t>sistemlerin</a:t>
            </a:r>
            <a:r>
              <a:rPr lang="en-US" b="1" i="1" dirty="0">
                <a:latin typeface="inherit"/>
              </a:rPr>
              <a:t> </a:t>
            </a:r>
            <a:r>
              <a:rPr lang="en-US" b="1" i="1" dirty="0" err="1">
                <a:latin typeface="inherit"/>
              </a:rPr>
              <a:t>etkisi</a:t>
            </a:r>
            <a:r>
              <a:rPr lang="en-US" b="1" i="1" dirty="0">
                <a:latin typeface="inherit"/>
              </a:rPr>
              <a:t>: </a:t>
            </a:r>
            <a:r>
              <a:rPr lang="en-US" dirty="0">
                <a:latin typeface="inherit"/>
              </a:rPr>
              <a:t>Bu </a:t>
            </a:r>
            <a:r>
              <a:rPr lang="en-US" dirty="0" err="1">
                <a:latin typeface="inherit"/>
              </a:rPr>
              <a:t>teoriye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göre</a:t>
            </a:r>
            <a:r>
              <a:rPr lang="en-US" dirty="0">
                <a:latin typeface="inherit"/>
              </a:rPr>
              <a:t>, </a:t>
            </a:r>
            <a:r>
              <a:rPr lang="en-US" dirty="0" err="1">
                <a:latin typeface="inherit"/>
              </a:rPr>
              <a:t>hareket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yapımının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gerçekleşmesi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için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kondüsyonel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yeteneklerin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yanı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sıra</a:t>
            </a:r>
            <a:r>
              <a:rPr lang="en-US" dirty="0">
                <a:latin typeface="inherit"/>
              </a:rPr>
              <a:t>, </a:t>
            </a:r>
            <a:r>
              <a:rPr lang="en-US" dirty="0" err="1">
                <a:latin typeface="inherit"/>
              </a:rPr>
              <a:t>algılama</a:t>
            </a:r>
            <a:r>
              <a:rPr lang="en-US" dirty="0">
                <a:latin typeface="inherit"/>
              </a:rPr>
              <a:t>, </a:t>
            </a:r>
            <a:r>
              <a:rPr lang="en-US" dirty="0" err="1">
                <a:latin typeface="inherit"/>
              </a:rPr>
              <a:t>bellek</a:t>
            </a:r>
            <a:r>
              <a:rPr lang="en-US" dirty="0">
                <a:latin typeface="inherit"/>
              </a:rPr>
              <a:t>, </a:t>
            </a:r>
            <a:r>
              <a:rPr lang="en-US" dirty="0" err="1">
                <a:latin typeface="inherit"/>
              </a:rPr>
              <a:t>bilişsel</a:t>
            </a:r>
            <a:r>
              <a:rPr lang="en-US" dirty="0">
                <a:latin typeface="inherit"/>
              </a:rPr>
              <a:t> </a:t>
            </a:r>
            <a:r>
              <a:rPr lang="en-US" dirty="0" err="1">
                <a:latin typeface="inherit"/>
              </a:rPr>
              <a:t>süreçler</a:t>
            </a:r>
            <a:r>
              <a:rPr lang="en-US" dirty="0">
                <a:latin typeface="inherit"/>
              </a:rPr>
              <a:t> de </a:t>
            </a:r>
            <a:r>
              <a:rPr lang="en-US" dirty="0" err="1">
                <a:latin typeface="inherit"/>
              </a:rPr>
              <a:t>gereklidir</a:t>
            </a:r>
            <a:r>
              <a:rPr lang="en-US" dirty="0">
                <a:latin typeface="inherit"/>
              </a:rPr>
              <a:t>.</a:t>
            </a:r>
            <a:endParaRPr lang="en-US" dirty="0">
              <a:solidFill>
                <a:prstClr val="black"/>
              </a:solidFill>
              <a:latin typeface="inherit"/>
            </a:endParaRPr>
          </a:p>
        </p:txBody>
      </p:sp>
    </p:spTree>
    <p:extLst>
      <p:ext uri="{BB962C8B-B14F-4D97-AF65-F5344CB8AC3E}">
        <p14:creationId xmlns:p14="http://schemas.microsoft.com/office/powerpoint/2010/main" val="157115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KİBERNETİK TEORİ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Bu </a:t>
            </a:r>
            <a:r>
              <a:rPr lang="en-US" dirty="0" err="1"/>
              <a:t>teoriye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,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öğrenimi</a:t>
            </a:r>
            <a:r>
              <a:rPr lang="en-US" dirty="0"/>
              <a:t> </a:t>
            </a:r>
            <a:r>
              <a:rPr lang="en-US" dirty="0" err="1"/>
              <a:t>bizzat</a:t>
            </a:r>
            <a:r>
              <a:rPr lang="en-US" dirty="0"/>
              <a:t> </a:t>
            </a:r>
            <a:r>
              <a:rPr lang="en-US" dirty="0" err="1"/>
              <a:t>ayarlanabilen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 smtClean="0"/>
              <a:t>kapsar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 smtClean="0"/>
              <a:t>Hataların</a:t>
            </a:r>
            <a:r>
              <a:rPr lang="en-US" dirty="0" smtClean="0"/>
              <a:t> </a:t>
            </a:r>
            <a:r>
              <a:rPr lang="en-US" dirty="0"/>
              <a:t>farına </a:t>
            </a:r>
            <a:r>
              <a:rPr lang="en-US" dirty="0" err="1"/>
              <a:t>varma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düzeltme</a:t>
            </a:r>
            <a:r>
              <a:rPr lang="en-US" dirty="0"/>
              <a:t> </a:t>
            </a:r>
            <a:r>
              <a:rPr lang="en-US" dirty="0" err="1"/>
              <a:t>süreçleri</a:t>
            </a:r>
            <a:r>
              <a:rPr lang="en-US" dirty="0"/>
              <a:t>, </a:t>
            </a:r>
            <a:r>
              <a:rPr lang="en-US" dirty="0" err="1"/>
              <a:t>öğrenme</a:t>
            </a:r>
            <a:r>
              <a:rPr lang="en-US" dirty="0"/>
              <a:t> </a:t>
            </a:r>
            <a:r>
              <a:rPr lang="en-US" dirty="0" err="1"/>
              <a:t>sürecine</a:t>
            </a:r>
            <a:r>
              <a:rPr lang="en-US" dirty="0"/>
              <a:t> </a:t>
            </a:r>
            <a:r>
              <a:rPr lang="en-US" dirty="0" err="1"/>
              <a:t>aittir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Öğrenmenin</a:t>
            </a:r>
            <a:r>
              <a:rPr lang="en-US" dirty="0" smtClean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prosedürü</a:t>
            </a:r>
            <a:r>
              <a:rPr lang="en-US" dirty="0"/>
              <a:t>, </a:t>
            </a:r>
            <a:r>
              <a:rPr lang="en-US" dirty="0" err="1"/>
              <a:t>sporcunun</a:t>
            </a:r>
            <a:r>
              <a:rPr lang="en-US" dirty="0"/>
              <a:t> input ile output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bilişsel</a:t>
            </a:r>
            <a:r>
              <a:rPr lang="en-US" dirty="0"/>
              <a:t> </a:t>
            </a:r>
            <a:r>
              <a:rPr lang="en-US" dirty="0" err="1"/>
              <a:t>düzenlemelerle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 </a:t>
            </a:r>
            <a:r>
              <a:rPr lang="en-US" dirty="0" err="1"/>
              <a:t>değerlendirilmesi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ile ideal </a:t>
            </a:r>
            <a:r>
              <a:rPr lang="en-US" dirty="0" err="1"/>
              <a:t>değer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karşılaştırmaları</a:t>
            </a:r>
            <a:r>
              <a:rPr lang="en-US" dirty="0"/>
              <a:t> </a:t>
            </a:r>
            <a:r>
              <a:rPr lang="en-US" dirty="0" err="1"/>
              <a:t>bizzat</a:t>
            </a:r>
            <a:r>
              <a:rPr lang="en-US" dirty="0"/>
              <a:t> </a:t>
            </a:r>
            <a:r>
              <a:rPr lang="en-US" dirty="0" err="1"/>
              <a:t>yapması</a:t>
            </a:r>
            <a:r>
              <a:rPr lang="en-US" dirty="0"/>
              <a:t> ile </a:t>
            </a:r>
            <a:r>
              <a:rPr lang="en-US" dirty="0" err="1"/>
              <a:t>gerçekleşir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955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KİBERNETİK TEORİ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/>
              <a:t>Kural</a:t>
            </a:r>
            <a:r>
              <a:rPr lang="en-US" dirty="0"/>
              <a:t> </a:t>
            </a:r>
            <a:r>
              <a:rPr lang="en-US" dirty="0" err="1" smtClean="0"/>
              <a:t>olarak-inputun</a:t>
            </a:r>
            <a:r>
              <a:rPr lang="en-US" dirty="0" smtClean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iç</a:t>
            </a:r>
            <a:r>
              <a:rPr lang="en-US" dirty="0"/>
              <a:t> </a:t>
            </a:r>
            <a:r>
              <a:rPr lang="en-US" dirty="0" err="1"/>
              <a:t>güdü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, </a:t>
            </a:r>
            <a:r>
              <a:rPr lang="en-US" dirty="0" err="1"/>
              <a:t>öğrenme</a:t>
            </a:r>
            <a:r>
              <a:rPr lang="en-US" dirty="0"/>
              <a:t> </a:t>
            </a:r>
            <a:r>
              <a:rPr lang="en-US" dirty="0" err="1"/>
              <a:t>kolaylığını</a:t>
            </a:r>
            <a:r>
              <a:rPr lang="en-US" dirty="0"/>
              <a:t>, </a:t>
            </a:r>
            <a:r>
              <a:rPr lang="en-US" dirty="0" err="1"/>
              <a:t>bilgilerin</a:t>
            </a:r>
            <a:r>
              <a:rPr lang="en-US" dirty="0"/>
              <a:t> </a:t>
            </a:r>
            <a:r>
              <a:rPr lang="en-US" dirty="0" err="1"/>
              <a:t>akışını</a:t>
            </a:r>
            <a:r>
              <a:rPr lang="en-US" dirty="0"/>
              <a:t> </a:t>
            </a:r>
            <a:r>
              <a:rPr lang="en-US" dirty="0" err="1" smtClean="0"/>
              <a:t>etkiler</a:t>
            </a:r>
            <a:r>
              <a:rPr lang="tr-TR" dirty="0" smtClean="0"/>
              <a:t>.</a:t>
            </a:r>
          </a:p>
          <a:p>
            <a:r>
              <a:rPr lang="tr-TR" dirty="0" smtClean="0"/>
              <a:t>I</a:t>
            </a:r>
            <a:r>
              <a:rPr lang="en-US" dirty="0" err="1" smtClean="0"/>
              <a:t>nput’un</a:t>
            </a:r>
            <a:r>
              <a:rPr lang="en-US" dirty="0" smtClean="0"/>
              <a:t> </a:t>
            </a:r>
            <a:r>
              <a:rPr lang="en-US" dirty="0" err="1"/>
              <a:t>yaşa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öğrenme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koşulların</a:t>
            </a:r>
            <a:r>
              <a:rPr lang="en-US" dirty="0"/>
              <a:t> </a:t>
            </a:r>
            <a:r>
              <a:rPr lang="en-US" dirty="0" err="1"/>
              <a:t>hazır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önemi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(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koşullar</a:t>
            </a:r>
            <a:r>
              <a:rPr lang="en-US" dirty="0"/>
              <a:t>, </a:t>
            </a:r>
            <a:r>
              <a:rPr lang="en-US" dirty="0" err="1"/>
              <a:t>motivasyon</a:t>
            </a:r>
            <a:r>
              <a:rPr lang="en-US" dirty="0"/>
              <a:t>,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unsurlar</a:t>
            </a:r>
            <a:r>
              <a:rPr lang="en-US" dirty="0"/>
              <a:t>..) </a:t>
            </a:r>
            <a:endParaRPr lang="tr-TR" dirty="0" smtClean="0"/>
          </a:p>
          <a:p>
            <a:r>
              <a:rPr lang="en-US" dirty="0" err="1" smtClean="0"/>
              <a:t>Kural</a:t>
            </a:r>
            <a:r>
              <a:rPr lang="en-US" dirty="0" smtClean="0"/>
              <a:t> </a:t>
            </a:r>
            <a:r>
              <a:rPr lang="en-US" dirty="0" err="1" smtClean="0"/>
              <a:t>olarakinput</a:t>
            </a:r>
            <a:r>
              <a:rPr lang="tr-TR" dirty="0" smtClean="0"/>
              <a:t>u</a:t>
            </a:r>
            <a:r>
              <a:rPr lang="en-US" dirty="0" smtClean="0"/>
              <a:t>un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iç</a:t>
            </a:r>
            <a:r>
              <a:rPr lang="en-US" dirty="0"/>
              <a:t> </a:t>
            </a:r>
            <a:r>
              <a:rPr lang="en-US" dirty="0" err="1"/>
              <a:t>güdü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, </a:t>
            </a:r>
            <a:r>
              <a:rPr lang="en-US" dirty="0" err="1"/>
              <a:t>öğrenme</a:t>
            </a:r>
            <a:r>
              <a:rPr lang="en-US" dirty="0"/>
              <a:t> </a:t>
            </a:r>
            <a:r>
              <a:rPr lang="en-US" dirty="0" err="1"/>
              <a:t>kolaylığını</a:t>
            </a:r>
            <a:r>
              <a:rPr lang="en-US" dirty="0"/>
              <a:t>, </a:t>
            </a:r>
            <a:r>
              <a:rPr lang="en-US" dirty="0" err="1"/>
              <a:t>bilgilerin</a:t>
            </a:r>
            <a:r>
              <a:rPr lang="en-US" dirty="0"/>
              <a:t> </a:t>
            </a:r>
            <a:r>
              <a:rPr lang="en-US" dirty="0" err="1"/>
              <a:t>akışını</a:t>
            </a:r>
            <a:r>
              <a:rPr lang="en-US" dirty="0"/>
              <a:t> </a:t>
            </a:r>
            <a:r>
              <a:rPr lang="en-US" dirty="0" err="1"/>
              <a:t>etkiler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tr-TR" dirty="0" err="1"/>
              <a:t>I</a:t>
            </a:r>
            <a:r>
              <a:rPr lang="en-US" dirty="0" err="1" smtClean="0"/>
              <a:t>nput’un</a:t>
            </a:r>
            <a:r>
              <a:rPr lang="en-US" dirty="0" smtClean="0"/>
              <a:t> </a:t>
            </a:r>
            <a:r>
              <a:rPr lang="en-US" dirty="0" err="1"/>
              <a:t>yaşa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öğrenme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koşulların</a:t>
            </a:r>
            <a:r>
              <a:rPr lang="en-US" dirty="0"/>
              <a:t> </a:t>
            </a:r>
            <a:r>
              <a:rPr lang="en-US" dirty="0" err="1"/>
              <a:t>hazır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önemi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(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koşullar</a:t>
            </a:r>
            <a:r>
              <a:rPr lang="en-US" dirty="0"/>
              <a:t>, </a:t>
            </a:r>
            <a:r>
              <a:rPr lang="en-US" dirty="0" err="1"/>
              <a:t>motivasyon</a:t>
            </a:r>
            <a:r>
              <a:rPr lang="en-US" dirty="0"/>
              <a:t>,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unsurlar</a:t>
            </a:r>
            <a:r>
              <a:rPr lang="en-US" dirty="0" smtClean="0"/>
              <a:t>..)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83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EYLEM TEORİSİ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 </a:t>
            </a:r>
            <a:r>
              <a:rPr lang="en-US" dirty="0" err="1"/>
              <a:t>teoriye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hareketlerin</a:t>
            </a:r>
            <a:r>
              <a:rPr lang="en-US" dirty="0"/>
              <a:t> </a:t>
            </a:r>
            <a:r>
              <a:rPr lang="en-US" dirty="0" err="1" smtClean="0"/>
              <a:t>gerçekleşmes</a:t>
            </a:r>
            <a:r>
              <a:rPr lang="tr-TR" dirty="0" smtClean="0"/>
              <a:t>i</a:t>
            </a:r>
          </a:p>
          <a:p>
            <a:r>
              <a:rPr lang="en-US" dirty="0" smtClean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evreye</a:t>
            </a:r>
            <a:r>
              <a:rPr lang="en-US" dirty="0"/>
              <a:t> </a:t>
            </a:r>
            <a:r>
              <a:rPr lang="en-US" dirty="0" err="1"/>
              <a:t>bölünmüştür</a:t>
            </a:r>
            <a:r>
              <a:rPr lang="en-US" dirty="0"/>
              <a:t>: </a:t>
            </a:r>
            <a:endParaRPr lang="tr-TR" dirty="0" smtClean="0"/>
          </a:p>
          <a:p>
            <a:r>
              <a:rPr lang="en-US" dirty="0" smtClean="0"/>
              <a:t>1-Antizipasyon </a:t>
            </a:r>
            <a:r>
              <a:rPr lang="en-US" dirty="0" err="1"/>
              <a:t>evresi</a:t>
            </a:r>
            <a:r>
              <a:rPr lang="en-US" dirty="0"/>
              <a:t>: Bu </a:t>
            </a:r>
            <a:r>
              <a:rPr lang="en-US" dirty="0" err="1"/>
              <a:t>evrede</a:t>
            </a:r>
            <a:r>
              <a:rPr lang="en-US" dirty="0"/>
              <a:t> </a:t>
            </a:r>
            <a:r>
              <a:rPr lang="en-US" dirty="0" err="1"/>
              <a:t>hareketler</a:t>
            </a:r>
            <a:r>
              <a:rPr lang="en-US" dirty="0"/>
              <a:t> </a:t>
            </a:r>
            <a:r>
              <a:rPr lang="en-US" dirty="0" err="1"/>
              <a:t>tasarlanır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smtClean="0"/>
              <a:t>2-Realizasyon </a:t>
            </a:r>
            <a:r>
              <a:rPr lang="en-US" dirty="0" err="1"/>
              <a:t>evresi</a:t>
            </a:r>
            <a:r>
              <a:rPr lang="en-US" dirty="0"/>
              <a:t>: </a:t>
            </a:r>
            <a:r>
              <a:rPr lang="en-US" dirty="0" err="1"/>
              <a:t>Tasarlanan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uygulanır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37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EYLEM TEORİSİ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eylemi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hareketi</a:t>
            </a:r>
            <a:r>
              <a:rPr lang="en-US" dirty="0"/>
              <a:t>, </a:t>
            </a:r>
            <a:r>
              <a:rPr lang="en-US" dirty="0" err="1"/>
              <a:t>zaman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mekan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cereyan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psiko-fizik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fizyolojik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olgu</a:t>
            </a:r>
            <a:r>
              <a:rPr lang="en-US" dirty="0"/>
              <a:t> </a:t>
            </a:r>
            <a:r>
              <a:rPr lang="en-US" dirty="0" err="1"/>
              <a:t>olmasına</a:t>
            </a:r>
            <a:r>
              <a:rPr lang="en-US" dirty="0"/>
              <a:t> </a:t>
            </a:r>
            <a:r>
              <a:rPr lang="en-US" dirty="0" err="1"/>
              <a:t>karşın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olgu</a:t>
            </a:r>
            <a:r>
              <a:rPr lang="en-US" dirty="0"/>
              <a:t> salt </a:t>
            </a:r>
            <a:r>
              <a:rPr lang="en-US" dirty="0" err="1"/>
              <a:t>biyomekanik-fizyolojik</a:t>
            </a:r>
            <a:r>
              <a:rPr lang="en-US" dirty="0"/>
              <a:t> </a:t>
            </a:r>
            <a:r>
              <a:rPr lang="en-US" dirty="0" err="1"/>
              <a:t>yada</a:t>
            </a:r>
            <a:r>
              <a:rPr lang="en-US" dirty="0"/>
              <a:t> </a:t>
            </a:r>
            <a:r>
              <a:rPr lang="en-US" dirty="0" err="1"/>
              <a:t>psikolojik</a:t>
            </a:r>
            <a:r>
              <a:rPr lang="en-US" dirty="0"/>
              <a:t> </a:t>
            </a:r>
            <a:r>
              <a:rPr lang="en-US" dirty="0" err="1"/>
              <a:t>açıdan</a:t>
            </a:r>
            <a:r>
              <a:rPr lang="en-US" dirty="0"/>
              <a:t> </a:t>
            </a:r>
            <a:r>
              <a:rPr lang="en-US" dirty="0" err="1"/>
              <a:t>yalın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etki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tepki</a:t>
            </a:r>
            <a:r>
              <a:rPr lang="en-US" dirty="0"/>
              <a:t> </a:t>
            </a:r>
            <a:r>
              <a:rPr lang="en-US" dirty="0" err="1"/>
              <a:t>süreci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incelenmemelidir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İnsan</a:t>
            </a:r>
            <a:r>
              <a:rPr lang="en-US" dirty="0" smtClean="0"/>
              <a:t> </a:t>
            </a:r>
            <a:r>
              <a:rPr lang="en-US" dirty="0" err="1"/>
              <a:t>hareketi</a:t>
            </a:r>
            <a:r>
              <a:rPr lang="en-US" dirty="0"/>
              <a:t>, her </a:t>
            </a:r>
            <a:r>
              <a:rPr lang="en-US" dirty="0" err="1"/>
              <a:t>şeyden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fonksiyona</a:t>
            </a:r>
            <a:r>
              <a:rPr lang="en-US" dirty="0"/>
              <a:t> </a:t>
            </a:r>
            <a:r>
              <a:rPr lang="en-US" dirty="0" err="1"/>
              <a:t>yöneliktir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Onun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amacı</a:t>
            </a:r>
            <a:r>
              <a:rPr lang="en-US" dirty="0"/>
              <a:t> anlamı </a:t>
            </a:r>
            <a:r>
              <a:rPr lang="en-US" dirty="0" err="1"/>
              <a:t>vardır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, </a:t>
            </a:r>
            <a:r>
              <a:rPr lang="en-US" dirty="0" err="1"/>
              <a:t>ya</a:t>
            </a:r>
            <a:r>
              <a:rPr lang="en-US" dirty="0"/>
              <a:t> da her </a:t>
            </a:r>
            <a:r>
              <a:rPr lang="en-US" dirty="0" err="1"/>
              <a:t>hareketi</a:t>
            </a:r>
            <a:r>
              <a:rPr lang="en-US" dirty="0"/>
              <a:t> </a:t>
            </a:r>
            <a:r>
              <a:rPr lang="en-US" dirty="0" err="1"/>
              <a:t>oluşturan</a:t>
            </a:r>
            <a:r>
              <a:rPr lang="en-US" dirty="0"/>
              <a:t> her </a:t>
            </a:r>
            <a:r>
              <a:rPr lang="en-US" dirty="0" err="1"/>
              <a:t>evre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amacı</a:t>
            </a:r>
            <a:r>
              <a:rPr lang="en-US" dirty="0"/>
              <a:t> </a:t>
            </a:r>
            <a:r>
              <a:rPr lang="en-US" dirty="0" err="1"/>
              <a:t>gerçekleştirmeye</a:t>
            </a:r>
            <a:r>
              <a:rPr lang="en-US" dirty="0"/>
              <a:t> </a:t>
            </a:r>
            <a:r>
              <a:rPr lang="en-US" dirty="0" err="1"/>
              <a:t>yöneliktir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293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EYLEM TEORİSİ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B</a:t>
            </a:r>
            <a:r>
              <a:rPr lang="en-US" dirty="0" err="1" smtClean="0"/>
              <a:t>ütünsel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davranış</a:t>
            </a:r>
            <a:r>
              <a:rPr lang="en-US" dirty="0"/>
              <a:t> </a:t>
            </a:r>
            <a:r>
              <a:rPr lang="en-US" dirty="0" err="1"/>
              <a:t>süreci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amaca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hareketleri</a:t>
            </a:r>
            <a:r>
              <a:rPr lang="en-US" dirty="0"/>
              <a:t>, </a:t>
            </a:r>
            <a:r>
              <a:rPr lang="en-US" dirty="0" err="1" smtClean="0"/>
              <a:t>zihinsel</a:t>
            </a:r>
            <a:r>
              <a:rPr lang="en-US" dirty="0" smtClean="0"/>
              <a:t>, </a:t>
            </a:r>
            <a:r>
              <a:rPr lang="en-US" dirty="0" err="1"/>
              <a:t>duyum</a:t>
            </a:r>
            <a:r>
              <a:rPr lang="en-US" dirty="0"/>
              <a:t>, </a:t>
            </a:r>
            <a:r>
              <a:rPr lang="en-US" dirty="0" err="1"/>
              <a:t>devinimsel</a:t>
            </a:r>
            <a:r>
              <a:rPr lang="en-US" dirty="0"/>
              <a:t>, </a:t>
            </a:r>
            <a:r>
              <a:rPr lang="en-US" dirty="0" err="1"/>
              <a:t>sensomotorik</a:t>
            </a:r>
            <a:r>
              <a:rPr lang="en-US" dirty="0"/>
              <a:t>, </a:t>
            </a:r>
            <a:r>
              <a:rPr lang="en-US" dirty="0" err="1"/>
              <a:t>motivasyonel</a:t>
            </a:r>
            <a:r>
              <a:rPr lang="en-US" dirty="0"/>
              <a:t>,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kişilik</a:t>
            </a:r>
            <a:r>
              <a:rPr lang="en-US" dirty="0"/>
              <a:t> </a:t>
            </a:r>
            <a:r>
              <a:rPr lang="en-US" dirty="0" err="1"/>
              <a:t>özellikleri</a:t>
            </a:r>
            <a:r>
              <a:rPr lang="en-US" dirty="0"/>
              <a:t> ile </a:t>
            </a:r>
            <a:r>
              <a:rPr lang="en-US" dirty="0" err="1"/>
              <a:t>incelenmelidir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Spor</a:t>
            </a:r>
            <a:r>
              <a:rPr lang="en-US" dirty="0" smtClean="0"/>
              <a:t> </a:t>
            </a:r>
            <a:r>
              <a:rPr lang="en-US" dirty="0" err="1"/>
              <a:t>hareketinin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yönde</a:t>
            </a:r>
            <a:r>
              <a:rPr lang="en-US" dirty="0"/>
              <a:t> </a:t>
            </a:r>
            <a:r>
              <a:rPr lang="en-US" dirty="0" err="1"/>
              <a:t>açıklanmasında</a:t>
            </a:r>
            <a:r>
              <a:rPr lang="en-US" dirty="0"/>
              <a:t> </a:t>
            </a:r>
            <a:r>
              <a:rPr lang="en-US" dirty="0" err="1"/>
              <a:t>eylem</a:t>
            </a:r>
            <a:r>
              <a:rPr lang="en-US" dirty="0"/>
              <a:t> </a:t>
            </a:r>
            <a:r>
              <a:rPr lang="en-US" dirty="0" err="1"/>
              <a:t>kuramı</a:t>
            </a:r>
            <a:r>
              <a:rPr lang="en-US" dirty="0"/>
              <a:t> </a:t>
            </a:r>
            <a:r>
              <a:rPr lang="en-US" dirty="0" err="1"/>
              <a:t>önem</a:t>
            </a:r>
            <a:r>
              <a:rPr lang="en-US" dirty="0"/>
              <a:t> </a:t>
            </a:r>
            <a:r>
              <a:rPr lang="en-US" dirty="0" err="1"/>
              <a:t>taşımaktadır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Bu </a:t>
            </a:r>
            <a:r>
              <a:rPr lang="en-US" dirty="0" err="1"/>
              <a:t>kuram</a:t>
            </a:r>
            <a:r>
              <a:rPr lang="en-US" dirty="0"/>
              <a:t> </a:t>
            </a:r>
            <a:r>
              <a:rPr lang="en-US" dirty="0" err="1"/>
              <a:t>spor</a:t>
            </a:r>
            <a:r>
              <a:rPr lang="en-US" dirty="0"/>
              <a:t> </a:t>
            </a:r>
            <a:r>
              <a:rPr lang="en-US" dirty="0" err="1"/>
              <a:t>hareketlerinin</a:t>
            </a:r>
            <a:r>
              <a:rPr lang="en-US" dirty="0"/>
              <a:t> </a:t>
            </a:r>
            <a:r>
              <a:rPr lang="en-US" dirty="0" err="1"/>
              <a:t>analizinde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yaklaşım</a:t>
            </a:r>
            <a:r>
              <a:rPr lang="en-US" dirty="0"/>
              <a:t> </a:t>
            </a:r>
            <a:r>
              <a:rPr lang="en-US" dirty="0" err="1"/>
              <a:t>yöntemi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almaktadır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Kule</a:t>
            </a:r>
            <a:r>
              <a:rPr lang="tr-TR" dirty="0" smtClean="0"/>
              <a:t> atlamacı</a:t>
            </a:r>
            <a:r>
              <a:rPr lang="en-US" dirty="0" smtClean="0"/>
              <a:t> </a:t>
            </a:r>
            <a:r>
              <a:rPr lang="en-US" dirty="0"/>
              <a:t>10 </a:t>
            </a:r>
            <a:r>
              <a:rPr lang="en-US" dirty="0" err="1"/>
              <a:t>m.’den</a:t>
            </a:r>
            <a:r>
              <a:rPr lang="en-US" dirty="0"/>
              <a:t> </a:t>
            </a:r>
            <a:r>
              <a:rPr lang="en-US" dirty="0" err="1"/>
              <a:t>atlarken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dizi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yapmak</a:t>
            </a:r>
            <a:r>
              <a:rPr lang="en-US" dirty="0"/>
              <a:t> </a:t>
            </a:r>
            <a:r>
              <a:rPr lang="en-US" dirty="0" err="1"/>
              <a:t>zorundadır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Cesaret</a:t>
            </a:r>
            <a:r>
              <a:rPr lang="en-US" dirty="0"/>
              <a:t>, </a:t>
            </a:r>
            <a:r>
              <a:rPr lang="en-US" dirty="0" err="1"/>
              <a:t>konsantrasyon</a:t>
            </a:r>
            <a:r>
              <a:rPr lang="en-US" dirty="0"/>
              <a:t> </a:t>
            </a:r>
            <a:r>
              <a:rPr lang="en-US" dirty="0" err="1"/>
              <a:t>hareketi</a:t>
            </a:r>
            <a:r>
              <a:rPr lang="en-US" dirty="0"/>
              <a:t> tam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sevk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idare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durumundadır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856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EYLEM TEORİSİ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F</a:t>
            </a:r>
            <a:r>
              <a:rPr lang="en-US" dirty="0" err="1" smtClean="0"/>
              <a:t>utbolcunun</a:t>
            </a:r>
            <a:r>
              <a:rPr lang="en-US" dirty="0" smtClean="0"/>
              <a:t> </a:t>
            </a:r>
            <a:r>
              <a:rPr lang="en-US" dirty="0" err="1"/>
              <a:t>duvar</a:t>
            </a:r>
            <a:r>
              <a:rPr lang="en-US" dirty="0"/>
              <a:t> </a:t>
            </a:r>
            <a:r>
              <a:rPr lang="en-US" dirty="0" err="1"/>
              <a:t>pası</a:t>
            </a:r>
            <a:r>
              <a:rPr lang="en-US" dirty="0"/>
              <a:t> </a:t>
            </a:r>
            <a:r>
              <a:rPr lang="en-US" dirty="0" err="1"/>
              <a:t>uygulamasında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taktik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becerisi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çabuk</a:t>
            </a:r>
            <a:r>
              <a:rPr lang="en-US" dirty="0"/>
              <a:t> </a:t>
            </a:r>
            <a:r>
              <a:rPr lang="en-US" dirty="0" err="1"/>
              <a:t>uyum</a:t>
            </a:r>
            <a:r>
              <a:rPr lang="en-US" dirty="0"/>
              <a:t>, </a:t>
            </a:r>
            <a:r>
              <a:rPr lang="en-US" dirty="0" err="1"/>
              <a:t>çabuk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etme</a:t>
            </a:r>
            <a:r>
              <a:rPr lang="en-US" dirty="0"/>
              <a:t>, </a:t>
            </a:r>
            <a:r>
              <a:rPr lang="en-US" dirty="0" err="1"/>
              <a:t>kendini</a:t>
            </a:r>
            <a:r>
              <a:rPr lang="en-US" dirty="0"/>
              <a:t> </a:t>
            </a:r>
            <a:r>
              <a:rPr lang="en-US" dirty="0" err="1"/>
              <a:t>çabuk</a:t>
            </a:r>
            <a:r>
              <a:rPr lang="en-US" dirty="0"/>
              <a:t> </a:t>
            </a:r>
            <a:r>
              <a:rPr lang="en-US" dirty="0" err="1"/>
              <a:t>yönlendirme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yetilere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Cimnastikte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serinin</a:t>
            </a:r>
            <a:r>
              <a:rPr lang="en-US" dirty="0"/>
              <a:t> </a:t>
            </a:r>
            <a:r>
              <a:rPr lang="en-US" dirty="0" err="1"/>
              <a:t>oluşturulması</a:t>
            </a:r>
            <a:r>
              <a:rPr lang="en-US" dirty="0"/>
              <a:t>, </a:t>
            </a:r>
            <a:r>
              <a:rPr lang="en-US" dirty="0" err="1"/>
              <a:t>kuvvet</a:t>
            </a:r>
            <a:r>
              <a:rPr lang="en-US" dirty="0"/>
              <a:t>, </a:t>
            </a:r>
            <a:r>
              <a:rPr lang="en-US" dirty="0" err="1"/>
              <a:t>denge</a:t>
            </a:r>
            <a:r>
              <a:rPr lang="en-US" dirty="0"/>
              <a:t>, </a:t>
            </a:r>
            <a:r>
              <a:rPr lang="en-US" dirty="0" err="1"/>
              <a:t>beceri</a:t>
            </a:r>
            <a:r>
              <a:rPr lang="en-US" dirty="0"/>
              <a:t> vs.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yetinin</a:t>
            </a:r>
            <a:r>
              <a:rPr lang="en-US" dirty="0"/>
              <a:t> </a:t>
            </a:r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plana</a:t>
            </a:r>
            <a:r>
              <a:rPr lang="en-US" dirty="0"/>
              <a:t> </a:t>
            </a:r>
            <a:r>
              <a:rPr lang="en-US" dirty="0" err="1"/>
              <a:t>çıkması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/>
              <a:t>sportif</a:t>
            </a:r>
            <a:r>
              <a:rPr lang="en-US" dirty="0"/>
              <a:t> </a:t>
            </a:r>
            <a:r>
              <a:rPr lang="en-US" dirty="0" err="1"/>
              <a:t>eylemlerde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işlemler</a:t>
            </a:r>
            <a:r>
              <a:rPr lang="en-US" dirty="0"/>
              <a:t> </a:t>
            </a:r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plana</a:t>
            </a:r>
            <a:r>
              <a:rPr lang="en-US" dirty="0"/>
              <a:t> </a:t>
            </a:r>
            <a:r>
              <a:rPr lang="en-US" dirty="0" err="1"/>
              <a:t>çıkmaktadır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Bu </a:t>
            </a:r>
            <a:r>
              <a:rPr lang="en-US" dirty="0" err="1"/>
              <a:t>öğelerin</a:t>
            </a:r>
            <a:r>
              <a:rPr lang="en-US" dirty="0"/>
              <a:t>, </a:t>
            </a:r>
            <a:r>
              <a:rPr lang="en-US" dirty="0" err="1"/>
              <a:t>amaca</a:t>
            </a:r>
            <a:r>
              <a:rPr lang="en-US" dirty="0"/>
              <a:t> </a:t>
            </a:r>
            <a:r>
              <a:rPr lang="en-US" dirty="0" err="1"/>
              <a:t>yönelikliği</a:t>
            </a:r>
            <a:r>
              <a:rPr lang="en-US" dirty="0"/>
              <a:t> </a:t>
            </a:r>
            <a:r>
              <a:rPr lang="en-US" dirty="0" err="1"/>
              <a:t>beklenti</a:t>
            </a:r>
            <a:r>
              <a:rPr lang="en-US" dirty="0"/>
              <a:t> </a:t>
            </a:r>
            <a:r>
              <a:rPr lang="en-US" dirty="0" err="1"/>
              <a:t>durumu</a:t>
            </a:r>
            <a:r>
              <a:rPr lang="en-US" dirty="0"/>
              <a:t> ile </a:t>
            </a:r>
            <a:r>
              <a:rPr lang="en-US" dirty="0" err="1"/>
              <a:t>motorik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psikolojik</a:t>
            </a:r>
            <a:r>
              <a:rPr lang="en-US" dirty="0"/>
              <a:t> </a:t>
            </a:r>
            <a:r>
              <a:rPr lang="en-US" dirty="0" err="1"/>
              <a:t>faktörlerle</a:t>
            </a:r>
            <a:r>
              <a:rPr lang="en-US" dirty="0"/>
              <a:t> </a:t>
            </a:r>
            <a:r>
              <a:rPr lang="en-US" dirty="0" err="1"/>
              <a:t>anlam</a:t>
            </a:r>
            <a:r>
              <a:rPr lang="en-US" dirty="0"/>
              <a:t> </a:t>
            </a:r>
            <a:r>
              <a:rPr lang="en-US" dirty="0" err="1"/>
              <a:t>kazanır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511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EYLEM TEORİSİ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</a:t>
            </a:r>
            <a:r>
              <a:rPr lang="en-US" dirty="0" err="1" smtClean="0"/>
              <a:t>nsan</a:t>
            </a:r>
            <a:r>
              <a:rPr lang="en-US" dirty="0" smtClean="0"/>
              <a:t> </a:t>
            </a:r>
            <a:r>
              <a:rPr lang="en-US" dirty="0" err="1"/>
              <a:t>eylemi</a:t>
            </a:r>
            <a:r>
              <a:rPr lang="en-US" dirty="0"/>
              <a:t>, </a:t>
            </a:r>
            <a:r>
              <a:rPr lang="en-US" dirty="0" err="1"/>
              <a:t>psiko-fizik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etkinliktir</a:t>
            </a:r>
            <a:r>
              <a:rPr lang="en-US" dirty="0"/>
              <a:t>. </a:t>
            </a:r>
            <a:r>
              <a:rPr lang="en-US" dirty="0" err="1"/>
              <a:t>Karmaşık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süreçtir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Bu </a:t>
            </a:r>
            <a:r>
              <a:rPr lang="en-US" dirty="0" err="1"/>
              <a:t>süreç</a:t>
            </a:r>
            <a:r>
              <a:rPr lang="en-US" dirty="0"/>
              <a:t> </a:t>
            </a:r>
            <a:r>
              <a:rPr lang="en-US" dirty="0" err="1"/>
              <a:t>birey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çevresi</a:t>
            </a:r>
            <a:r>
              <a:rPr lang="en-US" dirty="0"/>
              <a:t> ile </a:t>
            </a:r>
            <a:r>
              <a:rPr lang="en-US" dirty="0" err="1"/>
              <a:t>etkileşimi</a:t>
            </a:r>
            <a:r>
              <a:rPr lang="en-US" dirty="0"/>
              <a:t> ile </a:t>
            </a:r>
            <a:r>
              <a:rPr lang="en-US" dirty="0" err="1"/>
              <a:t>olur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Duyum-algılama-bellek</a:t>
            </a:r>
            <a:r>
              <a:rPr lang="en-US" dirty="0" smtClean="0"/>
              <a:t> </a:t>
            </a:r>
            <a:r>
              <a:rPr lang="en-US" dirty="0" err="1"/>
              <a:t>düşünce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öğelerin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Bu </a:t>
            </a:r>
            <a:r>
              <a:rPr lang="en-US" dirty="0" err="1"/>
              <a:t>öğelere</a:t>
            </a:r>
            <a:r>
              <a:rPr lang="en-US" dirty="0"/>
              <a:t> </a:t>
            </a:r>
            <a:r>
              <a:rPr lang="en-US" dirty="0" err="1"/>
              <a:t>duygular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heyecanlar</a:t>
            </a:r>
            <a:r>
              <a:rPr lang="en-US" dirty="0"/>
              <a:t> </a:t>
            </a:r>
            <a:r>
              <a:rPr lang="en-US" dirty="0" err="1"/>
              <a:t>eşlik</a:t>
            </a:r>
            <a:r>
              <a:rPr lang="en-US" dirty="0"/>
              <a:t> </a:t>
            </a:r>
            <a:r>
              <a:rPr lang="en-US" dirty="0" err="1"/>
              <a:t>ederler</a:t>
            </a:r>
            <a:r>
              <a:rPr lang="en-US" dirty="0"/>
              <a:t>, </a:t>
            </a:r>
            <a:r>
              <a:rPr lang="en-US" dirty="0" err="1"/>
              <a:t>sporsal</a:t>
            </a:r>
            <a:r>
              <a:rPr lang="en-US" dirty="0"/>
              <a:t> </a:t>
            </a:r>
            <a:r>
              <a:rPr lang="en-US" dirty="0" err="1"/>
              <a:t>eylemler</a:t>
            </a:r>
            <a:r>
              <a:rPr lang="en-US" dirty="0"/>
              <a:t> </a:t>
            </a:r>
            <a:r>
              <a:rPr lang="en-US" dirty="0" err="1"/>
              <a:t>gerçekleşir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453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EY</a:t>
            </a:r>
            <a:r>
              <a:rPr lang="en-US" dirty="0" smtClean="0"/>
              <a:t>LEM </a:t>
            </a:r>
            <a:r>
              <a:rPr lang="tr-TR" dirty="0" smtClean="0"/>
              <a:t>TEORİSİ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Ey</a:t>
            </a:r>
            <a:r>
              <a:rPr lang="en-US" dirty="0" err="1" smtClean="0"/>
              <a:t>lem</a:t>
            </a:r>
            <a:r>
              <a:rPr lang="en-US" dirty="0" smtClean="0"/>
              <a:t> </a:t>
            </a:r>
            <a:r>
              <a:rPr lang="tr-TR" dirty="0" smtClean="0"/>
              <a:t>teorisine</a:t>
            </a:r>
            <a:r>
              <a:rPr lang="en-US" dirty="0" smtClean="0"/>
              <a:t> </a:t>
            </a:r>
            <a:r>
              <a:rPr lang="en-US" dirty="0" err="1"/>
              <a:t>göre</a:t>
            </a:r>
            <a:r>
              <a:rPr lang="en-US" dirty="0"/>
              <a:t>, </a:t>
            </a:r>
            <a:r>
              <a:rPr lang="en-US" dirty="0" err="1"/>
              <a:t>insan</a:t>
            </a:r>
            <a:r>
              <a:rPr lang="en-US" dirty="0"/>
              <a:t> her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dirty="0" err="1"/>
              <a:t>algılayan</a:t>
            </a:r>
            <a:r>
              <a:rPr lang="en-US" dirty="0"/>
              <a:t>, </a:t>
            </a:r>
            <a:r>
              <a:rPr lang="en-US" dirty="0" err="1"/>
              <a:t>duyan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kendini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ettiren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bütünlük</a:t>
            </a:r>
            <a:r>
              <a:rPr lang="tr-TR" dirty="0" smtClean="0"/>
              <a:t>tür</a:t>
            </a:r>
          </a:p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/>
              <a:t>insanın</a:t>
            </a:r>
            <a:r>
              <a:rPr lang="en-US" dirty="0"/>
              <a:t> </a:t>
            </a:r>
            <a:r>
              <a:rPr lang="en-US" dirty="0" err="1"/>
              <a:t>eylemi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çok </a:t>
            </a:r>
            <a:r>
              <a:rPr lang="en-US" dirty="0" err="1"/>
              <a:t>bölümlere</a:t>
            </a:r>
            <a:r>
              <a:rPr lang="en-US" dirty="0"/>
              <a:t> </a:t>
            </a:r>
            <a:r>
              <a:rPr lang="en-US" dirty="0" err="1"/>
              <a:t>ayrılır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Bu </a:t>
            </a:r>
            <a:r>
              <a:rPr lang="en-US" dirty="0" err="1"/>
              <a:t>bölümler</a:t>
            </a:r>
            <a:r>
              <a:rPr lang="en-US" dirty="0"/>
              <a:t> </a:t>
            </a:r>
            <a:r>
              <a:rPr lang="en-US" dirty="0" err="1"/>
              <a:t>birbirlerine</a:t>
            </a:r>
            <a:r>
              <a:rPr lang="en-US" dirty="0"/>
              <a:t> </a:t>
            </a:r>
            <a:r>
              <a:rPr lang="en-US" dirty="0" err="1"/>
              <a:t>fonksiyonel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bağlıdırlar</a:t>
            </a:r>
            <a:r>
              <a:rPr lang="en-US" dirty="0"/>
              <a:t>. </a:t>
            </a:r>
            <a:endParaRPr lang="tr-TR" dirty="0" smtClean="0"/>
          </a:p>
          <a:p>
            <a:endParaRPr lang="tr-TR" dirty="0"/>
          </a:p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/>
              <a:t>eylem</a:t>
            </a:r>
            <a:r>
              <a:rPr lang="en-US" dirty="0"/>
              <a:t>: </a:t>
            </a:r>
            <a:r>
              <a:rPr lang="en-US" dirty="0" err="1"/>
              <a:t>Dürtü</a:t>
            </a:r>
            <a:r>
              <a:rPr lang="en-US" dirty="0"/>
              <a:t> </a:t>
            </a:r>
            <a:r>
              <a:rPr lang="en-US" dirty="0" err="1" smtClean="0"/>
              <a:t>evresi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Oryantasyon</a:t>
            </a:r>
            <a:r>
              <a:rPr lang="en-US" dirty="0"/>
              <a:t> </a:t>
            </a:r>
            <a:r>
              <a:rPr lang="en-US" dirty="0" err="1"/>
              <a:t>evresi</a:t>
            </a:r>
            <a:r>
              <a:rPr lang="en-US" dirty="0"/>
              <a:t> (</a:t>
            </a:r>
            <a:r>
              <a:rPr lang="en-US" dirty="0" err="1"/>
              <a:t>yönlenme</a:t>
            </a:r>
            <a:r>
              <a:rPr lang="en-US" dirty="0"/>
              <a:t>) </a:t>
            </a:r>
            <a:r>
              <a:rPr lang="en-US" dirty="0" err="1"/>
              <a:t>Karar</a:t>
            </a:r>
            <a:r>
              <a:rPr lang="en-US" dirty="0"/>
              <a:t> </a:t>
            </a:r>
            <a:r>
              <a:rPr lang="en-US" dirty="0" err="1" smtClean="0"/>
              <a:t>evresi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evresi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Sonuç</a:t>
            </a:r>
            <a:r>
              <a:rPr lang="en-US" dirty="0"/>
              <a:t> </a:t>
            </a:r>
            <a:r>
              <a:rPr lang="en-US" dirty="0" err="1"/>
              <a:t>evresinden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err="1" smtClean="0"/>
              <a:t>Eylemin</a:t>
            </a:r>
            <a:r>
              <a:rPr lang="en-US" dirty="0" smtClean="0"/>
              <a:t> </a:t>
            </a:r>
            <a:r>
              <a:rPr lang="en-US" dirty="0" err="1"/>
              <a:t>amacı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evrelerin</a:t>
            </a:r>
            <a:r>
              <a:rPr lang="en-US" dirty="0"/>
              <a:t> </a:t>
            </a:r>
            <a:r>
              <a:rPr lang="en-US" dirty="0" err="1"/>
              <a:t>birbirine</a:t>
            </a:r>
            <a:r>
              <a:rPr lang="en-US" dirty="0"/>
              <a:t> </a:t>
            </a:r>
            <a:r>
              <a:rPr lang="en-US" dirty="0" err="1"/>
              <a:t>bağlantısını</a:t>
            </a:r>
            <a:r>
              <a:rPr lang="en-US" dirty="0"/>
              <a:t> </a:t>
            </a:r>
            <a:r>
              <a:rPr lang="en-US" dirty="0" err="1"/>
              <a:t>belirler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ÇEŞİTLİ SİSTEMLERİN ETKİSİ TEORİSİ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06916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Bu </a:t>
            </a:r>
            <a:r>
              <a:rPr lang="en-US" dirty="0" err="1"/>
              <a:t>teoriye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 smtClean="0"/>
              <a:t>Kompleks</a:t>
            </a:r>
            <a:r>
              <a:rPr lang="en-US" dirty="0" smtClean="0"/>
              <a:t> </a:t>
            </a:r>
            <a:r>
              <a:rPr lang="en-US" dirty="0" err="1"/>
              <a:t>yeteneklerin</a:t>
            </a:r>
            <a:r>
              <a:rPr lang="en-US" dirty="0"/>
              <a:t>, </a:t>
            </a:r>
            <a:r>
              <a:rPr lang="en-US" dirty="0" err="1"/>
              <a:t>oryantasyonun</a:t>
            </a:r>
            <a:r>
              <a:rPr lang="en-US" dirty="0"/>
              <a:t> </a:t>
            </a:r>
            <a:r>
              <a:rPr lang="en-US" dirty="0" err="1"/>
              <a:t>düzenlenmesi</a:t>
            </a:r>
            <a:r>
              <a:rPr lang="en-US" dirty="0"/>
              <a:t>, </a:t>
            </a:r>
            <a:r>
              <a:rPr lang="en-US" dirty="0" err="1"/>
              <a:t>sistemler</a:t>
            </a:r>
            <a:r>
              <a:rPr lang="en-US" dirty="0"/>
              <a:t>,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uygulamanın</a:t>
            </a:r>
            <a:r>
              <a:rPr lang="en-US" dirty="0"/>
              <a:t> </a:t>
            </a:r>
            <a:r>
              <a:rPr lang="en-US" dirty="0" err="1"/>
              <a:t>düzenlenmesinden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Yani</a:t>
            </a:r>
            <a:r>
              <a:rPr lang="en-US" dirty="0" smtClean="0"/>
              <a:t> </a:t>
            </a:r>
            <a:r>
              <a:rPr lang="en-US" dirty="0" err="1"/>
              <a:t>hareketlerin</a:t>
            </a:r>
            <a:r>
              <a:rPr lang="en-US" dirty="0"/>
              <a:t> </a:t>
            </a:r>
            <a:r>
              <a:rPr lang="en-US" dirty="0" err="1"/>
              <a:t>algılanması</a:t>
            </a:r>
            <a:r>
              <a:rPr lang="en-US" dirty="0"/>
              <a:t>, </a:t>
            </a:r>
            <a:r>
              <a:rPr lang="en-US" dirty="0" err="1"/>
              <a:t>bilişsel</a:t>
            </a:r>
            <a:r>
              <a:rPr lang="en-US" dirty="0"/>
              <a:t> </a:t>
            </a:r>
            <a:r>
              <a:rPr lang="en-US" dirty="0" err="1"/>
              <a:t>işlemler</a:t>
            </a:r>
            <a:r>
              <a:rPr lang="en-US" dirty="0"/>
              <a:t>, </a:t>
            </a:r>
            <a:r>
              <a:rPr lang="en-US" dirty="0" err="1"/>
              <a:t>motorsal</a:t>
            </a:r>
            <a:r>
              <a:rPr lang="en-US" dirty="0"/>
              <a:t> </a:t>
            </a:r>
            <a:r>
              <a:rPr lang="en-US" dirty="0" err="1"/>
              <a:t>bellek</a:t>
            </a:r>
            <a:r>
              <a:rPr lang="en-US" dirty="0"/>
              <a:t>, </a:t>
            </a:r>
            <a:r>
              <a:rPr lang="en-US" dirty="0" err="1"/>
              <a:t>hatırlama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performansa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koordinasyon</a:t>
            </a:r>
            <a:r>
              <a:rPr lang="en-US" dirty="0"/>
              <a:t>,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öğrenimini</a:t>
            </a:r>
            <a:r>
              <a:rPr lang="en-US" dirty="0"/>
              <a:t> </a:t>
            </a:r>
            <a:r>
              <a:rPr lang="en-US" dirty="0" err="1"/>
              <a:t>gerçekleştirir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/>
              <a:t>Motor </a:t>
            </a:r>
            <a:r>
              <a:rPr lang="en-US" dirty="0" err="1"/>
              <a:t>öğrenmenin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sistemlerin</a:t>
            </a:r>
            <a:r>
              <a:rPr lang="en-US" dirty="0"/>
              <a:t> </a:t>
            </a:r>
            <a:r>
              <a:rPr lang="en-US" dirty="0" err="1"/>
              <a:t>uygunluk</a:t>
            </a:r>
            <a:r>
              <a:rPr lang="en-US" dirty="0"/>
              <a:t> </a:t>
            </a:r>
            <a:r>
              <a:rPr lang="en-US" dirty="0" err="1"/>
              <a:t>düzeyine</a:t>
            </a:r>
            <a:r>
              <a:rPr lang="en-US" dirty="0"/>
              <a:t> </a:t>
            </a:r>
            <a:r>
              <a:rPr lang="en-US" dirty="0" err="1"/>
              <a:t>bağlıdır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Özellikle</a:t>
            </a:r>
            <a:r>
              <a:rPr lang="en-US" dirty="0" smtClean="0"/>
              <a:t> </a:t>
            </a:r>
            <a:r>
              <a:rPr lang="en-US" dirty="0" err="1"/>
              <a:t>entelektüel</a:t>
            </a:r>
            <a:r>
              <a:rPr lang="en-US" dirty="0"/>
              <a:t> </a:t>
            </a:r>
            <a:r>
              <a:rPr lang="en-US" dirty="0" err="1"/>
              <a:t>özellikler</a:t>
            </a:r>
            <a:r>
              <a:rPr lang="en-US" dirty="0"/>
              <a:t> </a:t>
            </a:r>
            <a:r>
              <a:rPr lang="en-US" dirty="0" err="1"/>
              <a:t>öğrenmede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oynarlar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855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ÇEŞİTLİ SİSTEMLERİN ETKİSİ TEORİSİ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069160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Öğrenme</a:t>
            </a:r>
            <a:r>
              <a:rPr lang="en-US" dirty="0"/>
              <a:t> </a:t>
            </a:r>
            <a:r>
              <a:rPr lang="en-US" dirty="0" err="1"/>
              <a:t>kuralları</a:t>
            </a:r>
            <a:r>
              <a:rPr lang="en-US" dirty="0"/>
              <a:t>: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hareketler</a:t>
            </a:r>
            <a:r>
              <a:rPr lang="en-US" dirty="0"/>
              <a:t> </a:t>
            </a:r>
            <a:r>
              <a:rPr lang="en-US" dirty="0" err="1"/>
              <a:t>sağlam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güvenli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öğrenilmeli</a:t>
            </a:r>
            <a:r>
              <a:rPr lang="en-US" dirty="0"/>
              <a:t> </a:t>
            </a:r>
            <a:r>
              <a:rPr lang="en-US" dirty="0" err="1"/>
              <a:t>hareketlerin</a:t>
            </a:r>
            <a:r>
              <a:rPr lang="en-US" dirty="0"/>
              <a:t> </a:t>
            </a:r>
            <a:r>
              <a:rPr lang="en-US" dirty="0" err="1"/>
              <a:t>hızı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arttırılmalıdır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Alıştırmalar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ödevler</a:t>
            </a:r>
            <a:r>
              <a:rPr lang="en-US" dirty="0"/>
              <a:t> </a:t>
            </a:r>
            <a:r>
              <a:rPr lang="en-US" dirty="0" err="1"/>
              <a:t>basitleştirilmiş</a:t>
            </a:r>
            <a:r>
              <a:rPr lang="en-US" dirty="0"/>
              <a:t> </a:t>
            </a:r>
            <a:r>
              <a:rPr lang="en-US" dirty="0" err="1"/>
              <a:t>formda</a:t>
            </a:r>
            <a:r>
              <a:rPr lang="en-US" dirty="0"/>
              <a:t> </a:t>
            </a:r>
            <a:r>
              <a:rPr lang="en-US" dirty="0" err="1"/>
              <a:t>verilmeli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unsurlar</a:t>
            </a:r>
            <a:r>
              <a:rPr lang="en-US" dirty="0"/>
              <a:t> </a:t>
            </a:r>
            <a:r>
              <a:rPr lang="en-US" dirty="0" err="1"/>
              <a:t>sunulmalıdır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Sporcu</a:t>
            </a:r>
            <a:r>
              <a:rPr lang="en-US" dirty="0" smtClean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akışını</a:t>
            </a:r>
            <a:r>
              <a:rPr lang="en-US" dirty="0"/>
              <a:t> </a:t>
            </a:r>
            <a:r>
              <a:rPr lang="en-US" dirty="0" err="1"/>
              <a:t>bilinçli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kavramalı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nelerin</a:t>
            </a:r>
            <a:r>
              <a:rPr lang="en-US" dirty="0"/>
              <a:t> </a:t>
            </a:r>
            <a:r>
              <a:rPr lang="en-US" dirty="0" err="1"/>
              <a:t>eksik</a:t>
            </a:r>
            <a:r>
              <a:rPr lang="en-US" dirty="0"/>
              <a:t> </a:t>
            </a:r>
            <a:r>
              <a:rPr lang="en-US" dirty="0" err="1"/>
              <a:t>olduğunun</a:t>
            </a:r>
            <a:r>
              <a:rPr lang="en-US" dirty="0"/>
              <a:t> </a:t>
            </a:r>
            <a:r>
              <a:rPr lang="en-US" dirty="0" err="1"/>
              <a:t>farkında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/>
              <a:t>tasarımı</a:t>
            </a:r>
            <a:r>
              <a:rPr lang="en-US" dirty="0"/>
              <a:t> </a:t>
            </a:r>
            <a:r>
              <a:rPr lang="en-US" dirty="0" err="1"/>
              <a:t>gerçekleşmelidir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Tanım</a:t>
            </a:r>
            <a:r>
              <a:rPr lang="en-US" dirty="0"/>
              <a:t>, </a:t>
            </a:r>
            <a:r>
              <a:rPr lang="en-US" dirty="0" err="1"/>
              <a:t>çizim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modellerin</a:t>
            </a:r>
            <a:r>
              <a:rPr lang="en-US" dirty="0"/>
              <a:t> </a:t>
            </a:r>
            <a:r>
              <a:rPr lang="en-US" dirty="0" err="1"/>
              <a:t>gözlenebilmesi</a:t>
            </a:r>
            <a:r>
              <a:rPr lang="en-US" dirty="0"/>
              <a:t> </a:t>
            </a:r>
            <a:r>
              <a:rPr lang="en-US" dirty="0" err="1"/>
              <a:t>yerinde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957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BASAMAK TEORİSİ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</a:t>
            </a:r>
            <a:r>
              <a:rPr lang="en-US" dirty="0" err="1" smtClean="0"/>
              <a:t>asamak</a:t>
            </a:r>
            <a:r>
              <a:rPr lang="en-US" dirty="0" smtClean="0"/>
              <a:t> </a:t>
            </a:r>
            <a:r>
              <a:rPr lang="en-US" dirty="0" err="1"/>
              <a:t>Teorisi</a:t>
            </a:r>
            <a:r>
              <a:rPr lang="en-US" dirty="0"/>
              <a:t> MEINEL/SCHABEL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savunulan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, en </a:t>
            </a:r>
            <a:r>
              <a:rPr lang="en-US" dirty="0" err="1"/>
              <a:t>geçerli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motor </a:t>
            </a:r>
            <a:r>
              <a:rPr lang="en-US" dirty="0" err="1"/>
              <a:t>öğrenme</a:t>
            </a:r>
            <a:r>
              <a:rPr lang="en-US" dirty="0"/>
              <a:t> </a:t>
            </a:r>
            <a:r>
              <a:rPr lang="en-US" dirty="0" err="1"/>
              <a:t>teorisidir</a:t>
            </a:r>
            <a:r>
              <a:rPr lang="en-US" dirty="0"/>
              <a:t>. </a:t>
            </a:r>
            <a:endParaRPr lang="tr-TR" dirty="0" smtClean="0"/>
          </a:p>
          <a:p>
            <a:endParaRPr lang="tr-TR" dirty="0"/>
          </a:p>
          <a:p>
            <a:r>
              <a:rPr lang="en-US" dirty="0" smtClean="0"/>
              <a:t>Bu </a:t>
            </a:r>
            <a:r>
              <a:rPr lang="en-US" dirty="0" err="1"/>
              <a:t>yazarlara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motor </a:t>
            </a:r>
            <a:r>
              <a:rPr lang="en-US" dirty="0" err="1"/>
              <a:t>öğrenme</a:t>
            </a:r>
            <a:r>
              <a:rPr lang="en-US" dirty="0"/>
              <a:t>: “ </a:t>
            </a:r>
            <a:r>
              <a:rPr lang="en-US" dirty="0" err="1"/>
              <a:t>İçeriği</a:t>
            </a:r>
            <a:r>
              <a:rPr lang="en-US" dirty="0"/>
              <a:t> motor </a:t>
            </a:r>
            <a:r>
              <a:rPr lang="en-US" dirty="0" err="1"/>
              <a:t>performans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davranış</a:t>
            </a:r>
            <a:r>
              <a:rPr lang="en-US" dirty="0"/>
              <a:t> </a:t>
            </a:r>
            <a:r>
              <a:rPr lang="en-US" dirty="0" err="1"/>
              <a:t>şekillerinin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formlarının</a:t>
            </a:r>
            <a:r>
              <a:rPr lang="en-US" dirty="0"/>
              <a:t> </a:t>
            </a:r>
            <a:r>
              <a:rPr lang="en-US" dirty="0" err="1"/>
              <a:t>kavranması</a:t>
            </a:r>
            <a:r>
              <a:rPr lang="en-US" dirty="0"/>
              <a:t> </a:t>
            </a:r>
            <a:r>
              <a:rPr lang="en-US" dirty="0" err="1"/>
              <a:t>eylem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becerilerin</a:t>
            </a:r>
            <a:r>
              <a:rPr lang="en-US" dirty="0"/>
              <a:t> </a:t>
            </a:r>
            <a:r>
              <a:rPr lang="en-US" dirty="0" err="1"/>
              <a:t>geliştirilmesi</a:t>
            </a:r>
            <a:r>
              <a:rPr lang="en-US" dirty="0"/>
              <a:t>, </a:t>
            </a:r>
            <a:r>
              <a:rPr lang="en-US" dirty="0" err="1"/>
              <a:t>uyum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mükemmelliğini</a:t>
            </a:r>
            <a:r>
              <a:rPr lang="en-US" dirty="0"/>
              <a:t> </a:t>
            </a:r>
            <a:r>
              <a:rPr lang="en-US" dirty="0" err="1"/>
              <a:t>kapsar</a:t>
            </a:r>
            <a:r>
              <a:rPr lang="en-US" dirty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56343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ÇEŞİTLİ SİSTEMLERİN ETKİSİ TEORİSİ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340768"/>
            <a:ext cx="8964488" cy="5328592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Teşvik</a:t>
            </a:r>
            <a:r>
              <a:rPr lang="en-US" dirty="0"/>
              <a:t> </a:t>
            </a:r>
            <a:r>
              <a:rPr lang="en-US" dirty="0" err="1"/>
              <a:t>edilmeli</a:t>
            </a:r>
            <a:r>
              <a:rPr lang="en-US" dirty="0"/>
              <a:t>, </a:t>
            </a:r>
            <a:r>
              <a:rPr lang="en-US" dirty="0" err="1"/>
              <a:t>alıştırma</a:t>
            </a:r>
            <a:r>
              <a:rPr lang="en-US" dirty="0"/>
              <a:t> </a:t>
            </a:r>
            <a:r>
              <a:rPr lang="en-US" dirty="0" err="1"/>
              <a:t>yaptırılmalı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sonuçlar</a:t>
            </a:r>
            <a:r>
              <a:rPr lang="en-US" dirty="0"/>
              <a:t> </a:t>
            </a:r>
            <a:r>
              <a:rPr lang="en-US" dirty="0" err="1"/>
              <a:t>değerlendirilmelidir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 smtClean="0"/>
              <a:t>Ayrıntılar</a:t>
            </a:r>
            <a:r>
              <a:rPr lang="en-US" dirty="0" smtClean="0"/>
              <a:t> </a:t>
            </a:r>
            <a:r>
              <a:rPr lang="en-US" dirty="0" err="1"/>
              <a:t>azaltılmalıdır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/>
              <a:t>ince</a:t>
            </a:r>
            <a:r>
              <a:rPr lang="en-US" dirty="0"/>
              <a:t> form </a:t>
            </a:r>
            <a:r>
              <a:rPr lang="en-US" dirty="0" err="1"/>
              <a:t>kavranana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alıştırma</a:t>
            </a:r>
            <a:r>
              <a:rPr lang="en-US" dirty="0"/>
              <a:t> </a:t>
            </a:r>
            <a:r>
              <a:rPr lang="en-US" dirty="0" err="1"/>
              <a:t>yaptırılmalıdır</a:t>
            </a:r>
            <a:r>
              <a:rPr lang="en-US" dirty="0"/>
              <a:t>. </a:t>
            </a:r>
            <a:r>
              <a:rPr lang="en-US" dirty="0" err="1"/>
              <a:t>Koordinasyon</a:t>
            </a:r>
            <a:r>
              <a:rPr lang="en-US" dirty="0"/>
              <a:t>, </a:t>
            </a:r>
            <a:r>
              <a:rPr lang="en-US" dirty="0" err="1"/>
              <a:t>daima</a:t>
            </a:r>
            <a:r>
              <a:rPr lang="en-US" dirty="0"/>
              <a:t> </a:t>
            </a:r>
            <a:r>
              <a:rPr lang="en-US" dirty="0" err="1"/>
              <a:t>kondisyonu</a:t>
            </a:r>
            <a:r>
              <a:rPr lang="en-US" dirty="0"/>
              <a:t> </a:t>
            </a:r>
            <a:r>
              <a:rPr lang="en-US" dirty="0" err="1"/>
              <a:t>tamamlanmalıdır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teorilerin</a:t>
            </a:r>
            <a:r>
              <a:rPr lang="en-US" dirty="0"/>
              <a:t>,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</a:t>
            </a:r>
            <a:r>
              <a:rPr lang="en-US" dirty="0" err="1"/>
              <a:t>eksikliklerde</a:t>
            </a:r>
            <a:r>
              <a:rPr lang="en-US" dirty="0"/>
              <a:t> </a:t>
            </a:r>
            <a:r>
              <a:rPr lang="en-US" dirty="0" err="1"/>
              <a:t>kaynağın</a:t>
            </a:r>
            <a:r>
              <a:rPr lang="en-US" dirty="0"/>
              <a:t> ne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koyması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Eksikliğin</a:t>
            </a:r>
            <a:r>
              <a:rPr lang="en-US" dirty="0" smtClean="0"/>
              <a:t> </a:t>
            </a:r>
            <a:r>
              <a:rPr lang="en-US" dirty="0" err="1"/>
              <a:t>nedeni</a:t>
            </a:r>
            <a:r>
              <a:rPr lang="en-US" dirty="0"/>
              <a:t>, </a:t>
            </a:r>
            <a:r>
              <a:rPr lang="en-US" dirty="0" err="1"/>
              <a:t>bilişsel</a:t>
            </a:r>
            <a:r>
              <a:rPr lang="en-US" dirty="0"/>
              <a:t> </a:t>
            </a:r>
            <a:r>
              <a:rPr lang="en-US" dirty="0" err="1"/>
              <a:t>işlemde</a:t>
            </a:r>
            <a:r>
              <a:rPr lang="en-US" dirty="0"/>
              <a:t> mi </a:t>
            </a:r>
            <a:r>
              <a:rPr lang="en-US" dirty="0" err="1"/>
              <a:t>yoksa</a:t>
            </a:r>
            <a:r>
              <a:rPr lang="en-US" dirty="0"/>
              <a:t> </a:t>
            </a:r>
            <a:r>
              <a:rPr lang="en-US" dirty="0" err="1"/>
              <a:t>antrenman</a:t>
            </a:r>
            <a:r>
              <a:rPr lang="en-US" dirty="0"/>
              <a:t> </a:t>
            </a:r>
            <a:r>
              <a:rPr lang="en-US" dirty="0" err="1"/>
              <a:t>planlamasından</a:t>
            </a:r>
            <a:r>
              <a:rPr lang="en-US" dirty="0"/>
              <a:t> </a:t>
            </a:r>
            <a:r>
              <a:rPr lang="en-US" dirty="0" err="1"/>
              <a:t>mı</a:t>
            </a:r>
            <a:r>
              <a:rPr lang="en-US" dirty="0"/>
              <a:t> </a:t>
            </a:r>
            <a:r>
              <a:rPr lang="en-US" dirty="0" err="1"/>
              <a:t>kaynaklandığı</a:t>
            </a:r>
            <a:r>
              <a:rPr lang="en-US" dirty="0"/>
              <a:t>, </a:t>
            </a:r>
            <a:r>
              <a:rPr lang="en-US" dirty="0" err="1"/>
              <a:t>koordinatif</a:t>
            </a:r>
            <a:r>
              <a:rPr lang="en-US" dirty="0"/>
              <a:t> </a:t>
            </a:r>
            <a:r>
              <a:rPr lang="en-US" dirty="0" err="1"/>
              <a:t>yeteneklerdeki</a:t>
            </a:r>
            <a:r>
              <a:rPr lang="en-US" dirty="0"/>
              <a:t> </a:t>
            </a:r>
            <a:r>
              <a:rPr lang="en-US" dirty="0" err="1"/>
              <a:t>eksiklik</a:t>
            </a:r>
            <a:r>
              <a:rPr lang="en-US" dirty="0"/>
              <a:t> mi </a:t>
            </a:r>
            <a:r>
              <a:rPr lang="en-US" dirty="0" err="1"/>
              <a:t>yoksa</a:t>
            </a:r>
            <a:r>
              <a:rPr lang="en-US" dirty="0"/>
              <a:t> </a:t>
            </a:r>
            <a:r>
              <a:rPr lang="en-US" dirty="0" err="1"/>
              <a:t>metodik</a:t>
            </a:r>
            <a:r>
              <a:rPr lang="en-US" dirty="0"/>
              <a:t> </a:t>
            </a:r>
            <a:r>
              <a:rPr lang="en-US" dirty="0" err="1"/>
              <a:t>yöntemlerde</a:t>
            </a:r>
            <a:r>
              <a:rPr lang="en-US" dirty="0"/>
              <a:t> mi </a:t>
            </a:r>
            <a:r>
              <a:rPr lang="en-US" dirty="0" err="1"/>
              <a:t>eksiklik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saptanmalıdır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Antrenörün</a:t>
            </a:r>
            <a:r>
              <a:rPr lang="en-US" dirty="0" smtClean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pratik</a:t>
            </a:r>
            <a:r>
              <a:rPr lang="en-US" dirty="0"/>
              <a:t> </a:t>
            </a:r>
            <a:r>
              <a:rPr lang="en-US" dirty="0" err="1"/>
              <a:t>bilgilerini</a:t>
            </a:r>
            <a:r>
              <a:rPr lang="en-US" dirty="0"/>
              <a:t> </a:t>
            </a:r>
            <a:r>
              <a:rPr lang="en-US" dirty="0" err="1"/>
              <a:t>teoriyle</a:t>
            </a:r>
            <a:r>
              <a:rPr lang="en-US" dirty="0"/>
              <a:t> </a:t>
            </a:r>
            <a:r>
              <a:rPr lang="en-US" dirty="0" err="1"/>
              <a:t>bağdaştırması</a:t>
            </a:r>
            <a:r>
              <a:rPr lang="en-US" dirty="0"/>
              <a:t> </a:t>
            </a:r>
            <a:r>
              <a:rPr lang="en-US" dirty="0" err="1"/>
              <a:t>şarttır</a:t>
            </a:r>
            <a:r>
              <a:rPr lang="en-US" dirty="0"/>
              <a:t>. </a:t>
            </a:r>
            <a:r>
              <a:rPr lang="en-US" dirty="0" err="1"/>
              <a:t>Böylelikle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öğrenme</a:t>
            </a:r>
            <a:r>
              <a:rPr lang="en-US" dirty="0"/>
              <a:t> </a:t>
            </a:r>
            <a:r>
              <a:rPr lang="en-US" dirty="0" err="1"/>
              <a:t>stratejilerini</a:t>
            </a:r>
            <a:r>
              <a:rPr lang="en-US" dirty="0"/>
              <a:t> </a:t>
            </a:r>
            <a:r>
              <a:rPr lang="en-US" dirty="0" err="1"/>
              <a:t>geliştirebilir</a:t>
            </a:r>
            <a:r>
              <a:rPr lang="en-US" dirty="0"/>
              <a:t>. </a:t>
            </a:r>
            <a:r>
              <a:rPr lang="en-US" dirty="0" err="1"/>
              <a:t>Teşvik</a:t>
            </a:r>
            <a:r>
              <a:rPr lang="en-US" dirty="0"/>
              <a:t> </a:t>
            </a:r>
            <a:r>
              <a:rPr lang="en-US" dirty="0" err="1"/>
              <a:t>edici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910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SONUÇ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</a:t>
            </a:r>
            <a:r>
              <a:rPr lang="en-US" dirty="0" err="1" smtClean="0"/>
              <a:t>ğretim</a:t>
            </a:r>
            <a:r>
              <a:rPr lang="en-US" dirty="0" smtClean="0"/>
              <a:t> </a:t>
            </a:r>
            <a:r>
              <a:rPr lang="en-US" dirty="0" err="1"/>
              <a:t>yöntemleri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hareketlerin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öğretilmesi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err="1" smtClean="0"/>
              <a:t>Sağlam</a:t>
            </a:r>
            <a:r>
              <a:rPr lang="en-US" dirty="0" smtClean="0"/>
              <a:t> </a:t>
            </a:r>
            <a:r>
              <a:rPr lang="en-US" dirty="0" err="1" smtClean="0"/>
              <a:t>yaptırılması</a:t>
            </a:r>
            <a:endParaRPr lang="tr-TR" dirty="0" smtClean="0"/>
          </a:p>
          <a:p>
            <a:r>
              <a:rPr lang="en-US" dirty="0" err="1" smtClean="0"/>
              <a:t>Hareketin</a:t>
            </a:r>
            <a:r>
              <a:rPr lang="en-US" dirty="0" smtClean="0"/>
              <a:t> </a:t>
            </a:r>
            <a:r>
              <a:rPr lang="en-US" dirty="0" err="1"/>
              <a:t>detayları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sahibi</a:t>
            </a:r>
            <a:r>
              <a:rPr lang="en-US" dirty="0"/>
              <a:t> </a:t>
            </a:r>
            <a:r>
              <a:rPr lang="en-US" dirty="0" err="1"/>
              <a:t>olunması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err="1" smtClean="0"/>
              <a:t>Metodik</a:t>
            </a:r>
            <a:r>
              <a:rPr lang="en-US" dirty="0" smtClean="0"/>
              <a:t> </a:t>
            </a:r>
            <a:r>
              <a:rPr lang="en-US" dirty="0" err="1"/>
              <a:t>sıralama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kolaylaştırıcı</a:t>
            </a:r>
            <a:r>
              <a:rPr lang="en-US" dirty="0"/>
              <a:t> </a:t>
            </a:r>
            <a:r>
              <a:rPr lang="en-US" dirty="0" err="1"/>
              <a:t>araç</a:t>
            </a:r>
            <a:r>
              <a:rPr lang="en-US" dirty="0"/>
              <a:t> </a:t>
            </a:r>
            <a:r>
              <a:rPr lang="en-US" dirty="0" err="1"/>
              <a:t>kullanılması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374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BASAMAK TEORİSİ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Çeşitli </a:t>
            </a:r>
            <a:r>
              <a:rPr lang="tr-TR" dirty="0" err="1" smtClean="0"/>
              <a:t>sp</a:t>
            </a:r>
            <a:r>
              <a:rPr lang="en-US" dirty="0" smtClean="0"/>
              <a:t>or </a:t>
            </a:r>
            <a:r>
              <a:rPr lang="en-US" dirty="0" err="1"/>
              <a:t>dallarına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değişiklik</a:t>
            </a:r>
            <a:r>
              <a:rPr lang="en-US" dirty="0"/>
              <a:t> </a:t>
            </a:r>
            <a:r>
              <a:rPr lang="tr-TR" dirty="0" smtClean="0"/>
              <a:t>gösteren </a:t>
            </a:r>
            <a:r>
              <a:rPr lang="en-US" dirty="0" smtClean="0"/>
              <a:t>motor </a:t>
            </a:r>
            <a:r>
              <a:rPr lang="en-US" dirty="0" err="1"/>
              <a:t>öğrenme</a:t>
            </a:r>
            <a:r>
              <a:rPr lang="en-US" dirty="0"/>
              <a:t> </a:t>
            </a:r>
            <a:r>
              <a:rPr lang="en-US" dirty="0" err="1"/>
              <a:t>süreci</a:t>
            </a:r>
            <a:r>
              <a:rPr lang="en-US" dirty="0"/>
              <a:t>, 3 </a:t>
            </a:r>
            <a:r>
              <a:rPr lang="en-US" dirty="0" err="1"/>
              <a:t>evrede</a:t>
            </a:r>
            <a:r>
              <a:rPr lang="en-US" dirty="0"/>
              <a:t> </a:t>
            </a:r>
            <a:r>
              <a:rPr lang="en-US" dirty="0" err="1"/>
              <a:t>gerçekleşir</a:t>
            </a:r>
            <a:r>
              <a:rPr lang="en-US" dirty="0"/>
              <a:t>: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1-Kaba </a:t>
            </a:r>
            <a:r>
              <a:rPr lang="en-US" dirty="0" err="1"/>
              <a:t>koordinasyon</a:t>
            </a:r>
            <a:r>
              <a:rPr lang="en-US" dirty="0"/>
              <a:t> </a:t>
            </a:r>
            <a:r>
              <a:rPr lang="en-US" dirty="0" err="1"/>
              <a:t>evresi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smtClean="0"/>
              <a:t>2-İnce </a:t>
            </a:r>
            <a:r>
              <a:rPr lang="en-US" dirty="0" err="1"/>
              <a:t>koordinasyon</a:t>
            </a:r>
            <a:r>
              <a:rPr lang="en-US" dirty="0"/>
              <a:t> </a:t>
            </a:r>
            <a:r>
              <a:rPr lang="en-US" dirty="0" err="1"/>
              <a:t>evresi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smtClean="0"/>
              <a:t>3-İnce </a:t>
            </a:r>
            <a:r>
              <a:rPr lang="en-US" dirty="0" err="1"/>
              <a:t>koordinasyonun</a:t>
            </a:r>
            <a:r>
              <a:rPr lang="en-US" dirty="0"/>
              <a:t> </a:t>
            </a:r>
            <a:r>
              <a:rPr lang="en-US" dirty="0" err="1"/>
              <a:t>pekiştirilmesi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97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BASAMAK </a:t>
            </a:r>
            <a:r>
              <a:rPr lang="tr-TR" dirty="0" smtClean="0"/>
              <a:t>TEORİSİ</a:t>
            </a:r>
            <a:br>
              <a:rPr lang="tr-TR" dirty="0" smtClean="0"/>
            </a:br>
            <a:r>
              <a:rPr lang="tr-TR" sz="3600" b="1" dirty="0" smtClean="0"/>
              <a:t>KABA KOORDİNASYON EVRESİ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Bu </a:t>
            </a:r>
            <a:r>
              <a:rPr lang="en-US" dirty="0" err="1"/>
              <a:t>evrede</a:t>
            </a:r>
            <a:r>
              <a:rPr lang="en-US" dirty="0"/>
              <a:t> </a:t>
            </a:r>
            <a:r>
              <a:rPr lang="en-US" dirty="0" err="1"/>
              <a:t>eksiklik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hareketlerde</a:t>
            </a:r>
            <a:r>
              <a:rPr lang="en-US" dirty="0"/>
              <a:t> </a:t>
            </a:r>
            <a:r>
              <a:rPr lang="en-US" dirty="0" err="1"/>
              <a:t>güvensizlik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konusudur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/>
              <a:t>deneyimi</a:t>
            </a:r>
            <a:r>
              <a:rPr lang="en-US" dirty="0"/>
              <a:t> </a:t>
            </a:r>
            <a:r>
              <a:rPr lang="en-US" dirty="0" err="1"/>
              <a:t>yeterli</a:t>
            </a:r>
            <a:r>
              <a:rPr lang="en-US" dirty="0"/>
              <a:t> </a:t>
            </a:r>
            <a:r>
              <a:rPr lang="en-US" dirty="0" err="1"/>
              <a:t>olmadığından</a:t>
            </a:r>
            <a:r>
              <a:rPr lang="en-US" dirty="0"/>
              <a:t> </a:t>
            </a:r>
            <a:r>
              <a:rPr lang="en-US" dirty="0" err="1"/>
              <a:t>kaba</a:t>
            </a:r>
            <a:r>
              <a:rPr lang="en-US" dirty="0"/>
              <a:t> </a:t>
            </a:r>
            <a:r>
              <a:rPr lang="en-US" dirty="0" err="1"/>
              <a:t>hatalar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/>
              <a:t>spor</a:t>
            </a:r>
            <a:r>
              <a:rPr lang="en-US" dirty="0"/>
              <a:t> </a:t>
            </a:r>
            <a:r>
              <a:rPr lang="en-US" dirty="0" err="1"/>
              <a:t>disiplininde</a:t>
            </a:r>
            <a:r>
              <a:rPr lang="en-US" dirty="0"/>
              <a:t>, </a:t>
            </a:r>
            <a:r>
              <a:rPr lang="en-US" dirty="0" err="1"/>
              <a:t>başlangıçta</a:t>
            </a:r>
            <a:r>
              <a:rPr lang="en-US" dirty="0"/>
              <a:t> </a:t>
            </a:r>
            <a:r>
              <a:rPr lang="en-US" dirty="0" err="1"/>
              <a:t>hareketler</a:t>
            </a:r>
            <a:r>
              <a:rPr lang="en-US" dirty="0"/>
              <a:t> </a:t>
            </a:r>
            <a:r>
              <a:rPr lang="en-US" dirty="0" err="1"/>
              <a:t>başarılı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uygulanamazlar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metodik</a:t>
            </a:r>
            <a:r>
              <a:rPr lang="en-US" dirty="0"/>
              <a:t> </a:t>
            </a:r>
            <a:r>
              <a:rPr lang="en-US" dirty="0" err="1"/>
              <a:t>sıralama</a:t>
            </a:r>
            <a:r>
              <a:rPr lang="en-US" dirty="0"/>
              <a:t> </a:t>
            </a:r>
            <a:r>
              <a:rPr lang="en-US" dirty="0" err="1"/>
              <a:t>uygulanmalıdır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/>
              <a:t>bisiklete</a:t>
            </a:r>
            <a:r>
              <a:rPr lang="en-US" dirty="0"/>
              <a:t> </a:t>
            </a:r>
            <a:r>
              <a:rPr lang="en-US" dirty="0" err="1"/>
              <a:t>binmeyi</a:t>
            </a:r>
            <a:r>
              <a:rPr lang="en-US" dirty="0"/>
              <a:t> </a:t>
            </a:r>
            <a:r>
              <a:rPr lang="en-US" dirty="0" err="1"/>
              <a:t>öğrenen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çocuk</a:t>
            </a:r>
            <a:r>
              <a:rPr lang="en-US" dirty="0"/>
              <a:t>,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değişik</a:t>
            </a:r>
            <a:r>
              <a:rPr lang="en-US" dirty="0"/>
              <a:t> </a:t>
            </a:r>
            <a:r>
              <a:rPr lang="en-US" dirty="0" err="1"/>
              <a:t>gerekleri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getiremez</a:t>
            </a:r>
            <a:r>
              <a:rPr lang="en-US" dirty="0"/>
              <a:t>. </a:t>
            </a:r>
            <a:r>
              <a:rPr lang="en-US" dirty="0" err="1" smtClean="0"/>
              <a:t>Dengede</a:t>
            </a:r>
            <a:r>
              <a:rPr lang="en-US" dirty="0" smtClean="0"/>
              <a:t> </a:t>
            </a:r>
            <a:r>
              <a:rPr lang="en-US" dirty="0" err="1"/>
              <a:t>bozukluk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ayağını</a:t>
            </a:r>
            <a:r>
              <a:rPr lang="en-US" dirty="0"/>
              <a:t> </a:t>
            </a:r>
            <a:r>
              <a:rPr lang="en-US" dirty="0" err="1"/>
              <a:t>yere</a:t>
            </a:r>
            <a:r>
              <a:rPr lang="en-US" dirty="0"/>
              <a:t> </a:t>
            </a:r>
            <a:r>
              <a:rPr lang="en-US" dirty="0" err="1"/>
              <a:t>koyar</a:t>
            </a:r>
            <a:r>
              <a:rPr lang="en-US" dirty="0"/>
              <a:t>. </a:t>
            </a:r>
            <a:r>
              <a:rPr lang="en-US" dirty="0" err="1"/>
              <a:t>Yardım</a:t>
            </a:r>
            <a:r>
              <a:rPr lang="en-US" dirty="0"/>
              <a:t> </a:t>
            </a:r>
            <a:r>
              <a:rPr lang="en-US" dirty="0" err="1"/>
              <a:t>edilirse</a:t>
            </a:r>
            <a:r>
              <a:rPr lang="en-US" dirty="0"/>
              <a:t>, </a:t>
            </a:r>
            <a:r>
              <a:rPr lang="en-US" dirty="0" err="1"/>
              <a:t>ayağı</a:t>
            </a:r>
            <a:r>
              <a:rPr lang="en-US" dirty="0"/>
              <a:t> </a:t>
            </a:r>
            <a:r>
              <a:rPr lang="en-US" dirty="0" err="1"/>
              <a:t>pedaldan</a:t>
            </a:r>
            <a:r>
              <a:rPr lang="en-US" dirty="0"/>
              <a:t> </a:t>
            </a:r>
            <a:r>
              <a:rPr lang="en-US" dirty="0" err="1"/>
              <a:t>kayabilir</a:t>
            </a:r>
            <a:r>
              <a:rPr lang="en-US" dirty="0"/>
              <a:t> veya </a:t>
            </a:r>
            <a:r>
              <a:rPr lang="en-US" dirty="0" err="1"/>
              <a:t>gidona</a:t>
            </a:r>
            <a:r>
              <a:rPr lang="en-US" dirty="0"/>
              <a:t> hakim </a:t>
            </a:r>
            <a:r>
              <a:rPr lang="en-US" dirty="0" err="1"/>
              <a:t>olamaz</a:t>
            </a:r>
            <a:r>
              <a:rPr lang="en-US" dirty="0"/>
              <a:t>. </a:t>
            </a:r>
            <a:r>
              <a:rPr lang="en-US" dirty="0" err="1"/>
              <a:t>Fren</a:t>
            </a:r>
            <a:r>
              <a:rPr lang="en-US" dirty="0"/>
              <a:t> </a:t>
            </a:r>
            <a:r>
              <a:rPr lang="en-US" dirty="0" err="1"/>
              <a:t>yaparken</a:t>
            </a:r>
            <a:r>
              <a:rPr lang="en-US" dirty="0"/>
              <a:t> de </a:t>
            </a:r>
            <a:r>
              <a:rPr lang="en-US" dirty="0" err="1"/>
              <a:t>zorluk</a:t>
            </a:r>
            <a:r>
              <a:rPr lang="en-US" dirty="0"/>
              <a:t> </a:t>
            </a:r>
            <a:r>
              <a:rPr lang="en-US" dirty="0" err="1"/>
              <a:t>çeker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8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BASAMAK TEORİSİ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en-US" dirty="0" err="1" smtClean="0"/>
              <a:t>Yapımdaki</a:t>
            </a:r>
            <a:r>
              <a:rPr lang="en-US" dirty="0" smtClean="0"/>
              <a:t> </a:t>
            </a:r>
            <a:r>
              <a:rPr lang="tr-TR" dirty="0" err="1" smtClean="0"/>
              <a:t>E</a:t>
            </a:r>
            <a:r>
              <a:rPr lang="en-US" dirty="0" err="1" smtClean="0"/>
              <a:t>ksiklikler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Kuvvet</a:t>
            </a:r>
            <a:r>
              <a:rPr lang="en-US" dirty="0" smtClean="0"/>
              <a:t>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r>
              <a:rPr lang="en-US" dirty="0" err="1"/>
              <a:t>aşırı</a:t>
            </a:r>
            <a:r>
              <a:rPr lang="en-US" dirty="0"/>
              <a:t> </a:t>
            </a:r>
            <a:r>
              <a:rPr lang="en-US" dirty="0" err="1"/>
              <a:t>oranda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veya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Hareketin</a:t>
            </a:r>
            <a:r>
              <a:rPr lang="en-US" dirty="0" smtClean="0"/>
              <a:t> </a:t>
            </a:r>
            <a:r>
              <a:rPr lang="en-US" dirty="0" err="1"/>
              <a:t>kapsamı</a:t>
            </a:r>
            <a:r>
              <a:rPr lang="en-US" dirty="0"/>
              <a:t>,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kas</a:t>
            </a:r>
            <a:r>
              <a:rPr lang="en-US" dirty="0"/>
              <a:t> </a:t>
            </a:r>
            <a:r>
              <a:rPr lang="en-US" dirty="0" err="1"/>
              <a:t>gruplarıyla</a:t>
            </a:r>
            <a:r>
              <a:rPr lang="en-US" dirty="0"/>
              <a:t> </a:t>
            </a:r>
            <a:r>
              <a:rPr lang="en-US" dirty="0" err="1"/>
              <a:t>sınırlanamaz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Harekette</a:t>
            </a:r>
            <a:r>
              <a:rPr lang="en-US" dirty="0" smtClean="0"/>
              <a:t> </a:t>
            </a:r>
            <a:r>
              <a:rPr lang="en-US" dirty="0" err="1"/>
              <a:t>ekonomiklik</a:t>
            </a:r>
            <a:r>
              <a:rPr lang="en-US" dirty="0"/>
              <a:t> </a:t>
            </a:r>
            <a:r>
              <a:rPr lang="en-US" dirty="0" err="1"/>
              <a:t>yoktur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Tempo </a:t>
            </a:r>
            <a:r>
              <a:rPr lang="en-US" dirty="0" err="1"/>
              <a:t>aşırı</a:t>
            </a:r>
            <a:r>
              <a:rPr lang="en-US" dirty="0"/>
              <a:t> </a:t>
            </a:r>
            <a:r>
              <a:rPr lang="en-US" dirty="0" err="1"/>
              <a:t>derecede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veya çok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 (</a:t>
            </a:r>
            <a:r>
              <a:rPr lang="en-US" dirty="0" err="1"/>
              <a:t>yüzmede</a:t>
            </a:r>
            <a:r>
              <a:rPr lang="en-US" dirty="0"/>
              <a:t>) </a:t>
            </a:r>
            <a:endParaRPr lang="tr-TR" dirty="0" smtClean="0"/>
          </a:p>
          <a:p>
            <a:r>
              <a:rPr lang="en-US" dirty="0" err="1" smtClean="0"/>
              <a:t>Hareketin</a:t>
            </a:r>
            <a:r>
              <a:rPr lang="en-US" dirty="0" smtClean="0"/>
              <a:t> </a:t>
            </a:r>
            <a:r>
              <a:rPr lang="en-US" dirty="0" err="1"/>
              <a:t>dinamiği</a:t>
            </a:r>
            <a:r>
              <a:rPr lang="en-US" dirty="0"/>
              <a:t> </a:t>
            </a:r>
            <a:r>
              <a:rPr lang="en-US" dirty="0" err="1"/>
              <a:t>ölçüsüzdür</a:t>
            </a:r>
            <a:r>
              <a:rPr lang="en-US" dirty="0"/>
              <a:t>. </a:t>
            </a:r>
            <a:r>
              <a:rPr lang="en-US" dirty="0" err="1"/>
              <a:t>Hareketin</a:t>
            </a:r>
            <a:r>
              <a:rPr lang="en-US" dirty="0"/>
              <a:t> </a:t>
            </a:r>
            <a:r>
              <a:rPr lang="en-US" dirty="0" err="1"/>
              <a:t>tamlığı</a:t>
            </a:r>
            <a:r>
              <a:rPr lang="en-US" dirty="0"/>
              <a:t> </a:t>
            </a:r>
            <a:r>
              <a:rPr lang="en-US" dirty="0" err="1"/>
              <a:t>azdır</a:t>
            </a:r>
            <a:r>
              <a:rPr lang="en-US" dirty="0"/>
              <a:t>. (</a:t>
            </a:r>
            <a:r>
              <a:rPr lang="en-US" dirty="0" err="1"/>
              <a:t>Yüzme</a:t>
            </a:r>
            <a:r>
              <a:rPr lang="en-US" dirty="0"/>
              <a:t>, </a:t>
            </a:r>
            <a:r>
              <a:rPr lang="en-US" dirty="0" err="1"/>
              <a:t>kipe</a:t>
            </a:r>
            <a:r>
              <a:rPr lang="en-US" dirty="0"/>
              <a:t>, kayak, </a:t>
            </a:r>
            <a:r>
              <a:rPr lang="en-US" dirty="0" err="1"/>
              <a:t>şut</a:t>
            </a:r>
            <a:r>
              <a:rPr lang="en-US" dirty="0"/>
              <a:t> </a:t>
            </a:r>
            <a:r>
              <a:rPr lang="en-US" dirty="0" err="1"/>
              <a:t>öğrenirken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hatalara</a:t>
            </a:r>
            <a:r>
              <a:rPr lang="en-US" dirty="0"/>
              <a:t> çok </a:t>
            </a:r>
            <a:r>
              <a:rPr lang="en-US" dirty="0" err="1"/>
              <a:t>rastlanır</a:t>
            </a:r>
            <a:r>
              <a:rPr lang="en-US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02737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/>
              <a:t>BASAMAK TEORİSİ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en-US" dirty="0" err="1"/>
              <a:t>Tasarlamadaki</a:t>
            </a:r>
            <a:r>
              <a:rPr lang="en-US" dirty="0"/>
              <a:t> </a:t>
            </a:r>
            <a:r>
              <a:rPr lang="tr-TR" dirty="0" smtClean="0"/>
              <a:t>E</a:t>
            </a:r>
            <a:r>
              <a:rPr lang="en-US" dirty="0" err="1" smtClean="0"/>
              <a:t>ksikl</a:t>
            </a:r>
            <a:r>
              <a:rPr lang="tr-TR" dirty="0" err="1" smtClean="0"/>
              <a:t>ikler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/>
              <a:t>taslağı</a:t>
            </a:r>
            <a:r>
              <a:rPr lang="en-US" dirty="0"/>
              <a:t> 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, </a:t>
            </a:r>
            <a:r>
              <a:rPr lang="en-US" dirty="0" err="1"/>
              <a:t>kısmen</a:t>
            </a:r>
            <a:r>
              <a:rPr lang="en-US" dirty="0"/>
              <a:t> </a:t>
            </a:r>
            <a:r>
              <a:rPr lang="en-US" dirty="0" err="1" smtClean="0"/>
              <a:t>yanlıştır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 smtClean="0"/>
              <a:t>Antizipasyon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öncelleme</a:t>
            </a:r>
            <a:r>
              <a:rPr lang="en-US" dirty="0"/>
              <a:t>) </a:t>
            </a:r>
            <a:r>
              <a:rPr lang="en-US" dirty="0" err="1"/>
              <a:t>yeterli</a:t>
            </a:r>
            <a:r>
              <a:rPr lang="en-US" dirty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 smtClean="0"/>
              <a:t>Bilgiler</a:t>
            </a:r>
            <a:r>
              <a:rPr lang="en-US" dirty="0" smtClean="0"/>
              <a:t> </a:t>
            </a:r>
            <a:r>
              <a:rPr lang="en-US" dirty="0" err="1"/>
              <a:t>eksik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/>
              <a:t>detay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bilinçsel</a:t>
            </a:r>
            <a:r>
              <a:rPr lang="en-US" dirty="0"/>
              <a:t> </a:t>
            </a:r>
            <a:r>
              <a:rPr lang="en-US" dirty="0" err="1"/>
              <a:t>katılım</a:t>
            </a:r>
            <a:r>
              <a:rPr lang="en-US" dirty="0"/>
              <a:t> </a:t>
            </a:r>
            <a:r>
              <a:rPr lang="en-US" dirty="0" err="1"/>
              <a:t>aşarı</a:t>
            </a:r>
            <a:r>
              <a:rPr lang="en-US" dirty="0"/>
              <a:t> </a:t>
            </a:r>
            <a:r>
              <a:rPr lang="en-US" dirty="0" err="1"/>
              <a:t>yük</a:t>
            </a:r>
            <a:r>
              <a:rPr lang="en-US" dirty="0"/>
              <a:t> </a:t>
            </a:r>
            <a:r>
              <a:rPr lang="en-US" dirty="0" err="1"/>
              <a:t>altındadır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Çok </a:t>
            </a:r>
            <a:r>
              <a:rPr lang="en-US" dirty="0" err="1"/>
              <a:t>yönlü</a:t>
            </a:r>
            <a:r>
              <a:rPr lang="en-US" dirty="0"/>
              <a:t> </a:t>
            </a:r>
            <a:r>
              <a:rPr lang="en-US" dirty="0" err="1"/>
              <a:t>gereklerin</a:t>
            </a:r>
            <a:r>
              <a:rPr lang="en-US" dirty="0"/>
              <a:t> </a:t>
            </a:r>
            <a:r>
              <a:rPr lang="en-US" dirty="0" err="1"/>
              <a:t>hemen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değerlendirilmeleri</a:t>
            </a:r>
            <a:r>
              <a:rPr lang="en-US" dirty="0"/>
              <a:t>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Hareketle</a:t>
            </a:r>
            <a:r>
              <a:rPr lang="en-US" dirty="0" smtClean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bilgilerin</a:t>
            </a:r>
            <a:r>
              <a:rPr lang="en-US" dirty="0"/>
              <a:t> </a:t>
            </a:r>
            <a:r>
              <a:rPr lang="en-US" dirty="0" err="1"/>
              <a:t>anlaşılır</a:t>
            </a:r>
            <a:r>
              <a:rPr lang="en-US" dirty="0"/>
              <a:t> </a:t>
            </a:r>
            <a:r>
              <a:rPr lang="en-US" dirty="0" err="1"/>
              <a:t>olmaları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tam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verilmeleri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238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BASAMAK TEORİSİ </a:t>
            </a:r>
            <a:br>
              <a:rPr lang="tr-TR" dirty="0"/>
            </a:br>
            <a:r>
              <a:rPr lang="en-US" dirty="0" err="1" smtClean="0"/>
              <a:t>Temel</a:t>
            </a:r>
            <a:r>
              <a:rPr lang="tr-TR" dirty="0" smtClean="0"/>
              <a:t> E</a:t>
            </a:r>
            <a:r>
              <a:rPr lang="en-US" dirty="0" err="1"/>
              <a:t>ksikl</a:t>
            </a:r>
            <a:r>
              <a:rPr lang="tr-TR" dirty="0" err="1"/>
              <a:t>ikler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Hareketle</a:t>
            </a:r>
            <a:r>
              <a:rPr lang="en-US" dirty="0" smtClean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bilişsel</a:t>
            </a:r>
            <a:r>
              <a:rPr lang="en-US" dirty="0"/>
              <a:t> </a:t>
            </a:r>
            <a:r>
              <a:rPr lang="en-US" dirty="0" err="1"/>
              <a:t>bilgilerde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hareketlerin</a:t>
            </a:r>
            <a:r>
              <a:rPr lang="en-US" dirty="0"/>
              <a:t> 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tasarlanmasında</a:t>
            </a:r>
            <a:r>
              <a:rPr lang="en-US" dirty="0"/>
              <a:t> </a:t>
            </a:r>
            <a:r>
              <a:rPr lang="en-US" dirty="0" err="1"/>
              <a:t>eksiklikler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konusudur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nedenle</a:t>
            </a:r>
            <a:r>
              <a:rPr lang="en-US" dirty="0"/>
              <a:t> de en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bölümler</a:t>
            </a:r>
            <a:r>
              <a:rPr lang="en-US" dirty="0"/>
              <a:t> </a:t>
            </a:r>
            <a:r>
              <a:rPr lang="en-US" dirty="0" err="1"/>
              <a:t>uygulanamaz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Hareketin</a:t>
            </a:r>
            <a:r>
              <a:rPr lang="en-US" dirty="0" smtClean="0"/>
              <a:t> </a:t>
            </a:r>
            <a:r>
              <a:rPr lang="en-US" dirty="0" err="1"/>
              <a:t>ritmi</a:t>
            </a:r>
            <a:r>
              <a:rPr lang="en-US" dirty="0"/>
              <a:t>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kısmen</a:t>
            </a:r>
            <a:r>
              <a:rPr lang="en-US" dirty="0"/>
              <a:t> </a:t>
            </a:r>
            <a:r>
              <a:rPr lang="en-US" dirty="0" err="1"/>
              <a:t>kavrandığı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zamanlama</a:t>
            </a:r>
            <a:r>
              <a:rPr lang="en-US" dirty="0"/>
              <a:t> (timing) tam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yapılamaz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Kinestetik</a:t>
            </a:r>
            <a:r>
              <a:rPr lang="en-US" dirty="0" smtClean="0"/>
              <a:t> </a:t>
            </a:r>
            <a:r>
              <a:rPr lang="en-US" dirty="0" err="1"/>
              <a:t>düzeltmeler</a:t>
            </a:r>
            <a:r>
              <a:rPr lang="en-US" dirty="0"/>
              <a:t>, </a:t>
            </a:r>
            <a:r>
              <a:rPr lang="en-US" dirty="0" err="1"/>
              <a:t>yetersizdir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Öncelikle</a:t>
            </a:r>
            <a:r>
              <a:rPr lang="en-US" dirty="0" smtClean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hissinin</a:t>
            </a:r>
            <a:r>
              <a:rPr lang="en-US" dirty="0"/>
              <a:t> </a:t>
            </a:r>
            <a:r>
              <a:rPr lang="en-US" dirty="0" err="1"/>
              <a:t>gelişmesi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smtClean="0"/>
              <a:t>Geri </a:t>
            </a:r>
            <a:r>
              <a:rPr lang="en-US" dirty="0" err="1"/>
              <a:t>bağlamalar</a:t>
            </a:r>
            <a:r>
              <a:rPr lang="en-US" dirty="0"/>
              <a:t> (</a:t>
            </a:r>
            <a:r>
              <a:rPr lang="en-US" dirty="0" err="1"/>
              <a:t>düzeltmeler</a:t>
            </a:r>
            <a:r>
              <a:rPr lang="en-US" dirty="0"/>
              <a:t>) </a:t>
            </a:r>
            <a:r>
              <a:rPr lang="en-US" dirty="0" err="1"/>
              <a:t>henüz</a:t>
            </a:r>
            <a:r>
              <a:rPr lang="en-US" dirty="0"/>
              <a:t> </a:t>
            </a:r>
            <a:r>
              <a:rPr lang="en-US" dirty="0" err="1"/>
              <a:t>anlaşılamadığından</a:t>
            </a:r>
            <a:r>
              <a:rPr lang="en-US" dirty="0"/>
              <a:t> </a:t>
            </a:r>
            <a:r>
              <a:rPr lang="en-US" dirty="0" err="1"/>
              <a:t>hemen</a:t>
            </a:r>
            <a:r>
              <a:rPr lang="en-US" dirty="0"/>
              <a:t> </a:t>
            </a:r>
            <a:r>
              <a:rPr lang="en-US" dirty="0" err="1"/>
              <a:t>uygulanamazlar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51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92696"/>
            <a:ext cx="4148286" cy="551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907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1657</Words>
  <Application>Microsoft Office PowerPoint</Application>
  <PresentationFormat>Ekran Gösterisi (4:3)</PresentationFormat>
  <Paragraphs>165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5" baseType="lpstr">
      <vt:lpstr>Arial</vt:lpstr>
      <vt:lpstr>Calibri</vt:lpstr>
      <vt:lpstr>inherit</vt:lpstr>
      <vt:lpstr>Ofis Teması</vt:lpstr>
      <vt:lpstr>MOTOR ÖĞRENME KURAMLARI</vt:lpstr>
      <vt:lpstr>Motor Öğrenme Teorileri</vt:lpstr>
      <vt:lpstr>BASAMAK TEORİSİ</vt:lpstr>
      <vt:lpstr>BASAMAK TEORİSİ</vt:lpstr>
      <vt:lpstr>BASAMAK TEORİSİ KABA KOORDİNASYON EVRESİ</vt:lpstr>
      <vt:lpstr>BASAMAK TEORİSİ  Yapımdaki Eksiklikler </vt:lpstr>
      <vt:lpstr>BASAMAK TEORİSİ  Tasarlamadaki Eksiklikler</vt:lpstr>
      <vt:lpstr>BASAMAK TEORİSİ  Temel Eksiklikler</vt:lpstr>
      <vt:lpstr>PowerPoint Sunusu</vt:lpstr>
      <vt:lpstr>PowerPoint Sunusu</vt:lpstr>
      <vt:lpstr>BASAMAK TEORİSİ İNCE KOORDİNASYON EVRESİ</vt:lpstr>
      <vt:lpstr>BASAMAK TEORİSİ İNCE KOORDİNASYON EVRESİ</vt:lpstr>
      <vt:lpstr>BASAMAK TEORİSİ İNCE KOORDİNASYON EVRESİ</vt:lpstr>
      <vt:lpstr>BASAMAK TEORİSİ İNCE KOORDİNASYON EVRESİ</vt:lpstr>
      <vt:lpstr> BASAMAK TEORİSİ </vt:lpstr>
      <vt:lpstr>BASAMAK TEORİSİ İNCE KOORDİNASYONUN PEKİŞTİRİLMESİ EVRESİ </vt:lpstr>
      <vt:lpstr>BASAMAK TEORİSİ İNCE KOORDİNASYONUN PEKİŞTİRİLMESİ EVRESİ </vt:lpstr>
      <vt:lpstr>BASAMAK TEORİSİ İNCE KOORDİNASYONUN PEKİŞTİRİLMESİ EVRESİ </vt:lpstr>
      <vt:lpstr>BASAMAK TEORİSİ</vt:lpstr>
      <vt:lpstr>KİBERNETİK TEORİ </vt:lpstr>
      <vt:lpstr>KİBERNETİK TEORİ </vt:lpstr>
      <vt:lpstr>EYLEM TEORİSİ </vt:lpstr>
      <vt:lpstr>EYLEM TEORİSİ </vt:lpstr>
      <vt:lpstr>EYLEM TEORİSİ </vt:lpstr>
      <vt:lpstr>EYLEM TEORİSİ </vt:lpstr>
      <vt:lpstr>EYLEM TEORİSİ </vt:lpstr>
      <vt:lpstr>EYLEM TEORİSİ</vt:lpstr>
      <vt:lpstr>ÇEŞİTLİ SİSTEMLERİN ETKİSİ TEORİSİ </vt:lpstr>
      <vt:lpstr>ÇEŞİTLİ SİSTEMLERİN ETKİSİ TEORİSİ </vt:lpstr>
      <vt:lpstr>ÇEŞİTLİ SİSTEMLERİN ETKİSİ TEORİSİ </vt:lpstr>
      <vt:lpstr>SONUÇ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MOTOR ÖĞRENME KURAMLARI</dc:title>
  <dc:creator>bilgisayar</dc:creator>
  <cp:lastModifiedBy>Spor Bilimleri</cp:lastModifiedBy>
  <cp:revision>10</cp:revision>
  <dcterms:created xsi:type="dcterms:W3CDTF">2016-03-21T11:59:05Z</dcterms:created>
  <dcterms:modified xsi:type="dcterms:W3CDTF">2016-03-21T10:14:23Z</dcterms:modified>
</cp:coreProperties>
</file>