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3"/>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33" r:id="rId22"/>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27.11.2017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27.11.2017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27.11.2017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27.11.2017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27.11.2017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27.11.2017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27.11.2017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27.11.2017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27.11.2017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27.11.2017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27.11.2017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om.tr/imgres?imgurl=http://www.homeandlearn.co.uk/net/images/Label_On_Form.gif&amp;imgrefurl=http://www.homeandlearn.co.uk/net/nets1p6.html&amp;usg=__muvfTls_BUB8ZCBgtwO2YgRoXXI=&amp;h=315&amp;w=303&amp;sz=6&amp;hl=tr&amp;start=12&amp;itbs=1&amp;tbnid=3ksvUh37OgzX7M:&amp;tbnh=117&amp;tbnw=113&amp;prev=/images%3Fq%3Dform%2Blabel%26hl%3Dtr%26sa%3DG%26gbv%3D2%26tbs%3Disch: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smtClean="0"/>
              <a:t> Veri Girişi Pencereleri İçin Tasarım İlkeleri</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GİRİŞİ HIZI</a:t>
            </a:r>
            <a:endParaRPr lang="tr-TR" dirty="0"/>
          </a:p>
        </p:txBody>
      </p:sp>
      <p:sp>
        <p:nvSpPr>
          <p:cNvPr id="3" name="İçerik Yer Tutucusu 2"/>
          <p:cNvSpPr>
            <a:spLocks noGrp="1"/>
          </p:cNvSpPr>
          <p:nvPr>
            <p:ph idx="1"/>
          </p:nvPr>
        </p:nvSpPr>
        <p:spPr>
          <a:xfrm>
            <a:off x="1096963" y="1556793"/>
            <a:ext cx="7087269" cy="2520280"/>
          </a:xfrm>
        </p:spPr>
        <p:txBody>
          <a:bodyPr/>
          <a:lstStyle/>
          <a:p>
            <a:pPr eaLnBrk="1" hangingPunct="1"/>
            <a:r>
              <a:rPr lang="tr-TR" altLang="tr-TR" dirty="0"/>
              <a:t>Çoğunlukla bu çeşit formlarda çalışma sıklıkla yapılır ve bu yüzden, kullanıcıların kabulü açısından veri girişi hızı önemli bir etmendir.</a:t>
            </a: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pic>
        <p:nvPicPr>
          <p:cNvPr id="5" name="3 Resim" descr="comput.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56240" y="2492896"/>
            <a:ext cx="2454399" cy="2470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148057"/>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GİRİŞİ HIZINI ETKİLEYEN FAKTÖRLER</a:t>
            </a:r>
            <a:endParaRPr lang="tr-TR" dirty="0"/>
          </a:p>
        </p:txBody>
      </p:sp>
      <p:sp>
        <p:nvSpPr>
          <p:cNvPr id="3" name="İçerik Yer Tutucusu 2"/>
          <p:cNvSpPr>
            <a:spLocks noGrp="1"/>
          </p:cNvSpPr>
          <p:nvPr>
            <p:ph idx="1"/>
          </p:nvPr>
        </p:nvSpPr>
        <p:spPr/>
        <p:txBody>
          <a:bodyPr/>
          <a:lstStyle/>
          <a:p>
            <a:pPr eaLnBrk="1" hangingPunct="1"/>
            <a:r>
              <a:rPr lang="tr-TR" altLang="tr-TR" dirty="0"/>
              <a:t>Girişin çoğunlukla aynı olduğu alanlarda varsayılanlar (</a:t>
            </a:r>
            <a:r>
              <a:rPr lang="tr-TR" altLang="tr-TR" dirty="0" err="1"/>
              <a:t>default</a:t>
            </a:r>
            <a:r>
              <a:rPr lang="tr-TR" altLang="tr-TR" dirty="0"/>
              <a:t>) kullanılmalıdır.</a:t>
            </a:r>
          </a:p>
          <a:p>
            <a:pPr eaLnBrk="1" hangingPunct="1"/>
            <a:r>
              <a:rPr lang="tr-TR" altLang="tr-TR" dirty="0"/>
              <a:t>Fare ile seçmenin dışında, klavyeden girmeye de izin verilmelidir.</a:t>
            </a:r>
          </a:p>
          <a:p>
            <a:pPr eaLnBrk="1" hangingPunct="1"/>
            <a:r>
              <a:rPr lang="tr-TR" altLang="tr-TR" dirty="0"/>
              <a:t>Hızlı seçim için onay kutuları ve seçenek düğmeleri kullanılmalıdır.</a:t>
            </a:r>
          </a:p>
          <a:p>
            <a:pPr marL="0" indent="0" eaLnBrk="1" hangingPunct="1"/>
            <a:r>
              <a:rPr lang="tr-TR" altLang="tr-TR" dirty="0" smtClean="0"/>
              <a:t>Otomatik </a:t>
            </a:r>
            <a:r>
              <a:rPr lang="tr-TR" altLang="tr-TR" dirty="0"/>
              <a:t>sekme kullanılmamalıdır. (Otomatik sekme, bir alan girişi tamamlandığında gerçekleşen, imlecin kendiliğinden bir sonraki alana gittiği bilgisayar eylemidir). Bu özelliğin kullanımı girişin hızını arttırmaz; fakat bazı alanlarda kullanılıp bazılarında kullanılmaz ise, kullanıcı ne zaman sekmeye basması gerektiğini, ne zaman otomatik sekme olacağını hatırlamak zorundadır. </a:t>
            </a:r>
          </a:p>
          <a:p>
            <a:pPr marL="0" indent="0" eaLnBrk="1" hangingPunct="1"/>
            <a:r>
              <a:rPr lang="tr-TR" altLang="tr-TR" dirty="0" smtClean="0"/>
              <a:t>Daha </a:t>
            </a:r>
            <a:r>
              <a:rPr lang="tr-TR" altLang="tr-TR" dirty="0"/>
              <a:t>çok kullanıcı işlemi gerektirir, yorucudur, bu nedenle tercih edilmemelidir.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334340669"/>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VERİNİN ORGANİZASYONU</a:t>
            </a:r>
            <a:endParaRPr lang="tr-TR" dirty="0"/>
          </a:p>
        </p:txBody>
      </p:sp>
      <p:sp>
        <p:nvSpPr>
          <p:cNvPr id="3" name="İçerik Yer Tutucusu 2"/>
          <p:cNvSpPr>
            <a:spLocks noGrp="1"/>
          </p:cNvSpPr>
          <p:nvPr>
            <p:ph idx="1"/>
          </p:nvPr>
        </p:nvSpPr>
        <p:spPr/>
        <p:txBody>
          <a:bodyPr/>
          <a:lstStyle/>
          <a:p>
            <a:r>
              <a:rPr lang="tr-TR" altLang="tr-TR" dirty="0"/>
              <a:t>Kaynak belgedeki veri, genellikle, bir bilgisayar ekranındaki pencere için uygun olmayacak bir şekilde düzenlenmektedir.</a:t>
            </a:r>
          </a:p>
          <a:p>
            <a:pPr eaLnBrk="1" hangingPunct="1"/>
            <a:r>
              <a:rPr lang="tr-TR" altLang="tr-TR" dirty="0"/>
              <a:t>Verinin nasıl düzenleneceğine ilişkin yapılacak olan değişiklikleri kullanıcıya danışarak yapmak gereklidir.</a:t>
            </a:r>
          </a:p>
          <a:p>
            <a:pPr eaLnBrk="1" hangingPunct="1"/>
            <a:r>
              <a:rPr lang="tr-TR" altLang="tr-TR" dirty="0" err="1"/>
              <a:t>Arayüz</a:t>
            </a:r>
            <a:r>
              <a:rPr lang="tr-TR" altLang="tr-TR" dirty="0"/>
              <a:t> tasarımının genel ilkeleri uyarınca pencerede takip edilecek yön bilgisi sağlanmalıdır.</a:t>
            </a:r>
          </a:p>
          <a:p>
            <a:pPr eaLnBrk="1" hangingPunct="1"/>
            <a:r>
              <a:rPr lang="tr-TR" altLang="tr-TR" dirty="0"/>
              <a:t>Kaynak belge gruplama içermiyorsa, toplanan verinin mantıksal gruplara bölünmesi uygun olur.</a:t>
            </a:r>
          </a:p>
          <a:p>
            <a:pPr eaLnBrk="1" hangingPunct="1"/>
            <a:r>
              <a:rPr lang="tr-TR" altLang="tr-TR" dirty="0"/>
              <a:t>Kaynak belgenin zaten gruplaması varsa, her grubun üstüne grup başlığı konmalıdır.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spTree>
    <p:extLst>
      <p:ext uri="{BB962C8B-B14F-4D97-AF65-F5344CB8AC3E}">
        <p14:creationId xmlns:p14="http://schemas.microsoft.com/office/powerpoint/2010/main" val="423006533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ETKİLEŞİMLİ PENCERELER</a:t>
            </a:r>
            <a:endParaRPr lang="tr-TR" dirty="0"/>
          </a:p>
        </p:txBody>
      </p:sp>
      <p:sp>
        <p:nvSpPr>
          <p:cNvPr id="3" name="İçerik Yer Tutucusu 2"/>
          <p:cNvSpPr>
            <a:spLocks noGrp="1"/>
          </p:cNvSpPr>
          <p:nvPr>
            <p:ph idx="1"/>
          </p:nvPr>
        </p:nvSpPr>
        <p:spPr>
          <a:xfrm>
            <a:off x="1096963" y="1556792"/>
            <a:ext cx="7015261" cy="4670797"/>
          </a:xfrm>
        </p:spPr>
        <p:txBody>
          <a:bodyPr/>
          <a:lstStyle/>
          <a:p>
            <a:pPr eaLnBrk="1" hangingPunct="1"/>
            <a:r>
              <a:rPr lang="tr-TR" altLang="tr-TR" dirty="0"/>
              <a:t>Etkileşimli pencereler, kullanıcının bilgisayar ile etkileştiği pencerelerdir. Salt veri girişinden çok, temizleme, arama, erişme gibi etkileşimleri içerebilmeleri ile form tabanlı pencerelerden ayrılırlar. </a:t>
            </a:r>
          </a:p>
          <a:p>
            <a:pPr eaLnBrk="1" hangingPunct="1"/>
            <a:r>
              <a:rPr lang="tr-TR" altLang="tr-TR" dirty="0"/>
              <a:t>Havayolları rezervasyon sistemleri, ATM'ler, çevrimiçi kayıt formları ve etkileşimli oyunlar bu türden pencerelere ait örnekler arasındadır</a:t>
            </a:r>
            <a:r>
              <a:rPr lang="tr-TR" altLang="tr-TR" dirty="0" smtClean="0"/>
              <a:t>.</a:t>
            </a:r>
          </a:p>
          <a:p>
            <a:pPr eaLnBrk="1" hangingPunct="1"/>
            <a:r>
              <a:rPr lang="tr-TR" altLang="tr-TR" dirty="0"/>
              <a:t>Bu çeşit pencerelerdeki kritik tasarım etmenleri şunları içerir: Verinin görsel düzenlemesi ve kullanıcı için sağlanan durum ve bilgilendirme mesajları.</a:t>
            </a:r>
          </a:p>
          <a:p>
            <a:pPr eaLnBrk="1" hangingPunct="1"/>
            <a:r>
              <a:rPr lang="tr-TR" altLang="tr-TR" dirty="0" err="1"/>
              <a:t>Örn</a:t>
            </a:r>
            <a:r>
              <a:rPr lang="tr-TR" altLang="tr-TR" dirty="0"/>
              <a:t>: ATM </a:t>
            </a:r>
            <a:r>
              <a:rPr lang="tr-TR" altLang="tr-TR" dirty="0" err="1"/>
              <a:t>lerde</a:t>
            </a:r>
            <a:r>
              <a:rPr lang="tr-TR" altLang="tr-TR" dirty="0"/>
              <a:t> hesap bakiyesi sorgulanırken çoğunlukla ekranın ortasında yer alır.</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5" name="Picture 5" descr="imagesCA5EHKH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4272" y="1916832"/>
            <a:ext cx="2460376" cy="3063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27230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PENCERE YOĞUNLUĞU</a:t>
            </a:r>
            <a:endParaRPr lang="tr-TR" dirty="0"/>
          </a:p>
        </p:txBody>
      </p:sp>
      <p:sp>
        <p:nvSpPr>
          <p:cNvPr id="3" name="İçerik Yer Tutucusu 2"/>
          <p:cNvSpPr>
            <a:spLocks noGrp="1"/>
          </p:cNvSpPr>
          <p:nvPr>
            <p:ph idx="1"/>
          </p:nvPr>
        </p:nvSpPr>
        <p:spPr/>
        <p:txBody>
          <a:bodyPr/>
          <a:lstStyle/>
          <a:p>
            <a:r>
              <a:rPr lang="tr-TR" altLang="tr-TR" dirty="0"/>
              <a:t>Kullanıcının "etkileşim" süresince gösterilen bilgiyi özümseyebilmesi ve yorumlayabilmesi gerektiğinden, ekranın yoğunluğu (toplam gerçek karakter sayısı/ toplam gösterilebilir karakter sayısı) azaltılmalıdır.</a:t>
            </a:r>
          </a:p>
          <a:p>
            <a:pPr eaLnBrk="1" hangingPunct="1"/>
            <a:r>
              <a:rPr lang="tr-TR" altLang="tr-TR" dirty="0"/>
              <a:t>Pencereyi, yazı ve kontrollerin yoğunluğu %25-30 arasında kalacak şekilde tasarlamak gerekir. Bu da demektir ki yaklaşık %70-75 </a:t>
            </a:r>
            <a:r>
              <a:rPr lang="tr-TR" altLang="tr-TR" dirty="0" err="1"/>
              <a:t>bevaz</a:t>
            </a:r>
            <a:r>
              <a:rPr lang="tr-TR" altLang="tr-TR" dirty="0"/>
              <a:t> alan kalmalıdır.</a:t>
            </a:r>
          </a:p>
          <a:p>
            <a:pPr eaLnBrk="1" hangingPunct="1"/>
            <a:r>
              <a:rPr lang="tr-TR" altLang="tr-TR" dirty="0"/>
              <a:t>Uygun bir kaydırma/sayfalama stratejisi uygulanmalıdır.</a:t>
            </a:r>
          </a:p>
          <a:p>
            <a:pPr eaLnBrk="1" hangingPunct="1"/>
            <a:r>
              <a:rPr lang="tr-TR" altLang="tr-TR" dirty="0"/>
              <a:t>Eğer toplanan veri miktarı pencere boyutunu geçiyorsa sekme kullanılması düşünülmelidir.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22827755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PENCERENİN DÜZENLENMESİ</a:t>
            </a:r>
            <a:endParaRPr lang="tr-TR" dirty="0"/>
          </a:p>
        </p:txBody>
      </p:sp>
      <p:sp>
        <p:nvSpPr>
          <p:cNvPr id="3" name="İçerik Yer Tutucusu 2"/>
          <p:cNvSpPr>
            <a:spLocks noGrp="1"/>
          </p:cNvSpPr>
          <p:nvPr>
            <p:ph idx="1"/>
          </p:nvPr>
        </p:nvSpPr>
        <p:spPr/>
        <p:txBody>
          <a:bodyPr/>
          <a:lstStyle/>
          <a:p>
            <a:r>
              <a:rPr lang="tr-TR" altLang="tr-TR" dirty="0"/>
              <a:t>Penceredeki verinin düzenlemesi, verinin gruplandırması ve toplanması hususunda kullanıcının zihin modeli anlayışına uyulmalıdır.</a:t>
            </a:r>
          </a:p>
          <a:p>
            <a:pPr eaLnBrk="1" hangingPunct="1"/>
            <a:r>
              <a:rPr lang="tr-TR" altLang="tr-TR" dirty="0"/>
              <a:t>Pencere, yazılım uygulamasının tasarımından önce verinin toplanma tarzına göre mantıksal ilişkili gruplara bölünmelidir.</a:t>
            </a:r>
          </a:p>
          <a:p>
            <a:pPr eaLnBrk="1" hangingPunct="1"/>
            <a:r>
              <a:rPr lang="tr-TR" altLang="tr-TR" dirty="0"/>
              <a:t>Her grubun üstüne grup başlığı konmalıdır.</a:t>
            </a:r>
          </a:p>
          <a:p>
            <a:pPr eaLnBrk="1" hangingPunct="1"/>
            <a:r>
              <a:rPr lang="tr-TR" altLang="tr-TR" dirty="0"/>
              <a:t>Girilmesi zorunlu verileri tercihe bağlı olanlardan önce koymak gereklidir.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1030109829"/>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GİRİŞİ PENCERELERİNİN ALANLARI</a:t>
            </a:r>
            <a:endParaRPr lang="tr-TR" dirty="0"/>
          </a:p>
        </p:txBody>
      </p:sp>
      <p:sp>
        <p:nvSpPr>
          <p:cNvPr id="3" name="İçerik Yer Tutucusu 2"/>
          <p:cNvSpPr>
            <a:spLocks noGrp="1"/>
          </p:cNvSpPr>
          <p:nvPr>
            <p:ph idx="1"/>
          </p:nvPr>
        </p:nvSpPr>
        <p:spPr/>
        <p:txBody>
          <a:bodyPr/>
          <a:lstStyle/>
          <a:p>
            <a:pPr eaLnBrk="1" hangingPunct="1"/>
            <a:r>
              <a:rPr lang="tr-TR" altLang="tr-TR" dirty="0"/>
              <a:t>Form tabanlı bir penceredeki ayrıntıları, çoğunlukla kaynak belge belirler. </a:t>
            </a:r>
          </a:p>
          <a:p>
            <a:pPr eaLnBrk="1" hangingPunct="1"/>
            <a:r>
              <a:rPr lang="tr-TR" altLang="tr-TR" dirty="0"/>
              <a:t>Etkileşimli pencerede ise penceredeki bütün ayrıntıyı </a:t>
            </a:r>
            <a:r>
              <a:rPr lang="tr-TR" altLang="tr-TR" dirty="0" err="1"/>
              <a:t>arayüz</a:t>
            </a:r>
            <a:r>
              <a:rPr lang="tr-TR" altLang="tr-TR" dirty="0"/>
              <a:t> tasarımcısının belirlemesini gerektirir</a:t>
            </a:r>
            <a:r>
              <a:rPr lang="tr-TR" altLang="tr-TR" dirty="0" smtClean="0"/>
              <a:t>.</a:t>
            </a:r>
          </a:p>
          <a:p>
            <a:pPr eaLnBrk="1" hangingPunct="1">
              <a:buFont typeface="Wingdings" panose="05000000000000000000" pitchFamily="2" charset="2"/>
              <a:buNone/>
            </a:pPr>
            <a:r>
              <a:rPr lang="tr-TR" altLang="tr-TR" dirty="0"/>
              <a:t>Tasarımda aşağıdaki adımlar izlenmelidir:</a:t>
            </a:r>
          </a:p>
          <a:p>
            <a:pPr eaLnBrk="1" hangingPunct="1"/>
            <a:r>
              <a:rPr lang="tr-TR" altLang="tr-TR" dirty="0"/>
              <a:t>Toplanması gereken bütün veri listelenmelidir.</a:t>
            </a:r>
          </a:p>
          <a:p>
            <a:pPr eaLnBrk="1" hangingPunct="1"/>
            <a:r>
              <a:rPr lang="tr-TR" altLang="tr-TR" dirty="0"/>
              <a:t>Kullanıcı ile yapılan görüşmelere dayanarak veriyi gruplandırdıktan sonra grup başlıkları tasarlanmalıdır.</a:t>
            </a:r>
          </a:p>
          <a:p>
            <a:pPr eaLnBrk="1" hangingPunct="1"/>
            <a:r>
              <a:rPr lang="tr-TR" altLang="tr-TR" dirty="0" smtClean="0"/>
              <a:t>Penceredeki </a:t>
            </a:r>
            <a:r>
              <a:rPr lang="tr-TR" altLang="tr-TR" dirty="0"/>
              <a:t>veriyi tanımlamak için kullanılacak etiketler tasarlanmalıdır.</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spTree>
    <p:extLst>
      <p:ext uri="{BB962C8B-B14F-4D97-AF65-F5344CB8AC3E}">
        <p14:creationId xmlns:p14="http://schemas.microsoft.com/office/powerpoint/2010/main" val="3950669086"/>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 GİRİŞİ PENCERELERİNİN ALANLARI</a:t>
            </a:r>
            <a:endParaRPr lang="tr-TR" dirty="0"/>
          </a:p>
        </p:txBody>
      </p:sp>
      <p:sp>
        <p:nvSpPr>
          <p:cNvPr id="3" name="İçerik Yer Tutucusu 2"/>
          <p:cNvSpPr>
            <a:spLocks noGrp="1"/>
          </p:cNvSpPr>
          <p:nvPr>
            <p:ph idx="1"/>
          </p:nvPr>
        </p:nvSpPr>
        <p:spPr/>
        <p:txBody>
          <a:bodyPr/>
          <a:lstStyle/>
          <a:p>
            <a:pPr eaLnBrk="1" hangingPunct="1"/>
            <a:r>
              <a:rPr lang="tr-TR" altLang="tr-TR" dirty="0"/>
              <a:t>Veriyi toplamak için kullanılacak veri girişi kontrol çeşitleri (yazı kutusu, seçenek düğmesi, liste kutusu, vs.) belirlenmelidir.</a:t>
            </a:r>
          </a:p>
          <a:p>
            <a:pPr eaLnBrk="1" hangingPunct="1"/>
            <a:r>
              <a:rPr lang="tr-TR" altLang="tr-TR" dirty="0"/>
              <a:t>Pencere planlanmalıdır (ya kağıt üzerinde ya da bir yazılım ön </a:t>
            </a:r>
            <a:r>
              <a:rPr lang="tr-TR" altLang="tr-TR" dirty="0" err="1"/>
              <a:t>ürünleme</a:t>
            </a:r>
            <a:r>
              <a:rPr lang="tr-TR" altLang="tr-TR" dirty="0"/>
              <a:t> aracı kullanarak).</a:t>
            </a:r>
          </a:p>
          <a:p>
            <a:pPr eaLnBrk="1" hangingPunct="1"/>
            <a:r>
              <a:rPr lang="tr-TR" altLang="tr-TR" dirty="0"/>
              <a:t>Tasarım kullanıcı ile birlikte değerlendirilmeli ve (varsa) gerekli değişiklikler yapılmalıdır.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1693553021"/>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BAŞLIKLARIN TASARIMI (ETİKETLER)</a:t>
            </a:r>
            <a:endParaRPr lang="tr-TR" dirty="0"/>
          </a:p>
        </p:txBody>
      </p:sp>
      <p:sp>
        <p:nvSpPr>
          <p:cNvPr id="3" name="İçerik Yer Tutucusu 2"/>
          <p:cNvSpPr>
            <a:spLocks noGrp="1"/>
          </p:cNvSpPr>
          <p:nvPr>
            <p:ph idx="1"/>
          </p:nvPr>
        </p:nvSpPr>
        <p:spPr/>
        <p:txBody>
          <a:bodyPr/>
          <a:lstStyle/>
          <a:p>
            <a:pPr eaLnBrk="1" hangingPunct="1"/>
            <a:r>
              <a:rPr lang="tr-TR" altLang="tr-TR" dirty="0"/>
              <a:t>Bütün veri girişi alanlarını etiketlemek için, kullanıcının dilini kullanarak, başlıklar oluşturulmalıdır.</a:t>
            </a:r>
          </a:p>
          <a:p>
            <a:pPr eaLnBrk="1" hangingPunct="1"/>
            <a:r>
              <a:rPr lang="tr-TR" altLang="tr-TR" dirty="0"/>
              <a:t>Bütün kullanıcıların anlayacağı belli olmayan kısaltmalar ve kodlamalar kullanılmamalıdır.</a:t>
            </a:r>
          </a:p>
          <a:p>
            <a:pPr eaLnBrk="1" hangingPunct="1"/>
            <a:r>
              <a:rPr lang="tr-TR" altLang="tr-TR" dirty="0"/>
              <a:t>Başlıklar kalın harflerle yazılmamalıdır.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spTree>
    <p:extLst>
      <p:ext uri="{BB962C8B-B14F-4D97-AF65-F5344CB8AC3E}">
        <p14:creationId xmlns:p14="http://schemas.microsoft.com/office/powerpoint/2010/main" val="249270017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BAŞLIKLARIN TASARIMI (ETİKETLER)</a:t>
            </a:r>
            <a:endParaRPr lang="tr-TR" dirty="0"/>
          </a:p>
        </p:txBody>
      </p:sp>
      <p:sp>
        <p:nvSpPr>
          <p:cNvPr id="3" name="İçerik Yer Tutucusu 2"/>
          <p:cNvSpPr>
            <a:spLocks noGrp="1"/>
          </p:cNvSpPr>
          <p:nvPr>
            <p:ph idx="1"/>
          </p:nvPr>
        </p:nvSpPr>
        <p:spPr/>
        <p:txBody>
          <a:bodyPr/>
          <a:lstStyle/>
          <a:p>
            <a:pPr eaLnBrk="1" hangingPunct="1"/>
            <a:r>
              <a:rPr lang="tr-TR" altLang="tr-TR" dirty="0"/>
              <a:t>Başlıklar sola veya sağa yaslanmalıdır, ikisi birden olmamalıdır.</a:t>
            </a:r>
          </a:p>
          <a:p>
            <a:pPr eaLnBrk="1" hangingPunct="1"/>
            <a:r>
              <a:rPr lang="tr-TR" altLang="tr-TR" dirty="0"/>
              <a:t>Eğer veri girişi alanının yanında konumlandırılmış ise, başlığın sonuna iki nokta üst üste işareti (:) konmalıdır.</a:t>
            </a:r>
          </a:p>
          <a:p>
            <a:pPr eaLnBrk="1" hangingPunct="1"/>
            <a:r>
              <a:rPr lang="tr-TR" altLang="tr-TR" dirty="0"/>
              <a:t>Eğer alana gömülü değil ise, formatı göstermek için başlıklar kullanılmalıdır (</a:t>
            </a:r>
            <a:r>
              <a:rPr lang="tr-TR" altLang="tr-TR" dirty="0" err="1"/>
              <a:t>örn</a:t>
            </a:r>
            <a:r>
              <a:rPr lang="tr-TR" altLang="tr-TR" dirty="0"/>
              <a:t> </a:t>
            </a:r>
            <a:r>
              <a:rPr lang="tr-TR" altLang="tr-TR" dirty="0" err="1"/>
              <a:t>gg</a:t>
            </a:r>
            <a:r>
              <a:rPr lang="tr-TR" altLang="tr-TR" dirty="0"/>
              <a:t>/</a:t>
            </a:r>
            <a:r>
              <a:rPr lang="tr-TR" altLang="tr-TR" dirty="0" err="1"/>
              <a:t>aa</a:t>
            </a:r>
            <a:r>
              <a:rPr lang="tr-TR" altLang="tr-TR" dirty="0"/>
              <a:t>/</a:t>
            </a:r>
            <a:r>
              <a:rPr lang="tr-TR" altLang="tr-TR" dirty="0" err="1"/>
              <a:t>yyyy</a:t>
            </a:r>
            <a:r>
              <a:rPr lang="tr-TR" altLang="tr-TR" dirty="0"/>
              <a:t> seklinde etikete yazılabilir).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Tree>
    <p:extLst>
      <p:ext uri="{BB962C8B-B14F-4D97-AF65-F5344CB8AC3E}">
        <p14:creationId xmlns:p14="http://schemas.microsoft.com/office/powerpoint/2010/main" val="61814442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GİRİŞİ PENCERELERİ İÇİN TASARIM İLKELERİ</a:t>
            </a:r>
            <a:endParaRPr lang="tr-TR" sz="3200" dirty="0"/>
          </a:p>
        </p:txBody>
      </p:sp>
      <p:sp>
        <p:nvSpPr>
          <p:cNvPr id="3" name="İçerik Yer Tutucusu 2"/>
          <p:cNvSpPr>
            <a:spLocks noGrp="1"/>
          </p:cNvSpPr>
          <p:nvPr>
            <p:ph idx="1"/>
          </p:nvPr>
        </p:nvSpPr>
        <p:spPr/>
        <p:txBody>
          <a:bodyPr/>
          <a:lstStyle/>
          <a:p>
            <a:r>
              <a:rPr lang="tr-TR" altLang="tr-TR" dirty="0"/>
              <a:t>İyi tasarlanmış bir veri girişi penceresi, yazılım uygulamasının kullanıcısına, saklanacak veriyi etkin bir biçimde girme imkanı sağlar. Bu, tasarımcının, toplanan verinin önemini anlamasını ve belirli prosedürleri izlemesini gerektirir.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643758042"/>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BAŞLIKLARIN TASARIMI (ETİKETLER)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pic>
        <p:nvPicPr>
          <p:cNvPr id="6" name="Picture 3" descr="scan8.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67608" y="1502395"/>
            <a:ext cx="6192688" cy="4803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6756656"/>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21</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tr-TR" sz="3200" dirty="0"/>
              <a:t>VERİ GİRİŞİ PENCERELERİ İÇİN TASARIM İLKELERİ</a:t>
            </a:r>
            <a:endParaRPr lang="tr-TR" sz="3200" dirty="0"/>
          </a:p>
        </p:txBody>
      </p:sp>
      <p:sp>
        <p:nvSpPr>
          <p:cNvPr id="3" name="İçerik Yer Tutucusu 2"/>
          <p:cNvSpPr>
            <a:spLocks noGrp="1"/>
          </p:cNvSpPr>
          <p:nvPr>
            <p:ph idx="1"/>
          </p:nvPr>
        </p:nvSpPr>
        <p:spPr>
          <a:xfrm>
            <a:off x="1096963" y="1556793"/>
            <a:ext cx="10058400" cy="1296144"/>
          </a:xfrm>
        </p:spPr>
        <p:txBody>
          <a:bodyPr/>
          <a:lstStyle/>
          <a:p>
            <a:r>
              <a:rPr lang="tr-TR" altLang="tr-TR" dirty="0"/>
              <a:t>Veri girişi, gerek bilgisayara verinin girilmesini ve gerekse de bilgisayarın bu girişe yanıtını ifade etmektedir. Veri, klavye kullanılarak yazılarak girilebileceği gibi, fare ve klavye eşdeğeri bir yan birim kullanılarak da seçilerek de girilebilir.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pic>
        <p:nvPicPr>
          <p:cNvPr id="5" name="3 Resim" descr="WW8PCAJDAQ4FCAT1EGRMCA5OXF64CA7SG894CAZ4FF7KCA7R3CIHCAUIB01SCAOPCZX5CAKZWXE9CA9HHMIRCAB2FF2ICAYQ5T73CAJ4C45OCAFYJPC1CAWDAFU9CAP1AY5LCAPA1J6DCAWOR9TVCATWM00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112224" y="3028864"/>
            <a:ext cx="2209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08200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TASARIM İLKELERİ</a:t>
            </a:r>
            <a:endParaRPr lang="tr-TR" dirty="0"/>
          </a:p>
        </p:txBody>
      </p:sp>
      <p:sp>
        <p:nvSpPr>
          <p:cNvPr id="3" name="İçerik Yer Tutucusu 2"/>
          <p:cNvSpPr>
            <a:spLocks noGrp="1"/>
          </p:cNvSpPr>
          <p:nvPr>
            <p:ph idx="1"/>
          </p:nvPr>
        </p:nvSpPr>
        <p:spPr/>
        <p:txBody>
          <a:bodyPr/>
          <a:lstStyle/>
          <a:p>
            <a:r>
              <a:rPr lang="tr-TR" altLang="tr-TR" dirty="0"/>
              <a:t>Veri girişi pencerelerinin tasarım ilkeleri, kullanıcının veri girişi görevlerini verimli bir şekilde tamamlaması için yardımcı olmak üzere belirlenmiştir. </a:t>
            </a:r>
          </a:p>
          <a:p>
            <a:r>
              <a:rPr lang="tr-TR" altLang="tr-TR" dirty="0"/>
              <a:t>Pencere, kullanıcının alanlar içerisinde doğal bir akış görmesini sağlayacak biçimde tasarlanmalıdır. Bu akış dikey (sütunlar içinde yukarıdan aşağıya) ya da yatay (çerçeveler içinde soldan sağa) olabilir; fakat tutarlı biçimde hazırlanmalıdır. (</a:t>
            </a:r>
            <a:r>
              <a:rPr lang="tr-TR" altLang="tr-TR" dirty="0" err="1"/>
              <a:t>örn</a:t>
            </a:r>
            <a:r>
              <a:rPr lang="tr-TR" altLang="tr-TR" dirty="0"/>
              <a:t>: isimden sonra soyadı gelmesi ve görsel olarak)</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pic>
        <p:nvPicPr>
          <p:cNvPr id="5" name="Picture 5" descr="data ent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4192" y="3805151"/>
            <a:ext cx="2736304" cy="24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236402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TASARIM İLKELERİ</a:t>
            </a:r>
            <a:endParaRPr lang="tr-TR" dirty="0"/>
          </a:p>
        </p:txBody>
      </p:sp>
      <p:sp>
        <p:nvSpPr>
          <p:cNvPr id="3" name="İçerik Yer Tutucusu 2"/>
          <p:cNvSpPr>
            <a:spLocks noGrp="1"/>
          </p:cNvSpPr>
          <p:nvPr>
            <p:ph idx="1"/>
          </p:nvPr>
        </p:nvSpPr>
        <p:spPr/>
        <p:txBody>
          <a:bodyPr/>
          <a:lstStyle/>
          <a:p>
            <a:r>
              <a:rPr lang="tr-TR" altLang="tr-TR" dirty="0"/>
              <a:t>Kullanıcının giriş etkileşimlerini en aza indirmek için seçim alanları (listeler, onay kutuları, vs.) kullanılmalıdır. Yazı</a:t>
            </a:r>
            <a:r>
              <a:rPr lang="tr-TR" altLang="tr-TR" dirty="0">
                <a:latin typeface="Arial" panose="020B0604020202020204" pitchFamily="34" charset="0"/>
              </a:rPr>
              <a:t> </a:t>
            </a:r>
            <a:r>
              <a:rPr lang="tr-TR" altLang="tr-TR" dirty="0"/>
              <a:t>kutusu alanları ve seçim alanları için görsel ipuçları ve varsayılanlar kullanarak bellek yükünün azaltılması sağlanmalıdır.</a:t>
            </a:r>
          </a:p>
          <a:p>
            <a:pPr eaLnBrk="1" hangingPunct="1"/>
            <a:r>
              <a:rPr lang="tr-TR" altLang="tr-TR" dirty="0"/>
              <a:t>Başlıklar ve alanlar kolay okunabilirlik için hizalanmalıdır.</a:t>
            </a:r>
          </a:p>
          <a:p>
            <a:pPr eaLnBrk="1" hangingPunct="1"/>
            <a:r>
              <a:rPr lang="tr-TR" altLang="tr-TR" dirty="0"/>
              <a:t>Sekme tuşunu kullanarak alandan alana geçilmesi sağlanmalıdır. (</a:t>
            </a:r>
            <a:r>
              <a:rPr lang="tr-TR" altLang="tr-TR" dirty="0" err="1"/>
              <a:t>Tab</a:t>
            </a:r>
            <a:r>
              <a:rPr lang="tr-TR" altLang="tr-TR" dirty="0"/>
              <a:t> tuşu kullanarak bir yazım kutusundan diğerine hareket etmek</a:t>
            </a:r>
            <a:r>
              <a:rPr lang="tr-TR" altLang="tr-TR" dirty="0" smtClean="0"/>
              <a:t>)</a:t>
            </a:r>
          </a:p>
          <a:p>
            <a:pPr eaLnBrk="1" hangingPunct="1"/>
            <a:r>
              <a:rPr lang="tr-TR" altLang="tr-TR" dirty="0"/>
              <a:t>Pencere etkinleştiğinde odak, uygun başlangıç noktasında olmalıdır. (ad-soyadı, doğum tarihi girilecekse imleç önce ad kısmında belirmelidir)</a:t>
            </a:r>
          </a:p>
          <a:p>
            <a:pPr eaLnBrk="1" hangingPunct="1"/>
            <a:r>
              <a:rPr lang="tr-TR" altLang="tr-TR" dirty="0"/>
              <a:t>Aktif alan için, bir başka deyişle imlecin içinde olduğu alan için, renkli vurgulama kullanılması düşünülebilir.</a:t>
            </a:r>
          </a:p>
          <a:p>
            <a:pPr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334711459"/>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a-DK" altLang="tr-TR" dirty="0"/>
              <a:t>FORM TABANLI VER</a:t>
            </a:r>
            <a:r>
              <a:rPr lang="tr-TR" altLang="tr-TR" dirty="0"/>
              <a:t>İ</a:t>
            </a:r>
            <a:r>
              <a:rPr lang="da-DK" altLang="tr-TR" dirty="0"/>
              <a:t> G</a:t>
            </a:r>
            <a:r>
              <a:rPr lang="tr-TR" altLang="tr-TR" dirty="0"/>
              <a:t>İ</a:t>
            </a:r>
            <a:r>
              <a:rPr lang="da-DK" altLang="tr-TR" dirty="0"/>
              <a:t>R</a:t>
            </a:r>
            <a:r>
              <a:rPr lang="tr-TR" altLang="tr-TR" dirty="0"/>
              <a:t>İ</a:t>
            </a:r>
            <a:r>
              <a:rPr lang="da-DK" altLang="tr-TR" dirty="0"/>
              <a:t>Ş</a:t>
            </a:r>
            <a:r>
              <a:rPr lang="tr-TR" altLang="tr-TR" dirty="0"/>
              <a:t>İ</a:t>
            </a:r>
            <a:r>
              <a:rPr lang="da-DK" altLang="tr-TR" dirty="0"/>
              <a:t> PENCERELER</a:t>
            </a:r>
            <a:r>
              <a:rPr lang="tr-TR" altLang="tr-TR" dirty="0"/>
              <a:t>İ</a:t>
            </a:r>
            <a:endParaRPr lang="tr-TR" dirty="0"/>
          </a:p>
        </p:txBody>
      </p:sp>
      <p:sp>
        <p:nvSpPr>
          <p:cNvPr id="3" name="İçerik Yer Tutucusu 2"/>
          <p:cNvSpPr>
            <a:spLocks noGrp="1"/>
          </p:cNvSpPr>
          <p:nvPr>
            <p:ph idx="1"/>
          </p:nvPr>
        </p:nvSpPr>
        <p:spPr>
          <a:xfrm>
            <a:off x="1096963" y="1556792"/>
            <a:ext cx="7015261" cy="4670797"/>
          </a:xfrm>
        </p:spPr>
        <p:txBody>
          <a:bodyPr/>
          <a:lstStyle/>
          <a:p>
            <a:r>
              <a:rPr lang="tr-TR" altLang="tr-TR" dirty="0"/>
              <a:t>Form tabanlı veri girişi pencereleri, olabildiğince orijinal kaynak belgeyi yansıtmak üzere tasarlanmış veri girişi pencereleridir. Bu tip veri girişi pencereleri için en kritik tasarım faktörü, yazılım uygulama penceresinin olabildiğince kaynak belgeye uymasıdır.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5" name="Picture 3" descr="form.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412777"/>
            <a:ext cx="3381375"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4640477"/>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KAYNAK BELGENİN BOYUTU</a:t>
            </a:r>
            <a:endParaRPr lang="tr-TR" dirty="0"/>
          </a:p>
        </p:txBody>
      </p:sp>
      <p:sp>
        <p:nvSpPr>
          <p:cNvPr id="3" name="İçerik Yer Tutucusu 2"/>
          <p:cNvSpPr>
            <a:spLocks noGrp="1"/>
          </p:cNvSpPr>
          <p:nvPr>
            <p:ph idx="1"/>
          </p:nvPr>
        </p:nvSpPr>
        <p:spPr/>
        <p:txBody>
          <a:bodyPr/>
          <a:lstStyle/>
          <a:p>
            <a:pPr eaLnBrk="1" hangingPunct="1"/>
            <a:r>
              <a:rPr lang="tr-TR" altLang="tr-TR" dirty="0"/>
              <a:t>Kaynak belgeden gelen alanlar, pencerenin nispeten sınırlı bir bölgesine sığacak şekilde tasarlanmalıdır. </a:t>
            </a:r>
          </a:p>
          <a:p>
            <a:pPr eaLnBrk="1" hangingPunct="1"/>
            <a:r>
              <a:rPr lang="tr-TR" altLang="tr-TR" dirty="0"/>
              <a:t>Çoğu zaman kaynak belge bir sayfa yaprağı için düzenlenmiştir ve pencerenin şekline ve boyutuna uymaz.</a:t>
            </a:r>
          </a:p>
          <a:p>
            <a:r>
              <a:rPr lang="tr-TR" altLang="tr-TR" dirty="0"/>
              <a:t>Kısaltmalar kullanarak etiketlerin kısaltılması gereklidir. Bu kısaltmaların bütün kullanıcılar tarafından anlaşıldığının doğrulanmış olması gereklidir.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pic>
        <p:nvPicPr>
          <p:cNvPr id="5" name="Picture 8" descr="http://t3.gstatic.com/images?q=tbn:3ksvUh37OgzX7M:http://www.homeandlearn.co.uk/net/images/Label_On_Form.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21884" y="3892190"/>
            <a:ext cx="2219325"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7726575"/>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KAYNAK BELGENİN BOYUTU</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5" name="Picture 3" descr="resim.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19536" y="1700808"/>
            <a:ext cx="6480719" cy="396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625696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KAYNAK BELGENİN BOYUTU</a:t>
            </a:r>
            <a:endParaRPr lang="tr-TR" dirty="0"/>
          </a:p>
        </p:txBody>
      </p:sp>
      <p:sp>
        <p:nvSpPr>
          <p:cNvPr id="3" name="İçerik Yer Tutucusu 2"/>
          <p:cNvSpPr>
            <a:spLocks noGrp="1"/>
          </p:cNvSpPr>
          <p:nvPr>
            <p:ph idx="1"/>
          </p:nvPr>
        </p:nvSpPr>
        <p:spPr/>
        <p:txBody>
          <a:bodyPr/>
          <a:lstStyle/>
          <a:p>
            <a:r>
              <a:rPr lang="tr-TR" altLang="tr-TR" dirty="0"/>
              <a:t>Kaydırmada, kullanıcı, etkin görünümün dışında kalan pencere içeriğini açmak için pencerenin kenarına iliştirilmiş bir kaydırma çubuğuna tıklar.</a:t>
            </a:r>
          </a:p>
          <a:p>
            <a:pPr eaLnBrk="1" hangingPunct="1"/>
            <a:r>
              <a:rPr lang="tr-TR" altLang="tr-TR" dirty="0"/>
              <a:t> Sayfalamada ise, bilgi, pencere boyutundaki gruplara ayrılmıştır ve </a:t>
            </a:r>
            <a:r>
              <a:rPr lang="tr-TR" altLang="tr-TR" dirty="0" err="1"/>
              <a:t>kullanıcı,"Sonraki</a:t>
            </a:r>
            <a:r>
              <a:rPr lang="tr-TR" altLang="tr-TR" dirty="0"/>
              <a:t>" ve "Önceki" türünden düğmelere (1,2,3… gibi) tıklayarak diğer bilgileri açar. </a:t>
            </a:r>
          </a:p>
          <a:p>
            <a:pPr eaLnBrk="1" hangingPunct="1"/>
            <a:r>
              <a:rPr lang="tr-TR" altLang="tr-TR" b="1" dirty="0"/>
              <a:t>Unutulmamalıdır ki acemi kullanıcılar için </a:t>
            </a:r>
            <a:r>
              <a:rPr lang="tr-TR" altLang="tr-TR" b="1" dirty="0" err="1"/>
              <a:t>sayfalandırma</a:t>
            </a:r>
            <a:r>
              <a:rPr lang="tr-TR" altLang="tr-TR" b="1" dirty="0"/>
              <a:t> daha kolaydır.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697603860"/>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887</TotalTime>
  <Words>1233</Words>
  <Application>Microsoft Office PowerPoint</Application>
  <PresentationFormat>Geniş ekran</PresentationFormat>
  <Paragraphs>104</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Franklin Gothic Book</vt:lpstr>
      <vt:lpstr>Times New Roman</vt:lpstr>
      <vt:lpstr>Verdana</vt:lpstr>
      <vt:lpstr>Wingdings</vt:lpstr>
      <vt:lpstr>AnkaraÜniversitesiDersNotları</vt:lpstr>
      <vt:lpstr> Veri Girişi Pencereleri İçin Tasarım İlkeleri</vt:lpstr>
      <vt:lpstr>VERİ GİRİŞİ PENCERELERİ İÇİN TASARIM İLKELERİ</vt:lpstr>
      <vt:lpstr>VERİ GİRİŞİ PENCERELERİ İÇİN TASARIM İLKELERİ</vt:lpstr>
      <vt:lpstr>TASARIM İLKELERİ</vt:lpstr>
      <vt:lpstr>TASARIM İLKELERİ</vt:lpstr>
      <vt:lpstr>FORM TABANLI VERİ GİRİŞİ PENCERELERİ</vt:lpstr>
      <vt:lpstr>KAYNAK BELGENİN BOYUTU</vt:lpstr>
      <vt:lpstr>KAYNAK BELGENİN BOYUTU</vt:lpstr>
      <vt:lpstr>KAYNAK BELGENİN BOYUTU</vt:lpstr>
      <vt:lpstr>VERİ GİRİŞİ HIZI</vt:lpstr>
      <vt:lpstr>VERİ GİRİŞİ HIZINI ETKİLEYEN FAKTÖRLER</vt:lpstr>
      <vt:lpstr>VERİNİN ORGANİZASYONU</vt:lpstr>
      <vt:lpstr>ETKİLEŞİMLİ PENCERELER</vt:lpstr>
      <vt:lpstr>PENCERE YOĞUNLUĞU</vt:lpstr>
      <vt:lpstr>PENCERENİN DÜZENLENMESİ</vt:lpstr>
      <vt:lpstr>VERİ GİRİŞİ PENCERELERİNİN ALANLARI</vt:lpstr>
      <vt:lpstr>VERİ GİRİŞİ PENCERELERİNİN ALANLARI</vt:lpstr>
      <vt:lpstr>BAŞLIKLARIN TASARIMI (ETİKETLER)</vt:lpstr>
      <vt:lpstr>BAŞLIKLARIN TASARIMI (ETİKETLER)</vt:lpstr>
      <vt:lpstr>BAŞLIKLARIN TASARIMI (ETİKETLER)</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162</cp:revision>
  <dcterms:created xsi:type="dcterms:W3CDTF">2010-03-18T21:19:52Z</dcterms:created>
  <dcterms:modified xsi:type="dcterms:W3CDTF">2017-11-27T14:20:23Z</dcterms:modified>
</cp:coreProperties>
</file>