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4662"/>
  </p:normalViewPr>
  <p:slideViewPr>
    <p:cSldViewPr snapToGrid="0" snapToObjects="1">
      <p:cViewPr varScale="1">
        <p:scale>
          <a:sx n="73" d="100"/>
          <a:sy n="73" d="100"/>
        </p:scale>
        <p:origin x="59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3/24/2021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
İkinci düzey
Üçüncü düzey
Dördüncü düzey
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3/24/2021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3/24/2021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3/24/2021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3/24/2021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3/24/2021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9C034D3-149A-C940-A0EF-9D1624A33F48}"/>
              </a:ext>
            </a:extLst>
          </p:cNvPr>
          <p:cNvSpPr>
            <a:spLocks noGrp="1"/>
          </p:cNvSpPr>
          <p:nvPr>
            <p:ph type="ctrTitle"/>
          </p:nvPr>
        </p:nvSpPr>
        <p:spPr/>
        <p:txBody>
          <a:bodyPr/>
          <a:lstStyle/>
          <a:p>
            <a:r>
              <a:rPr lang="tr-TR" dirty="0" smtClean="0"/>
              <a:t>Tüketicinin korunması </a:t>
            </a:r>
            <a:r>
              <a:rPr lang="tr-TR" dirty="0"/>
              <a:t>Hukuku</a:t>
            </a:r>
          </a:p>
        </p:txBody>
      </p:sp>
      <p:sp>
        <p:nvSpPr>
          <p:cNvPr id="3" name="Alt Başlık 2">
            <a:extLst>
              <a:ext uri="{FF2B5EF4-FFF2-40B4-BE49-F238E27FC236}">
                <a16:creationId xmlns:a16="http://schemas.microsoft.com/office/drawing/2014/main" id="{37E78F00-F2C7-364B-B937-63F11DBE461D}"/>
              </a:ext>
            </a:extLst>
          </p:cNvPr>
          <p:cNvSpPr>
            <a:spLocks noGrp="1"/>
          </p:cNvSpPr>
          <p:nvPr>
            <p:ph type="subTitle" idx="1"/>
          </p:nvPr>
        </p:nvSpPr>
        <p:spPr/>
        <p:txBody>
          <a:bodyPr/>
          <a:lstStyle/>
          <a:p>
            <a:r>
              <a:rPr lang="tr-TR" dirty="0"/>
              <a:t>Bazı tüketici sözleşmelerindeki özel koruma önlemleri</a:t>
            </a:r>
            <a:endParaRPr lang="tr-TR" dirty="0"/>
          </a:p>
        </p:txBody>
      </p:sp>
    </p:spTree>
    <p:extLst>
      <p:ext uri="{BB962C8B-B14F-4D97-AF65-F5344CB8AC3E}">
        <p14:creationId xmlns:p14="http://schemas.microsoft.com/office/powerpoint/2010/main" val="23184768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Bazı tüketici sözleşmelerindeki özel koruma önlemleri</a:t>
            </a:r>
            <a:endParaRPr lang="en-US" dirty="0"/>
          </a:p>
        </p:txBody>
      </p:sp>
      <p:sp>
        <p:nvSpPr>
          <p:cNvPr id="3" name="İçerik Yer Tutucusu 2"/>
          <p:cNvSpPr>
            <a:spLocks noGrp="1"/>
          </p:cNvSpPr>
          <p:nvPr>
            <p:ph idx="1"/>
          </p:nvPr>
        </p:nvSpPr>
        <p:spPr/>
        <p:txBody>
          <a:bodyPr/>
          <a:lstStyle/>
          <a:p>
            <a:r>
              <a:rPr lang="tr-TR" dirty="0"/>
              <a:t>Ön ödemeli konut satış sözleşmelerindeki koruma (devam)</a:t>
            </a:r>
          </a:p>
          <a:p>
            <a:pPr lvl="1"/>
            <a:r>
              <a:rPr lang="tr-TR" dirty="0"/>
              <a:t>Geçerli bir </a:t>
            </a:r>
            <a:r>
              <a:rPr lang="tr-TR" dirty="0" smtClean="0"/>
              <a:t>ön </a:t>
            </a:r>
            <a:r>
              <a:rPr lang="tr-TR" dirty="0"/>
              <a:t>ödemeli konut satış </a:t>
            </a:r>
            <a:r>
              <a:rPr lang="tr-TR" dirty="0" smtClean="0"/>
              <a:t>sözleşmesi yapılmadan tüketiciden ödeme istenememesi veya onu borç altına sokan belge vermesinin istenemeyeceği</a:t>
            </a:r>
          </a:p>
          <a:p>
            <a:pPr lvl="1"/>
            <a:r>
              <a:rPr lang="tr-TR" dirty="0"/>
              <a:t>Ön ödemeli konut satış </a:t>
            </a:r>
            <a:r>
              <a:rPr lang="tr-TR" dirty="0" smtClean="0"/>
              <a:t>sözleşmesinin teminata veya bina tamamlama sigortasına bağlanması gibi tüketiciyi koruma önlemleri</a:t>
            </a:r>
          </a:p>
          <a:p>
            <a:pPr lvl="1"/>
            <a:r>
              <a:rPr lang="tr-TR" dirty="0"/>
              <a:t>Ön ödemeli konut satış </a:t>
            </a:r>
            <a:r>
              <a:rPr lang="tr-TR" dirty="0" smtClean="0"/>
              <a:t>sözleşmesindeki bina tamamlama sigortasına sağlanan ayrıcalıklar</a:t>
            </a:r>
          </a:p>
          <a:p>
            <a:pPr lvl="1"/>
            <a:endParaRPr lang="en-US" dirty="0"/>
          </a:p>
        </p:txBody>
      </p:sp>
    </p:spTree>
    <p:extLst>
      <p:ext uri="{BB962C8B-B14F-4D97-AF65-F5344CB8AC3E}">
        <p14:creationId xmlns:p14="http://schemas.microsoft.com/office/powerpoint/2010/main" val="84141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Bazı tüketici sözleşmelerindeki özel koruma önlemleri</a:t>
            </a:r>
            <a:endParaRPr lang="en-US" dirty="0"/>
          </a:p>
        </p:txBody>
      </p:sp>
      <p:sp>
        <p:nvSpPr>
          <p:cNvPr id="3" name="İçerik Yer Tutucusu 2"/>
          <p:cNvSpPr>
            <a:spLocks noGrp="1"/>
          </p:cNvSpPr>
          <p:nvPr>
            <p:ph idx="1"/>
          </p:nvPr>
        </p:nvSpPr>
        <p:spPr/>
        <p:txBody>
          <a:bodyPr/>
          <a:lstStyle/>
          <a:p>
            <a:r>
              <a:rPr lang="tr-TR" dirty="0"/>
              <a:t>Ön ödemeli konut satış sözleşmelerindeki koruma (devam)</a:t>
            </a:r>
          </a:p>
          <a:p>
            <a:pPr lvl="1"/>
            <a:r>
              <a:rPr lang="tr-TR" dirty="0"/>
              <a:t>Ön ödemeli konut satış </a:t>
            </a:r>
            <a:r>
              <a:rPr lang="tr-TR" dirty="0" smtClean="0"/>
              <a:t>sözleşmesinde tüketicinin cayma hakkı</a:t>
            </a:r>
          </a:p>
          <a:p>
            <a:pPr lvl="2"/>
            <a:r>
              <a:rPr lang="tr-TR" dirty="0" smtClean="0"/>
              <a:t>Kullanılması, süresi ve şekli</a:t>
            </a:r>
            <a:r>
              <a:rPr lang="tr-TR" dirty="0"/>
              <a:t>: </a:t>
            </a:r>
            <a:r>
              <a:rPr lang="tr-TR" dirty="0" smtClean="0"/>
              <a:t>«Tüketici</a:t>
            </a:r>
            <a:r>
              <a:rPr lang="tr-TR" dirty="0"/>
              <a:t>, on dört gün içinde herhangi bir gerekçe göstermeksizin ve cezai şart ödemeksizin ön ödemeli konut satış sözleşmesinden cayma hakkına sahiptir. Cayma hakkının kullanıldığına dair bildirimin bu süre içinde satıcıya yöneltilmiş olması yeterlidir. Satıcı, cayma hakkı konusunda tüketicinin bilgilendirildiğini ispat etmekle yükümlüdür</a:t>
            </a:r>
            <a:r>
              <a:rPr lang="tr-TR" dirty="0" smtClean="0"/>
              <a:t>.» (TKHK m. 43/1)</a:t>
            </a:r>
          </a:p>
          <a:p>
            <a:pPr lvl="2"/>
            <a:r>
              <a:rPr lang="tr-TR" dirty="0" smtClean="0"/>
              <a:t>Cayma hakkı süresi geçmeden tüketiciden faiz, komisyon vb. </a:t>
            </a:r>
            <a:r>
              <a:rPr lang="tr-TR" dirty="0" smtClean="0"/>
              <a:t>adı altında masraf alınamaması</a:t>
            </a:r>
          </a:p>
          <a:p>
            <a:pPr lvl="2"/>
            <a:r>
              <a:rPr lang="tr-TR" dirty="0" smtClean="0"/>
              <a:t>Cayma hakkının kullanılmasının sonucu</a:t>
            </a:r>
            <a:endParaRPr lang="en-US" dirty="0"/>
          </a:p>
        </p:txBody>
      </p:sp>
    </p:spTree>
    <p:extLst>
      <p:ext uri="{BB962C8B-B14F-4D97-AF65-F5344CB8AC3E}">
        <p14:creationId xmlns:p14="http://schemas.microsoft.com/office/powerpoint/2010/main" val="9509768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Bazı tüketici sözleşmelerindeki özel koruma önlemleri</a:t>
            </a:r>
            <a:endParaRPr lang="en-US" dirty="0"/>
          </a:p>
        </p:txBody>
      </p:sp>
      <p:sp>
        <p:nvSpPr>
          <p:cNvPr id="3" name="İçerik Yer Tutucusu 2"/>
          <p:cNvSpPr>
            <a:spLocks noGrp="1"/>
          </p:cNvSpPr>
          <p:nvPr>
            <p:ph idx="1"/>
          </p:nvPr>
        </p:nvSpPr>
        <p:spPr/>
        <p:txBody>
          <a:bodyPr/>
          <a:lstStyle/>
          <a:p>
            <a:r>
              <a:rPr lang="tr-TR" dirty="0"/>
              <a:t>Ön ödemeli konut satış sözleşmelerindeki koruma (devam)</a:t>
            </a:r>
          </a:p>
          <a:p>
            <a:pPr lvl="1"/>
            <a:r>
              <a:rPr lang="tr-TR" dirty="0"/>
              <a:t>Ön ödemeli konut satış </a:t>
            </a:r>
            <a:r>
              <a:rPr lang="tr-TR" dirty="0" smtClean="0"/>
              <a:t>sözleşmelerinde konut teslimi için azami süre</a:t>
            </a:r>
          </a:p>
          <a:p>
            <a:pPr lvl="1"/>
            <a:r>
              <a:rPr lang="tr-TR" dirty="0" smtClean="0"/>
              <a:t>Tüketicinin, gerekçe göstermeksizin sözleşmeden dönme hakkı</a:t>
            </a:r>
          </a:p>
          <a:p>
            <a:pPr lvl="2"/>
            <a:r>
              <a:rPr lang="tr-TR" dirty="0" smtClean="0"/>
              <a:t>«</a:t>
            </a:r>
            <a:r>
              <a:rPr lang="en-US" dirty="0" err="1" smtClean="0"/>
              <a:t>Ön</a:t>
            </a:r>
            <a:r>
              <a:rPr lang="en-US" dirty="0" smtClean="0"/>
              <a:t> </a:t>
            </a:r>
            <a:r>
              <a:rPr lang="en-US" dirty="0" err="1"/>
              <a:t>ödemeli</a:t>
            </a:r>
            <a:r>
              <a:rPr lang="en-US" dirty="0"/>
              <a:t> </a:t>
            </a:r>
            <a:r>
              <a:rPr lang="en-US" dirty="0" err="1"/>
              <a:t>konut</a:t>
            </a:r>
            <a:r>
              <a:rPr lang="en-US" dirty="0"/>
              <a:t> </a:t>
            </a:r>
            <a:r>
              <a:rPr lang="en-US" dirty="0" err="1"/>
              <a:t>satışında</a:t>
            </a:r>
            <a:r>
              <a:rPr lang="en-US" dirty="0"/>
              <a:t> </a:t>
            </a:r>
            <a:r>
              <a:rPr lang="en-US" dirty="0" err="1"/>
              <a:t>sözleşme</a:t>
            </a:r>
            <a:r>
              <a:rPr lang="en-US" dirty="0"/>
              <a:t> </a:t>
            </a:r>
            <a:r>
              <a:rPr lang="en-US" dirty="0" err="1"/>
              <a:t>tarihinden</a:t>
            </a:r>
            <a:r>
              <a:rPr lang="en-US" dirty="0"/>
              <a:t> </a:t>
            </a:r>
            <a:r>
              <a:rPr lang="en-US" dirty="0" err="1"/>
              <a:t>itibaren</a:t>
            </a:r>
            <a:r>
              <a:rPr lang="en-US" dirty="0"/>
              <a:t> </a:t>
            </a:r>
            <a:r>
              <a:rPr lang="en-US" dirty="0" err="1"/>
              <a:t>yirmidört</a:t>
            </a:r>
            <a:r>
              <a:rPr lang="en-US" dirty="0"/>
              <a:t> </a:t>
            </a:r>
            <a:r>
              <a:rPr lang="en-US" dirty="0" err="1"/>
              <a:t>aya</a:t>
            </a:r>
            <a:r>
              <a:rPr lang="en-US" dirty="0"/>
              <a:t> </a:t>
            </a:r>
            <a:r>
              <a:rPr lang="en-US" dirty="0" err="1"/>
              <a:t>kadar</a:t>
            </a:r>
            <a:r>
              <a:rPr lang="en-US" dirty="0"/>
              <a:t> </a:t>
            </a:r>
            <a:r>
              <a:rPr lang="en-US" dirty="0" err="1"/>
              <a:t>tüketicinin</a:t>
            </a:r>
            <a:r>
              <a:rPr lang="en-US" dirty="0"/>
              <a:t> </a:t>
            </a:r>
            <a:r>
              <a:rPr lang="en-US" dirty="0" err="1"/>
              <a:t>herhangi</a:t>
            </a:r>
            <a:r>
              <a:rPr lang="en-US" dirty="0"/>
              <a:t> </a:t>
            </a:r>
            <a:r>
              <a:rPr lang="en-US" dirty="0" err="1"/>
              <a:t>bir</a:t>
            </a:r>
            <a:r>
              <a:rPr lang="en-US" dirty="0"/>
              <a:t> </a:t>
            </a:r>
            <a:r>
              <a:rPr lang="en-US" dirty="0" err="1"/>
              <a:t>gerekçe</a:t>
            </a:r>
            <a:r>
              <a:rPr lang="en-US" dirty="0"/>
              <a:t> </a:t>
            </a:r>
            <a:r>
              <a:rPr lang="en-US" dirty="0" err="1"/>
              <a:t>göstermeden</a:t>
            </a:r>
            <a:r>
              <a:rPr lang="en-US" dirty="0"/>
              <a:t> </a:t>
            </a:r>
            <a:r>
              <a:rPr lang="en-US" dirty="0" err="1"/>
              <a:t>sözleşmeden</a:t>
            </a:r>
            <a:r>
              <a:rPr lang="en-US" dirty="0"/>
              <a:t> </a:t>
            </a:r>
            <a:r>
              <a:rPr lang="en-US" dirty="0" err="1"/>
              <a:t>dönme</a:t>
            </a:r>
            <a:r>
              <a:rPr lang="en-US" dirty="0"/>
              <a:t> </a:t>
            </a:r>
            <a:r>
              <a:rPr lang="en-US" dirty="0" err="1"/>
              <a:t>hakkı</a:t>
            </a:r>
            <a:r>
              <a:rPr lang="en-US" dirty="0"/>
              <a:t> </a:t>
            </a:r>
            <a:r>
              <a:rPr lang="en-US" dirty="0" err="1"/>
              <a:t>vardır</a:t>
            </a:r>
            <a:r>
              <a:rPr lang="en-US" dirty="0"/>
              <a:t>. </a:t>
            </a:r>
            <a:r>
              <a:rPr lang="en-US" dirty="0" err="1"/>
              <a:t>Sözleşmeden</a:t>
            </a:r>
            <a:r>
              <a:rPr lang="en-US" dirty="0"/>
              <a:t> </a:t>
            </a:r>
            <a:r>
              <a:rPr lang="en-US" dirty="0" err="1"/>
              <a:t>dönülmesi</a:t>
            </a:r>
            <a:r>
              <a:rPr lang="en-US" dirty="0"/>
              <a:t> </a:t>
            </a:r>
            <a:r>
              <a:rPr lang="en-US" dirty="0" err="1"/>
              <a:t>durumunda</a:t>
            </a:r>
            <a:r>
              <a:rPr lang="en-US" dirty="0"/>
              <a:t> </a:t>
            </a:r>
            <a:r>
              <a:rPr lang="en-US" dirty="0" err="1"/>
              <a:t>satıcı</a:t>
            </a:r>
            <a:r>
              <a:rPr lang="en-US" dirty="0"/>
              <a:t>; </a:t>
            </a:r>
            <a:r>
              <a:rPr lang="en-US" dirty="0" err="1"/>
              <a:t>konutun</a:t>
            </a:r>
            <a:r>
              <a:rPr lang="en-US" dirty="0"/>
              <a:t> </a:t>
            </a:r>
            <a:r>
              <a:rPr lang="en-US" dirty="0" err="1"/>
              <a:t>satışı</a:t>
            </a:r>
            <a:r>
              <a:rPr lang="en-US" dirty="0"/>
              <a:t> </a:t>
            </a:r>
            <a:r>
              <a:rPr lang="en-US" dirty="0" err="1"/>
              <a:t>veya</a:t>
            </a:r>
            <a:r>
              <a:rPr lang="en-US" dirty="0"/>
              <a:t> </a:t>
            </a:r>
            <a:r>
              <a:rPr lang="en-US" dirty="0" err="1"/>
              <a:t>satış</a:t>
            </a:r>
            <a:r>
              <a:rPr lang="en-US" dirty="0"/>
              <a:t> </a:t>
            </a:r>
            <a:r>
              <a:rPr lang="en-US" dirty="0" err="1"/>
              <a:t>vaadi</a:t>
            </a:r>
            <a:r>
              <a:rPr lang="en-US" dirty="0"/>
              <a:t> </a:t>
            </a:r>
            <a:r>
              <a:rPr lang="en-US" dirty="0" err="1"/>
              <a:t>sözleşmesi</a:t>
            </a:r>
            <a:r>
              <a:rPr lang="en-US" dirty="0"/>
              <a:t> </a:t>
            </a:r>
            <a:r>
              <a:rPr lang="en-US" dirty="0" err="1"/>
              <a:t>nedeniyle</a:t>
            </a:r>
            <a:r>
              <a:rPr lang="en-US" dirty="0"/>
              <a:t> </a:t>
            </a:r>
            <a:r>
              <a:rPr lang="en-US" dirty="0" err="1"/>
              <a:t>oluşan</a:t>
            </a:r>
            <a:r>
              <a:rPr lang="en-US" dirty="0"/>
              <a:t> </a:t>
            </a:r>
            <a:r>
              <a:rPr lang="en-US" dirty="0" err="1"/>
              <a:t>vergi</a:t>
            </a:r>
            <a:r>
              <a:rPr lang="en-US" dirty="0"/>
              <a:t>, </a:t>
            </a:r>
            <a:r>
              <a:rPr lang="en-US" dirty="0" err="1"/>
              <a:t>harç</a:t>
            </a:r>
            <a:r>
              <a:rPr lang="en-US" dirty="0"/>
              <a:t> </a:t>
            </a:r>
            <a:r>
              <a:rPr lang="en-US" dirty="0" err="1"/>
              <a:t>ve</a:t>
            </a:r>
            <a:r>
              <a:rPr lang="en-US" dirty="0"/>
              <a:t> </a:t>
            </a:r>
            <a:r>
              <a:rPr lang="en-US" dirty="0" err="1"/>
              <a:t>benzeri</a:t>
            </a:r>
            <a:r>
              <a:rPr lang="en-US" dirty="0"/>
              <a:t> </a:t>
            </a:r>
            <a:r>
              <a:rPr lang="en-US" dirty="0" err="1"/>
              <a:t>yasal</a:t>
            </a:r>
            <a:r>
              <a:rPr lang="en-US" dirty="0"/>
              <a:t> </a:t>
            </a:r>
            <a:r>
              <a:rPr lang="en-US" dirty="0" err="1"/>
              <a:t>yükümlülüklerden</a:t>
            </a:r>
            <a:r>
              <a:rPr lang="en-US" dirty="0"/>
              <a:t> </a:t>
            </a:r>
            <a:r>
              <a:rPr lang="en-US" dirty="0" err="1"/>
              <a:t>doğan</a:t>
            </a:r>
            <a:r>
              <a:rPr lang="en-US" dirty="0"/>
              <a:t> </a:t>
            </a:r>
            <a:r>
              <a:rPr lang="en-US" dirty="0" err="1"/>
              <a:t>masraflar</a:t>
            </a:r>
            <a:r>
              <a:rPr lang="en-US" dirty="0"/>
              <a:t> </a:t>
            </a:r>
            <a:r>
              <a:rPr lang="en-US" dirty="0" err="1"/>
              <a:t>ile</a:t>
            </a:r>
            <a:r>
              <a:rPr lang="en-US" dirty="0"/>
              <a:t> </a:t>
            </a:r>
            <a:r>
              <a:rPr lang="en-US" dirty="0" err="1"/>
              <a:t>sözleşme</a:t>
            </a:r>
            <a:r>
              <a:rPr lang="en-US" dirty="0"/>
              <a:t> </a:t>
            </a:r>
            <a:r>
              <a:rPr lang="en-US" dirty="0" err="1"/>
              <a:t>tarihinden</a:t>
            </a:r>
            <a:r>
              <a:rPr lang="en-US" dirty="0"/>
              <a:t> </a:t>
            </a:r>
            <a:r>
              <a:rPr lang="en-US" dirty="0" err="1"/>
              <a:t>itibaren</a:t>
            </a:r>
            <a:r>
              <a:rPr lang="en-US" dirty="0"/>
              <a:t> ilk </a:t>
            </a:r>
            <a:r>
              <a:rPr lang="en-US" dirty="0" err="1"/>
              <a:t>üç</a:t>
            </a:r>
            <a:r>
              <a:rPr lang="en-US" dirty="0"/>
              <a:t> ay </a:t>
            </a:r>
            <a:r>
              <a:rPr lang="en-US" dirty="0" err="1"/>
              <a:t>için</a:t>
            </a:r>
            <a:r>
              <a:rPr lang="en-US" dirty="0"/>
              <a:t> </a:t>
            </a:r>
            <a:r>
              <a:rPr lang="en-US" dirty="0" err="1"/>
              <a:t>sözleşme</a:t>
            </a:r>
            <a:r>
              <a:rPr lang="en-US" dirty="0"/>
              <a:t> </a:t>
            </a:r>
            <a:r>
              <a:rPr lang="en-US" dirty="0" err="1"/>
              <a:t>bedelinin</a:t>
            </a:r>
            <a:r>
              <a:rPr lang="en-US" dirty="0"/>
              <a:t> </a:t>
            </a:r>
            <a:r>
              <a:rPr lang="en-US" dirty="0" err="1"/>
              <a:t>yüzde</a:t>
            </a:r>
            <a:r>
              <a:rPr lang="en-US" dirty="0"/>
              <a:t> </a:t>
            </a:r>
            <a:r>
              <a:rPr lang="en-US" dirty="0" err="1"/>
              <a:t>ikisine</a:t>
            </a:r>
            <a:r>
              <a:rPr lang="en-US" dirty="0"/>
              <a:t>, </a:t>
            </a:r>
            <a:r>
              <a:rPr lang="en-US" dirty="0" err="1"/>
              <a:t>üç</a:t>
            </a:r>
            <a:r>
              <a:rPr lang="en-US" dirty="0"/>
              <a:t> </a:t>
            </a:r>
            <a:r>
              <a:rPr lang="en-US" dirty="0" err="1"/>
              <a:t>ila</a:t>
            </a:r>
            <a:r>
              <a:rPr lang="en-US" dirty="0"/>
              <a:t> </a:t>
            </a:r>
            <a:r>
              <a:rPr lang="en-US" dirty="0" err="1"/>
              <a:t>altı</a:t>
            </a:r>
            <a:r>
              <a:rPr lang="en-US" dirty="0"/>
              <a:t> ay </a:t>
            </a:r>
            <a:r>
              <a:rPr lang="en-US" dirty="0" err="1"/>
              <a:t>arası</a:t>
            </a:r>
            <a:r>
              <a:rPr lang="en-US" dirty="0"/>
              <a:t> </a:t>
            </a:r>
            <a:r>
              <a:rPr lang="en-US" dirty="0" err="1"/>
              <a:t>için</a:t>
            </a:r>
            <a:r>
              <a:rPr lang="en-US" dirty="0"/>
              <a:t> </a:t>
            </a:r>
            <a:r>
              <a:rPr lang="en-US" dirty="0" err="1"/>
              <a:t>yüzde</a:t>
            </a:r>
            <a:r>
              <a:rPr lang="en-US" dirty="0"/>
              <a:t> </a:t>
            </a:r>
            <a:r>
              <a:rPr lang="en-US" dirty="0" err="1"/>
              <a:t>dördüne</a:t>
            </a:r>
            <a:r>
              <a:rPr lang="en-US" dirty="0"/>
              <a:t>, </a:t>
            </a:r>
            <a:r>
              <a:rPr lang="en-US" dirty="0" err="1"/>
              <a:t>altı</a:t>
            </a:r>
            <a:r>
              <a:rPr lang="en-US" dirty="0"/>
              <a:t> </a:t>
            </a:r>
            <a:r>
              <a:rPr lang="en-US" dirty="0" err="1"/>
              <a:t>ila</a:t>
            </a:r>
            <a:r>
              <a:rPr lang="en-US" dirty="0"/>
              <a:t> </a:t>
            </a:r>
            <a:r>
              <a:rPr lang="en-US" dirty="0" err="1"/>
              <a:t>oniki</a:t>
            </a:r>
            <a:r>
              <a:rPr lang="en-US" dirty="0"/>
              <a:t> ay </a:t>
            </a:r>
            <a:r>
              <a:rPr lang="en-US" dirty="0" err="1"/>
              <a:t>arası</a:t>
            </a:r>
            <a:r>
              <a:rPr lang="en-US" dirty="0"/>
              <a:t> </a:t>
            </a:r>
            <a:r>
              <a:rPr lang="en-US" dirty="0" err="1"/>
              <a:t>için</a:t>
            </a:r>
            <a:r>
              <a:rPr lang="en-US" dirty="0"/>
              <a:t> </a:t>
            </a:r>
            <a:r>
              <a:rPr lang="en-US" dirty="0" err="1"/>
              <a:t>yüzde</a:t>
            </a:r>
            <a:r>
              <a:rPr lang="en-US" dirty="0"/>
              <a:t> </a:t>
            </a:r>
            <a:r>
              <a:rPr lang="en-US" dirty="0" err="1"/>
              <a:t>altısına</a:t>
            </a:r>
            <a:r>
              <a:rPr lang="en-US" dirty="0"/>
              <a:t> </a:t>
            </a:r>
            <a:r>
              <a:rPr lang="en-US" dirty="0" err="1"/>
              <a:t>ve</a:t>
            </a:r>
            <a:r>
              <a:rPr lang="en-US" dirty="0"/>
              <a:t> </a:t>
            </a:r>
            <a:r>
              <a:rPr lang="en-US" dirty="0" err="1"/>
              <a:t>oniki</a:t>
            </a:r>
            <a:r>
              <a:rPr lang="en-US" dirty="0"/>
              <a:t> </a:t>
            </a:r>
            <a:r>
              <a:rPr lang="en-US" dirty="0" err="1"/>
              <a:t>ila</a:t>
            </a:r>
            <a:r>
              <a:rPr lang="en-US" dirty="0"/>
              <a:t> </a:t>
            </a:r>
            <a:r>
              <a:rPr lang="en-US" dirty="0" err="1"/>
              <a:t>yirmidört</a:t>
            </a:r>
            <a:r>
              <a:rPr lang="en-US" dirty="0"/>
              <a:t> ay </a:t>
            </a:r>
            <a:r>
              <a:rPr lang="en-US" dirty="0" err="1"/>
              <a:t>arası</a:t>
            </a:r>
            <a:r>
              <a:rPr lang="en-US" dirty="0"/>
              <a:t> </a:t>
            </a:r>
            <a:r>
              <a:rPr lang="en-US" dirty="0" err="1"/>
              <a:t>için</a:t>
            </a:r>
            <a:r>
              <a:rPr lang="en-US" dirty="0"/>
              <a:t> de </a:t>
            </a:r>
            <a:r>
              <a:rPr lang="en-US" dirty="0" err="1"/>
              <a:t>yüzde</a:t>
            </a:r>
            <a:r>
              <a:rPr lang="en-US" dirty="0"/>
              <a:t> </a:t>
            </a:r>
            <a:r>
              <a:rPr lang="en-US" dirty="0" err="1"/>
              <a:t>sekizine</a:t>
            </a:r>
            <a:r>
              <a:rPr lang="en-US" dirty="0"/>
              <a:t> </a:t>
            </a:r>
            <a:r>
              <a:rPr lang="en-US" dirty="0" err="1"/>
              <a:t>kadar</a:t>
            </a:r>
            <a:r>
              <a:rPr lang="en-US" dirty="0"/>
              <a:t> </a:t>
            </a:r>
            <a:r>
              <a:rPr lang="en-US" dirty="0" err="1"/>
              <a:t>tazminatın</a:t>
            </a:r>
            <a:r>
              <a:rPr lang="en-US" dirty="0"/>
              <a:t> </a:t>
            </a:r>
            <a:r>
              <a:rPr lang="en-US" dirty="0" err="1"/>
              <a:t>ödenmesini</a:t>
            </a:r>
            <a:r>
              <a:rPr lang="en-US" dirty="0"/>
              <a:t> </a:t>
            </a:r>
            <a:r>
              <a:rPr lang="en-US" dirty="0" err="1"/>
              <a:t>isteyebilir</a:t>
            </a:r>
            <a:r>
              <a:rPr lang="en-US" dirty="0" smtClean="0"/>
              <a:t>.</a:t>
            </a:r>
            <a:r>
              <a:rPr lang="tr-TR" dirty="0" smtClean="0"/>
              <a:t>» (TKHK m. 45/1)</a:t>
            </a:r>
            <a:endParaRPr lang="en-US" dirty="0"/>
          </a:p>
        </p:txBody>
      </p:sp>
    </p:spTree>
    <p:extLst>
      <p:ext uri="{BB962C8B-B14F-4D97-AF65-F5344CB8AC3E}">
        <p14:creationId xmlns:p14="http://schemas.microsoft.com/office/powerpoint/2010/main" val="34337956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Bazı tüketici sözleşmelerindeki özel koruma önlemleri</a:t>
            </a:r>
            <a:endParaRPr lang="en-US" dirty="0"/>
          </a:p>
        </p:txBody>
      </p:sp>
      <p:sp>
        <p:nvSpPr>
          <p:cNvPr id="3" name="İçerik Yer Tutucusu 2"/>
          <p:cNvSpPr>
            <a:spLocks noGrp="1"/>
          </p:cNvSpPr>
          <p:nvPr>
            <p:ph idx="1"/>
          </p:nvPr>
        </p:nvSpPr>
        <p:spPr>
          <a:xfrm>
            <a:off x="1451579" y="2015732"/>
            <a:ext cx="9603275" cy="4058497"/>
          </a:xfrm>
        </p:spPr>
        <p:txBody>
          <a:bodyPr>
            <a:normAutofit/>
          </a:bodyPr>
          <a:lstStyle/>
          <a:p>
            <a:r>
              <a:rPr lang="tr-TR" dirty="0"/>
              <a:t>Ön ödemeli konut satış sözleşmelerindeki koruma (devam)</a:t>
            </a:r>
          </a:p>
          <a:p>
            <a:pPr lvl="1"/>
            <a:r>
              <a:rPr lang="tr-TR" dirty="0"/>
              <a:t>Tüketicinin, gerekçe göstermeksizin sözleşmeden dönme </a:t>
            </a:r>
            <a:r>
              <a:rPr lang="tr-TR" dirty="0" smtClean="0"/>
              <a:t>hakkı</a:t>
            </a:r>
            <a:r>
              <a:rPr lang="tr-TR" dirty="0"/>
              <a:t> </a:t>
            </a:r>
            <a:r>
              <a:rPr lang="tr-TR" dirty="0" smtClean="0"/>
              <a:t>(devam)</a:t>
            </a:r>
          </a:p>
          <a:p>
            <a:pPr lvl="2"/>
            <a:r>
              <a:rPr lang="tr-TR" dirty="0"/>
              <a:t>Satıcı, yükümlülüklerini hiç ya da gereği gibi yerine getirmezse tüketiciden herhangi bir bedel talep edemez. Tüketicinin ölmesi veya kazanç elde etmekten sürekli olarak yoksun kalması sebebiyle ön ödemeleri yapamayacak duruma düşmesi ya da sözleşmenin yerine olağan koşullarla yapılacak bir taksitle satış sözleşmesinin konulmasına ilişkin önerisinin satıcı tarafından kabul edilmemesi yüzünden sözleşmeden dönülmesi hâllerinde tüketiciden herhangi bir bedel talep edilemez</a:t>
            </a:r>
            <a:r>
              <a:rPr lang="tr-TR" dirty="0" smtClean="0"/>
              <a:t>. (TKHK m. 45/2)</a:t>
            </a:r>
          </a:p>
          <a:p>
            <a:pPr lvl="2"/>
            <a:r>
              <a:rPr lang="en-US" dirty="0" err="1"/>
              <a:t>Sözleşmeden</a:t>
            </a:r>
            <a:r>
              <a:rPr lang="en-US" dirty="0"/>
              <a:t> </a:t>
            </a:r>
            <a:r>
              <a:rPr lang="en-US" dirty="0" err="1"/>
              <a:t>dönülmesi</a:t>
            </a:r>
            <a:r>
              <a:rPr lang="en-US" dirty="0"/>
              <a:t> </a:t>
            </a:r>
            <a:r>
              <a:rPr lang="en-US" dirty="0" err="1"/>
              <a:t>durumunda</a:t>
            </a:r>
            <a:r>
              <a:rPr lang="en-US" dirty="0"/>
              <a:t>, </a:t>
            </a:r>
            <a:r>
              <a:rPr lang="en-US" dirty="0" err="1"/>
              <a:t>tüketiciye</a:t>
            </a:r>
            <a:r>
              <a:rPr lang="en-US" dirty="0"/>
              <a:t> </a:t>
            </a:r>
            <a:r>
              <a:rPr lang="en-US" dirty="0" err="1"/>
              <a:t>iade</a:t>
            </a:r>
            <a:r>
              <a:rPr lang="en-US" dirty="0"/>
              <a:t> </a:t>
            </a:r>
            <a:r>
              <a:rPr lang="en-US" dirty="0" err="1"/>
              <a:t>edilmesi</a:t>
            </a:r>
            <a:r>
              <a:rPr lang="en-US" dirty="0"/>
              <a:t> </a:t>
            </a:r>
            <a:r>
              <a:rPr lang="en-US" dirty="0" err="1"/>
              <a:t>gereken</a:t>
            </a:r>
            <a:r>
              <a:rPr lang="en-US" dirty="0"/>
              <a:t> </a:t>
            </a:r>
            <a:r>
              <a:rPr lang="en-US" dirty="0" err="1"/>
              <a:t>tutar</a:t>
            </a:r>
            <a:r>
              <a:rPr lang="en-US" dirty="0"/>
              <a:t> </a:t>
            </a:r>
            <a:r>
              <a:rPr lang="en-US" dirty="0" err="1"/>
              <a:t>ve</a:t>
            </a:r>
            <a:r>
              <a:rPr lang="en-US" dirty="0"/>
              <a:t> </a:t>
            </a:r>
            <a:r>
              <a:rPr lang="en-US" dirty="0" err="1"/>
              <a:t>tüketiciyi</a:t>
            </a:r>
            <a:r>
              <a:rPr lang="en-US" dirty="0"/>
              <a:t> </a:t>
            </a:r>
            <a:r>
              <a:rPr lang="en-US" dirty="0" err="1"/>
              <a:t>borç</a:t>
            </a:r>
            <a:r>
              <a:rPr lang="en-US" dirty="0"/>
              <a:t> </a:t>
            </a:r>
            <a:r>
              <a:rPr lang="en-US" dirty="0" err="1"/>
              <a:t>altına</a:t>
            </a:r>
            <a:r>
              <a:rPr lang="en-US" dirty="0"/>
              <a:t> </a:t>
            </a:r>
            <a:r>
              <a:rPr lang="en-US" dirty="0" err="1"/>
              <a:t>sokan</a:t>
            </a:r>
            <a:r>
              <a:rPr lang="en-US" dirty="0"/>
              <a:t> her </a:t>
            </a:r>
            <a:r>
              <a:rPr lang="en-US" dirty="0" err="1"/>
              <a:t>türlü</a:t>
            </a:r>
            <a:r>
              <a:rPr lang="en-US" dirty="0"/>
              <a:t> </a:t>
            </a:r>
            <a:r>
              <a:rPr lang="en-US" dirty="0" err="1"/>
              <a:t>belge</a:t>
            </a:r>
            <a:r>
              <a:rPr lang="en-US" dirty="0"/>
              <a:t>, </a:t>
            </a:r>
            <a:r>
              <a:rPr lang="en-US" dirty="0" err="1"/>
              <a:t>dönme</a:t>
            </a:r>
            <a:r>
              <a:rPr lang="en-US" dirty="0"/>
              <a:t> </a:t>
            </a:r>
            <a:r>
              <a:rPr lang="en-US" dirty="0" err="1"/>
              <a:t>bildiriminin</a:t>
            </a:r>
            <a:r>
              <a:rPr lang="en-US" dirty="0"/>
              <a:t> </a:t>
            </a:r>
            <a:r>
              <a:rPr lang="en-US" dirty="0" err="1"/>
              <a:t>satıcıya</a:t>
            </a:r>
            <a:r>
              <a:rPr lang="en-US" dirty="0"/>
              <a:t> </a:t>
            </a:r>
            <a:r>
              <a:rPr lang="en-US" dirty="0" err="1"/>
              <a:t>ulaştığı</a:t>
            </a:r>
            <a:r>
              <a:rPr lang="en-US" dirty="0"/>
              <a:t> </a:t>
            </a:r>
            <a:r>
              <a:rPr lang="en-US" dirty="0" err="1"/>
              <a:t>tarihten</a:t>
            </a:r>
            <a:r>
              <a:rPr lang="en-US" dirty="0"/>
              <a:t> </a:t>
            </a:r>
            <a:r>
              <a:rPr lang="en-US" dirty="0" err="1"/>
              <a:t>itibaren</a:t>
            </a:r>
            <a:r>
              <a:rPr lang="en-US" dirty="0"/>
              <a:t> </a:t>
            </a:r>
            <a:r>
              <a:rPr lang="en-US" dirty="0" err="1"/>
              <a:t>en</a:t>
            </a:r>
            <a:r>
              <a:rPr lang="en-US" dirty="0"/>
              <a:t> </a:t>
            </a:r>
            <a:r>
              <a:rPr lang="en-US" dirty="0" err="1"/>
              <a:t>geç</a:t>
            </a:r>
            <a:r>
              <a:rPr lang="en-US" dirty="0"/>
              <a:t> </a:t>
            </a:r>
            <a:r>
              <a:rPr lang="en-US" dirty="0" err="1"/>
              <a:t>yüzseksen</a:t>
            </a:r>
            <a:r>
              <a:rPr lang="en-US" dirty="0"/>
              <a:t> </a:t>
            </a:r>
            <a:r>
              <a:rPr lang="en-US" dirty="0" err="1"/>
              <a:t>gün</a:t>
            </a:r>
            <a:r>
              <a:rPr lang="en-US" dirty="0"/>
              <a:t> </a:t>
            </a:r>
            <a:r>
              <a:rPr lang="en-US" dirty="0" err="1"/>
              <a:t>içinde</a:t>
            </a:r>
            <a:r>
              <a:rPr lang="en-US" dirty="0"/>
              <a:t> </a:t>
            </a:r>
            <a:r>
              <a:rPr lang="en-US" dirty="0" err="1"/>
              <a:t>tüketiciye</a:t>
            </a:r>
            <a:r>
              <a:rPr lang="en-US" dirty="0"/>
              <a:t> </a:t>
            </a:r>
            <a:r>
              <a:rPr lang="en-US" dirty="0" err="1"/>
              <a:t>geri</a:t>
            </a:r>
            <a:r>
              <a:rPr lang="en-US" dirty="0"/>
              <a:t> </a:t>
            </a:r>
            <a:r>
              <a:rPr lang="en-US" dirty="0" err="1"/>
              <a:t>verilir</a:t>
            </a:r>
            <a:r>
              <a:rPr lang="en-US" dirty="0"/>
              <a:t>. </a:t>
            </a:r>
            <a:r>
              <a:rPr lang="en-US" dirty="0" err="1"/>
              <a:t>Satıcının</a:t>
            </a:r>
            <a:r>
              <a:rPr lang="en-US" dirty="0"/>
              <a:t> </a:t>
            </a:r>
            <a:r>
              <a:rPr lang="en-US" dirty="0" err="1"/>
              <a:t>aldığı</a:t>
            </a:r>
            <a:r>
              <a:rPr lang="en-US" dirty="0"/>
              <a:t> </a:t>
            </a:r>
            <a:r>
              <a:rPr lang="en-US" dirty="0" err="1"/>
              <a:t>bedeli</a:t>
            </a:r>
            <a:r>
              <a:rPr lang="en-US" dirty="0"/>
              <a:t> </a:t>
            </a:r>
            <a:r>
              <a:rPr lang="en-US" dirty="0" err="1"/>
              <a:t>ve</a:t>
            </a:r>
            <a:r>
              <a:rPr lang="en-US" dirty="0"/>
              <a:t> </a:t>
            </a:r>
            <a:r>
              <a:rPr lang="en-US" dirty="0" err="1"/>
              <a:t>tüketiciyi</a:t>
            </a:r>
            <a:r>
              <a:rPr lang="en-US" dirty="0"/>
              <a:t> </a:t>
            </a:r>
            <a:r>
              <a:rPr lang="en-US" dirty="0" err="1"/>
              <a:t>borç</a:t>
            </a:r>
            <a:r>
              <a:rPr lang="en-US" dirty="0"/>
              <a:t> </a:t>
            </a:r>
            <a:r>
              <a:rPr lang="en-US" dirty="0" err="1"/>
              <a:t>altına</a:t>
            </a:r>
            <a:r>
              <a:rPr lang="en-US" dirty="0"/>
              <a:t> </a:t>
            </a:r>
            <a:r>
              <a:rPr lang="en-US" dirty="0" err="1"/>
              <a:t>sokan</a:t>
            </a:r>
            <a:r>
              <a:rPr lang="en-US" dirty="0"/>
              <a:t> her </a:t>
            </a:r>
            <a:r>
              <a:rPr lang="en-US" dirty="0" err="1"/>
              <a:t>türlü</a:t>
            </a:r>
            <a:r>
              <a:rPr lang="en-US" dirty="0"/>
              <a:t> </a:t>
            </a:r>
            <a:r>
              <a:rPr lang="en-US" dirty="0" err="1"/>
              <a:t>belgeyi</a:t>
            </a:r>
            <a:r>
              <a:rPr lang="en-US" dirty="0"/>
              <a:t> </a:t>
            </a:r>
            <a:r>
              <a:rPr lang="en-US" dirty="0" err="1"/>
              <a:t>iade</a:t>
            </a:r>
            <a:r>
              <a:rPr lang="en-US" dirty="0"/>
              <a:t> </a:t>
            </a:r>
            <a:r>
              <a:rPr lang="en-US" dirty="0" err="1"/>
              <a:t>ettiği</a:t>
            </a:r>
            <a:r>
              <a:rPr lang="en-US" dirty="0"/>
              <a:t> </a:t>
            </a:r>
            <a:r>
              <a:rPr lang="en-US" dirty="0" err="1"/>
              <a:t>tarihten</a:t>
            </a:r>
            <a:r>
              <a:rPr lang="en-US" dirty="0"/>
              <a:t> </a:t>
            </a:r>
            <a:r>
              <a:rPr lang="en-US" dirty="0" err="1"/>
              <a:t>itibaren</a:t>
            </a:r>
            <a:r>
              <a:rPr lang="en-US" dirty="0"/>
              <a:t>, </a:t>
            </a:r>
            <a:r>
              <a:rPr lang="en-US" dirty="0" err="1"/>
              <a:t>tüketici</a:t>
            </a:r>
            <a:r>
              <a:rPr lang="en-US" dirty="0"/>
              <a:t> on </a:t>
            </a:r>
            <a:r>
              <a:rPr lang="en-US" dirty="0" err="1"/>
              <a:t>gün</a:t>
            </a:r>
            <a:r>
              <a:rPr lang="en-US" dirty="0"/>
              <a:t> </a:t>
            </a:r>
            <a:r>
              <a:rPr lang="en-US" dirty="0" err="1"/>
              <a:t>içinde</a:t>
            </a:r>
            <a:r>
              <a:rPr lang="en-US" dirty="0"/>
              <a:t> </a:t>
            </a:r>
            <a:r>
              <a:rPr lang="en-US" dirty="0" err="1"/>
              <a:t>edinimlerini</a:t>
            </a:r>
            <a:r>
              <a:rPr lang="en-US" dirty="0"/>
              <a:t> </a:t>
            </a:r>
            <a:r>
              <a:rPr lang="en-US" dirty="0" err="1"/>
              <a:t>iade</a:t>
            </a:r>
            <a:r>
              <a:rPr lang="en-US" dirty="0"/>
              <a:t> </a:t>
            </a:r>
            <a:r>
              <a:rPr lang="en-US" dirty="0" err="1"/>
              <a:t>eder</a:t>
            </a:r>
            <a:r>
              <a:rPr lang="en-US" dirty="0"/>
              <a:t>. </a:t>
            </a:r>
            <a:r>
              <a:rPr lang="tr-TR" dirty="0"/>
              <a:t>(TKHK m. </a:t>
            </a:r>
            <a:r>
              <a:rPr lang="tr-TR" dirty="0" smtClean="0"/>
              <a:t>45/3)</a:t>
            </a:r>
            <a:endParaRPr lang="tr-TR" dirty="0"/>
          </a:p>
        </p:txBody>
      </p:sp>
    </p:spTree>
    <p:extLst>
      <p:ext uri="{BB962C8B-B14F-4D97-AF65-F5344CB8AC3E}">
        <p14:creationId xmlns:p14="http://schemas.microsoft.com/office/powerpoint/2010/main" val="33538626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Bazı tüketici sözleşmelerindeki özel koruma önlemleri</a:t>
            </a:r>
            <a:endParaRPr lang="en-US" dirty="0"/>
          </a:p>
        </p:txBody>
      </p:sp>
      <p:sp>
        <p:nvSpPr>
          <p:cNvPr id="3" name="İçerik Yer Tutucusu 2"/>
          <p:cNvSpPr>
            <a:spLocks noGrp="1"/>
          </p:cNvSpPr>
          <p:nvPr>
            <p:ph idx="1"/>
          </p:nvPr>
        </p:nvSpPr>
        <p:spPr>
          <a:xfrm>
            <a:off x="1451579" y="2015732"/>
            <a:ext cx="9603275" cy="3967057"/>
          </a:xfrm>
        </p:spPr>
        <p:txBody>
          <a:bodyPr>
            <a:normAutofit/>
          </a:bodyPr>
          <a:lstStyle/>
          <a:p>
            <a:r>
              <a:rPr lang="tr-TR" dirty="0" smtClean="0"/>
              <a:t>İş yeri dışında kurulan sözleşmelerde koruma</a:t>
            </a:r>
          </a:p>
          <a:p>
            <a:pPr lvl="1"/>
            <a:r>
              <a:rPr lang="en-US" dirty="0" err="1"/>
              <a:t>Satıcı</a:t>
            </a:r>
            <a:r>
              <a:rPr lang="en-US" dirty="0"/>
              <a:t> </a:t>
            </a:r>
            <a:r>
              <a:rPr lang="en-US" dirty="0" err="1"/>
              <a:t>veya</a:t>
            </a:r>
            <a:r>
              <a:rPr lang="en-US" dirty="0"/>
              <a:t> </a:t>
            </a:r>
            <a:r>
              <a:rPr lang="en-US" dirty="0" err="1"/>
              <a:t>sağlayıcı</a:t>
            </a:r>
            <a:r>
              <a:rPr lang="en-US" dirty="0"/>
              <a:t> </a:t>
            </a:r>
            <a:r>
              <a:rPr lang="en-US" dirty="0" err="1"/>
              <a:t>ile</a:t>
            </a:r>
            <a:r>
              <a:rPr lang="en-US" dirty="0"/>
              <a:t> </a:t>
            </a:r>
            <a:r>
              <a:rPr lang="en-US" dirty="0" err="1"/>
              <a:t>tüketici</a:t>
            </a:r>
            <a:r>
              <a:rPr lang="en-US" dirty="0"/>
              <a:t> </a:t>
            </a:r>
            <a:r>
              <a:rPr lang="en-US" dirty="0" err="1" smtClean="0"/>
              <a:t>arasında</a:t>
            </a:r>
            <a:r>
              <a:rPr lang="en-US" dirty="0" smtClean="0"/>
              <a:t>;</a:t>
            </a:r>
            <a:r>
              <a:rPr lang="tr-TR" dirty="0" smtClean="0"/>
              <a:t/>
            </a:r>
            <a:br>
              <a:rPr lang="tr-TR" dirty="0" smtClean="0"/>
            </a:br>
            <a:r>
              <a:rPr lang="en-US" dirty="0" smtClean="0"/>
              <a:t>a</a:t>
            </a:r>
            <a:r>
              <a:rPr lang="en-US" dirty="0"/>
              <a:t>) </a:t>
            </a:r>
            <a:r>
              <a:rPr lang="en-US" dirty="0" err="1"/>
              <a:t>Teklifin</a:t>
            </a:r>
            <a:r>
              <a:rPr lang="en-US" dirty="0"/>
              <a:t> </a:t>
            </a:r>
            <a:r>
              <a:rPr lang="en-US" dirty="0" err="1"/>
              <a:t>tüketici</a:t>
            </a:r>
            <a:r>
              <a:rPr lang="en-US" dirty="0"/>
              <a:t> </a:t>
            </a:r>
            <a:r>
              <a:rPr lang="en-US" dirty="0" err="1"/>
              <a:t>ya</a:t>
            </a:r>
            <a:r>
              <a:rPr lang="en-US" dirty="0"/>
              <a:t> da </a:t>
            </a:r>
            <a:r>
              <a:rPr lang="en-US" dirty="0" err="1"/>
              <a:t>satıcı</a:t>
            </a:r>
            <a:r>
              <a:rPr lang="en-US" dirty="0"/>
              <a:t> </a:t>
            </a:r>
            <a:r>
              <a:rPr lang="en-US" dirty="0" err="1"/>
              <a:t>veya</a:t>
            </a:r>
            <a:r>
              <a:rPr lang="en-US" dirty="0"/>
              <a:t> </a:t>
            </a:r>
            <a:r>
              <a:rPr lang="en-US" dirty="0" err="1"/>
              <a:t>sağlayıcı</a:t>
            </a:r>
            <a:r>
              <a:rPr lang="en-US" dirty="0"/>
              <a:t> </a:t>
            </a:r>
            <a:r>
              <a:rPr lang="en-US" dirty="0" err="1"/>
              <a:t>tarafından</a:t>
            </a:r>
            <a:r>
              <a:rPr lang="en-US" dirty="0"/>
              <a:t> </a:t>
            </a:r>
            <a:r>
              <a:rPr lang="en-US" dirty="0" err="1"/>
              <a:t>yapılmasına</a:t>
            </a:r>
            <a:r>
              <a:rPr lang="en-US" dirty="0"/>
              <a:t> </a:t>
            </a:r>
            <a:r>
              <a:rPr lang="en-US" dirty="0" err="1"/>
              <a:t>bakılmaksızın</a:t>
            </a:r>
            <a:r>
              <a:rPr lang="en-US" dirty="0"/>
              <a:t> </a:t>
            </a:r>
            <a:r>
              <a:rPr lang="en-US" dirty="0" err="1"/>
              <a:t>iş</a:t>
            </a:r>
            <a:r>
              <a:rPr lang="en-US" dirty="0"/>
              <a:t> </a:t>
            </a:r>
            <a:r>
              <a:rPr lang="en-US" dirty="0" err="1"/>
              <a:t>yeri</a:t>
            </a:r>
            <a:r>
              <a:rPr lang="en-US" dirty="0"/>
              <a:t> </a:t>
            </a:r>
            <a:r>
              <a:rPr lang="en-US" dirty="0" err="1"/>
              <a:t>dışında</a:t>
            </a:r>
            <a:r>
              <a:rPr lang="en-US" dirty="0"/>
              <a:t>, </a:t>
            </a:r>
            <a:r>
              <a:rPr lang="en-US" dirty="0" err="1"/>
              <a:t>tarafların</a:t>
            </a:r>
            <a:r>
              <a:rPr lang="en-US" dirty="0"/>
              <a:t> </a:t>
            </a:r>
            <a:r>
              <a:rPr lang="en-US" dirty="0" err="1"/>
              <a:t>eş</a:t>
            </a:r>
            <a:r>
              <a:rPr lang="en-US" dirty="0"/>
              <a:t> </a:t>
            </a:r>
            <a:r>
              <a:rPr lang="en-US" dirty="0" err="1"/>
              <a:t>zamanlı</a:t>
            </a:r>
            <a:r>
              <a:rPr lang="en-US" dirty="0"/>
              <a:t> </a:t>
            </a:r>
            <a:r>
              <a:rPr lang="en-US" dirty="0" err="1"/>
              <a:t>fiziksel</a:t>
            </a:r>
            <a:r>
              <a:rPr lang="en-US" dirty="0"/>
              <a:t> </a:t>
            </a:r>
            <a:r>
              <a:rPr lang="en-US" dirty="0" err="1"/>
              <a:t>varlığında</a:t>
            </a:r>
            <a:r>
              <a:rPr lang="en-US" dirty="0"/>
              <a:t> </a:t>
            </a:r>
            <a:r>
              <a:rPr lang="en-US" dirty="0" err="1" smtClean="0"/>
              <a:t>kurulan</a:t>
            </a:r>
            <a:r>
              <a:rPr lang="en-US" dirty="0" smtClean="0"/>
              <a:t>,</a:t>
            </a:r>
            <a:r>
              <a:rPr lang="tr-TR" dirty="0" smtClean="0"/>
              <a:t/>
            </a:r>
            <a:br>
              <a:rPr lang="tr-TR" dirty="0" smtClean="0"/>
            </a:br>
            <a:r>
              <a:rPr lang="en-US" dirty="0" smtClean="0"/>
              <a:t>b</a:t>
            </a:r>
            <a:r>
              <a:rPr lang="en-US" dirty="0"/>
              <a:t>) </a:t>
            </a:r>
            <a:r>
              <a:rPr lang="en-US" dirty="0" err="1"/>
              <a:t>Tarafların</a:t>
            </a:r>
            <a:r>
              <a:rPr lang="en-US" dirty="0"/>
              <a:t> </a:t>
            </a:r>
            <a:r>
              <a:rPr lang="en-US" dirty="0" err="1"/>
              <a:t>eş</a:t>
            </a:r>
            <a:r>
              <a:rPr lang="en-US" dirty="0"/>
              <a:t> </a:t>
            </a:r>
            <a:r>
              <a:rPr lang="en-US" dirty="0" err="1"/>
              <a:t>zamanlı</a:t>
            </a:r>
            <a:r>
              <a:rPr lang="en-US" dirty="0"/>
              <a:t> </a:t>
            </a:r>
            <a:r>
              <a:rPr lang="en-US" dirty="0" err="1"/>
              <a:t>fiziksel</a:t>
            </a:r>
            <a:r>
              <a:rPr lang="en-US" dirty="0"/>
              <a:t> </a:t>
            </a:r>
            <a:r>
              <a:rPr lang="en-US" dirty="0" err="1"/>
              <a:t>varlığında</a:t>
            </a:r>
            <a:r>
              <a:rPr lang="en-US" dirty="0"/>
              <a:t> </a:t>
            </a:r>
            <a:r>
              <a:rPr lang="en-US" dirty="0" err="1"/>
              <a:t>tüketiciyle</a:t>
            </a:r>
            <a:r>
              <a:rPr lang="en-US" dirty="0"/>
              <a:t> </a:t>
            </a:r>
            <a:r>
              <a:rPr lang="en-US" dirty="0" err="1"/>
              <a:t>iş</a:t>
            </a:r>
            <a:r>
              <a:rPr lang="en-US" dirty="0"/>
              <a:t> </a:t>
            </a:r>
            <a:r>
              <a:rPr lang="en-US" dirty="0" err="1"/>
              <a:t>yeri</a:t>
            </a:r>
            <a:r>
              <a:rPr lang="en-US" dirty="0"/>
              <a:t> </a:t>
            </a:r>
            <a:r>
              <a:rPr lang="en-US" dirty="0" err="1"/>
              <a:t>dışında</a:t>
            </a:r>
            <a:r>
              <a:rPr lang="en-US" dirty="0"/>
              <a:t> </a:t>
            </a:r>
            <a:r>
              <a:rPr lang="en-US" dirty="0" err="1"/>
              <a:t>görüşülmesinin</a:t>
            </a:r>
            <a:r>
              <a:rPr lang="en-US" dirty="0"/>
              <a:t> </a:t>
            </a:r>
            <a:r>
              <a:rPr lang="en-US" dirty="0" err="1"/>
              <a:t>hemen</a:t>
            </a:r>
            <a:r>
              <a:rPr lang="en-US" dirty="0"/>
              <a:t> </a:t>
            </a:r>
            <a:r>
              <a:rPr lang="en-US" dirty="0" err="1"/>
              <a:t>sonrasında</a:t>
            </a:r>
            <a:r>
              <a:rPr lang="en-US" dirty="0"/>
              <a:t>, </a:t>
            </a:r>
            <a:r>
              <a:rPr lang="en-US" dirty="0" err="1"/>
              <a:t>satıcı</a:t>
            </a:r>
            <a:r>
              <a:rPr lang="en-US" dirty="0"/>
              <a:t> </a:t>
            </a:r>
            <a:r>
              <a:rPr lang="en-US" dirty="0" err="1"/>
              <a:t>veya</a:t>
            </a:r>
            <a:r>
              <a:rPr lang="en-US" dirty="0"/>
              <a:t> </a:t>
            </a:r>
            <a:r>
              <a:rPr lang="en-US" dirty="0" err="1"/>
              <a:t>sağlayıcının</a:t>
            </a:r>
            <a:r>
              <a:rPr lang="en-US" dirty="0"/>
              <a:t> </a:t>
            </a:r>
            <a:r>
              <a:rPr lang="en-US" dirty="0" err="1"/>
              <a:t>iş</a:t>
            </a:r>
            <a:r>
              <a:rPr lang="en-US" dirty="0"/>
              <a:t> </a:t>
            </a:r>
            <a:r>
              <a:rPr lang="en-US" dirty="0" err="1"/>
              <a:t>yerinde</a:t>
            </a:r>
            <a:r>
              <a:rPr lang="en-US" dirty="0"/>
              <a:t> </a:t>
            </a:r>
            <a:r>
              <a:rPr lang="en-US" dirty="0" err="1"/>
              <a:t>ya</a:t>
            </a:r>
            <a:r>
              <a:rPr lang="en-US" dirty="0"/>
              <a:t> da </a:t>
            </a:r>
            <a:r>
              <a:rPr lang="en-US" dirty="0" err="1"/>
              <a:t>herhangi</a:t>
            </a:r>
            <a:r>
              <a:rPr lang="en-US" dirty="0"/>
              <a:t> </a:t>
            </a:r>
            <a:r>
              <a:rPr lang="en-US" dirty="0" err="1"/>
              <a:t>bir</a:t>
            </a:r>
            <a:r>
              <a:rPr lang="en-US" dirty="0"/>
              <a:t> </a:t>
            </a:r>
            <a:r>
              <a:rPr lang="en-US" dirty="0" err="1"/>
              <a:t>uzaktan</a:t>
            </a:r>
            <a:r>
              <a:rPr lang="en-US" dirty="0"/>
              <a:t> </a:t>
            </a:r>
            <a:r>
              <a:rPr lang="en-US" dirty="0" err="1"/>
              <a:t>iletişim</a:t>
            </a:r>
            <a:r>
              <a:rPr lang="en-US" dirty="0"/>
              <a:t> </a:t>
            </a:r>
            <a:r>
              <a:rPr lang="en-US" dirty="0" err="1"/>
              <a:t>aracıyla</a:t>
            </a:r>
            <a:r>
              <a:rPr lang="en-US" dirty="0"/>
              <a:t> </a:t>
            </a:r>
            <a:r>
              <a:rPr lang="en-US" dirty="0" err="1" smtClean="0"/>
              <a:t>kurulan</a:t>
            </a:r>
            <a:r>
              <a:rPr lang="en-US" dirty="0" smtClean="0"/>
              <a:t>,</a:t>
            </a:r>
            <a:r>
              <a:rPr lang="tr-TR" dirty="0" smtClean="0"/>
              <a:t/>
            </a:r>
            <a:br>
              <a:rPr lang="tr-TR" dirty="0" smtClean="0"/>
            </a:br>
            <a:r>
              <a:rPr lang="en-US" dirty="0" smtClean="0"/>
              <a:t>c</a:t>
            </a:r>
            <a:r>
              <a:rPr lang="en-US" dirty="0"/>
              <a:t>) Mal </a:t>
            </a:r>
            <a:r>
              <a:rPr lang="en-US" dirty="0" err="1"/>
              <a:t>ve</a:t>
            </a:r>
            <a:r>
              <a:rPr lang="en-US" dirty="0"/>
              <a:t> </a:t>
            </a:r>
            <a:r>
              <a:rPr lang="en-US" dirty="0" err="1"/>
              <a:t>hizmetlerin</a:t>
            </a:r>
            <a:r>
              <a:rPr lang="en-US" dirty="0"/>
              <a:t> </a:t>
            </a:r>
            <a:r>
              <a:rPr lang="en-US" dirty="0" err="1"/>
              <a:t>tüketiciye</a:t>
            </a:r>
            <a:r>
              <a:rPr lang="en-US" dirty="0"/>
              <a:t> </a:t>
            </a:r>
            <a:r>
              <a:rPr lang="en-US" dirty="0" err="1"/>
              <a:t>tanıtımı</a:t>
            </a:r>
            <a:r>
              <a:rPr lang="en-US" dirty="0"/>
              <a:t> </a:t>
            </a:r>
            <a:r>
              <a:rPr lang="en-US" dirty="0" err="1"/>
              <a:t>ya</a:t>
            </a:r>
            <a:r>
              <a:rPr lang="en-US" dirty="0"/>
              <a:t> da </a:t>
            </a:r>
            <a:r>
              <a:rPr lang="en-US" dirty="0" err="1"/>
              <a:t>satışı</a:t>
            </a:r>
            <a:r>
              <a:rPr lang="en-US" dirty="0"/>
              <a:t> </a:t>
            </a:r>
            <a:r>
              <a:rPr lang="en-US" dirty="0" err="1"/>
              <a:t>amacıyla</a:t>
            </a:r>
            <a:r>
              <a:rPr lang="en-US" dirty="0"/>
              <a:t> </a:t>
            </a:r>
            <a:r>
              <a:rPr lang="en-US" dirty="0" err="1"/>
              <a:t>satıcı</a:t>
            </a:r>
            <a:r>
              <a:rPr lang="en-US" dirty="0"/>
              <a:t> </a:t>
            </a:r>
            <a:r>
              <a:rPr lang="en-US" dirty="0" err="1"/>
              <a:t>veya</a:t>
            </a:r>
            <a:r>
              <a:rPr lang="en-US" dirty="0"/>
              <a:t> </a:t>
            </a:r>
            <a:r>
              <a:rPr lang="en-US" dirty="0" err="1"/>
              <a:t>sağlayıcı</a:t>
            </a:r>
            <a:r>
              <a:rPr lang="en-US" dirty="0"/>
              <a:t> </a:t>
            </a:r>
            <a:r>
              <a:rPr lang="en-US" dirty="0" err="1"/>
              <a:t>tarafından</a:t>
            </a:r>
            <a:r>
              <a:rPr lang="en-US" dirty="0"/>
              <a:t> </a:t>
            </a:r>
            <a:r>
              <a:rPr lang="en-US" dirty="0" err="1"/>
              <a:t>düzenlenen</a:t>
            </a:r>
            <a:r>
              <a:rPr lang="en-US" dirty="0"/>
              <a:t> </a:t>
            </a:r>
            <a:r>
              <a:rPr lang="en-US" dirty="0" err="1"/>
              <a:t>bir</a:t>
            </a:r>
            <a:r>
              <a:rPr lang="en-US" dirty="0"/>
              <a:t> </a:t>
            </a:r>
            <a:r>
              <a:rPr lang="en-US" dirty="0" err="1"/>
              <a:t>gezi</a:t>
            </a:r>
            <a:r>
              <a:rPr lang="en-US" dirty="0"/>
              <a:t> </a:t>
            </a:r>
            <a:r>
              <a:rPr lang="en-US" dirty="0" err="1"/>
              <a:t>esnasında</a:t>
            </a:r>
            <a:r>
              <a:rPr lang="en-US" dirty="0"/>
              <a:t> </a:t>
            </a:r>
            <a:r>
              <a:rPr lang="en-US" dirty="0" err="1" smtClean="0"/>
              <a:t>kurulan</a:t>
            </a:r>
            <a:r>
              <a:rPr lang="en-US" dirty="0" smtClean="0"/>
              <a:t>,</a:t>
            </a:r>
            <a:r>
              <a:rPr lang="tr-TR" dirty="0" smtClean="0"/>
              <a:t/>
            </a:r>
            <a:br>
              <a:rPr lang="tr-TR" dirty="0" smtClean="0"/>
            </a:br>
            <a:r>
              <a:rPr lang="en-US" dirty="0" err="1" smtClean="0"/>
              <a:t>sözleşmeler</a:t>
            </a:r>
            <a:r>
              <a:rPr lang="en-US" dirty="0" smtClean="0"/>
              <a:t> </a:t>
            </a:r>
            <a:r>
              <a:rPr lang="en-US" dirty="0" err="1"/>
              <a:t>iş</a:t>
            </a:r>
            <a:r>
              <a:rPr lang="en-US" dirty="0"/>
              <a:t> </a:t>
            </a:r>
            <a:r>
              <a:rPr lang="en-US" dirty="0" err="1"/>
              <a:t>yeri</a:t>
            </a:r>
            <a:r>
              <a:rPr lang="en-US" dirty="0"/>
              <a:t> </a:t>
            </a:r>
            <a:r>
              <a:rPr lang="en-US" dirty="0" err="1"/>
              <a:t>dışında</a:t>
            </a:r>
            <a:r>
              <a:rPr lang="en-US" dirty="0"/>
              <a:t> </a:t>
            </a:r>
            <a:r>
              <a:rPr lang="en-US" dirty="0" err="1"/>
              <a:t>kurulan</a:t>
            </a:r>
            <a:r>
              <a:rPr lang="en-US" dirty="0"/>
              <a:t> </a:t>
            </a:r>
            <a:r>
              <a:rPr lang="en-US" dirty="0" err="1"/>
              <a:t>sözleşmeler</a:t>
            </a:r>
            <a:r>
              <a:rPr lang="en-US" dirty="0"/>
              <a:t> </a:t>
            </a:r>
            <a:r>
              <a:rPr lang="en-US" dirty="0" err="1"/>
              <a:t>olarak</a:t>
            </a:r>
            <a:r>
              <a:rPr lang="en-US" dirty="0"/>
              <a:t> kabul </a:t>
            </a:r>
            <a:r>
              <a:rPr lang="en-US" dirty="0" err="1"/>
              <a:t>edilir</a:t>
            </a:r>
            <a:r>
              <a:rPr lang="en-US" dirty="0" smtClean="0"/>
              <a:t>.</a:t>
            </a:r>
            <a:r>
              <a:rPr lang="tr-TR" dirty="0" smtClean="0"/>
              <a:t> (TKHK m. 47/1)</a:t>
            </a:r>
            <a:endParaRPr lang="en-US" dirty="0"/>
          </a:p>
        </p:txBody>
      </p:sp>
    </p:spTree>
    <p:extLst>
      <p:ext uri="{BB962C8B-B14F-4D97-AF65-F5344CB8AC3E}">
        <p14:creationId xmlns:p14="http://schemas.microsoft.com/office/powerpoint/2010/main" val="14594686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Bazı tüketici sözleşmelerindeki özel koruma önlemleri</a:t>
            </a:r>
            <a:endParaRPr lang="en-US" dirty="0"/>
          </a:p>
        </p:txBody>
      </p:sp>
      <p:sp>
        <p:nvSpPr>
          <p:cNvPr id="3" name="İçerik Yer Tutucusu 2"/>
          <p:cNvSpPr>
            <a:spLocks noGrp="1"/>
          </p:cNvSpPr>
          <p:nvPr>
            <p:ph idx="1"/>
          </p:nvPr>
        </p:nvSpPr>
        <p:spPr/>
        <p:txBody>
          <a:bodyPr/>
          <a:lstStyle/>
          <a:p>
            <a:r>
              <a:rPr lang="tr-TR" dirty="0"/>
              <a:t>İş yeri dışında kurulan </a:t>
            </a:r>
            <a:r>
              <a:rPr lang="tr-TR" dirty="0" smtClean="0"/>
              <a:t>sözleşmelerde koruma</a:t>
            </a:r>
            <a:r>
              <a:rPr lang="tr-TR" dirty="0"/>
              <a:t> </a:t>
            </a:r>
            <a:r>
              <a:rPr lang="tr-TR" dirty="0" smtClean="0"/>
              <a:t>(devam)</a:t>
            </a:r>
          </a:p>
          <a:p>
            <a:pPr lvl="1"/>
            <a:r>
              <a:rPr lang="tr-TR" dirty="0"/>
              <a:t>İş yeri dışında kurulan </a:t>
            </a:r>
            <a:r>
              <a:rPr lang="tr-TR" dirty="0" smtClean="0"/>
              <a:t>sözleşmelerin yetkili kişiler tarafından gerçekleştirilebileceği</a:t>
            </a:r>
          </a:p>
          <a:p>
            <a:pPr lvl="2"/>
            <a:r>
              <a:rPr lang="tr-TR" dirty="0" smtClean="0"/>
              <a:t>«İş </a:t>
            </a:r>
            <a:r>
              <a:rPr lang="tr-TR" dirty="0"/>
              <a:t>yeri dışında kurulan sözleşmeler, Bakanlık tarafından yetkilendirilmiş satıcı veya sağlayıcı tarafından kurulur</a:t>
            </a:r>
            <a:r>
              <a:rPr lang="tr-TR" dirty="0" smtClean="0"/>
              <a:t>.» (TKHK m. 47/2)</a:t>
            </a:r>
          </a:p>
          <a:p>
            <a:pPr lvl="1"/>
            <a:r>
              <a:rPr lang="tr-TR" dirty="0"/>
              <a:t>İş yeri dışında kurulan </a:t>
            </a:r>
            <a:r>
              <a:rPr lang="tr-TR" dirty="0" smtClean="0"/>
              <a:t>sözleşmelerde aydınlatma yükümlülüğü</a:t>
            </a:r>
          </a:p>
          <a:p>
            <a:pPr lvl="2"/>
            <a:r>
              <a:rPr lang="tr-TR" dirty="0" smtClean="0"/>
              <a:t>«Tüketicinin</a:t>
            </a:r>
            <a:r>
              <a:rPr lang="tr-TR" dirty="0"/>
              <a:t>, iş yeri dışında kurulan sözleşme ya da buna karşılık gelen herhangi bir öneri ile bağlanmadan önce ayrıntıları yönetmelikte belirlenen hususlarda açık ve anlaşılır şekilde bilgilendirilmesi zorunludur. Tüketicinin bilgilendirildiğine ilişkin ispat yükü satıcı veya sağlayıcıya aittir</a:t>
            </a:r>
            <a:r>
              <a:rPr lang="tr-TR" dirty="0" smtClean="0"/>
              <a:t>.» (TKHK m. 47/3)</a:t>
            </a:r>
            <a:endParaRPr lang="tr-TR" dirty="0"/>
          </a:p>
        </p:txBody>
      </p:sp>
    </p:spTree>
    <p:extLst>
      <p:ext uri="{BB962C8B-B14F-4D97-AF65-F5344CB8AC3E}">
        <p14:creationId xmlns:p14="http://schemas.microsoft.com/office/powerpoint/2010/main" val="41559748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Bazı tüketici sözleşmelerindeki özel koruma önlemleri</a:t>
            </a:r>
            <a:endParaRPr lang="en-US" dirty="0"/>
          </a:p>
        </p:txBody>
      </p:sp>
      <p:sp>
        <p:nvSpPr>
          <p:cNvPr id="3" name="İçerik Yer Tutucusu 2"/>
          <p:cNvSpPr>
            <a:spLocks noGrp="1"/>
          </p:cNvSpPr>
          <p:nvPr>
            <p:ph idx="1"/>
          </p:nvPr>
        </p:nvSpPr>
        <p:spPr>
          <a:xfrm>
            <a:off x="1451580" y="2010508"/>
            <a:ext cx="9939232" cy="4233537"/>
          </a:xfrm>
        </p:spPr>
        <p:txBody>
          <a:bodyPr>
            <a:normAutofit/>
          </a:bodyPr>
          <a:lstStyle/>
          <a:p>
            <a:r>
              <a:rPr lang="tr-TR" dirty="0"/>
              <a:t>İş yeri dışında kurulan sözleşmelerde koruma (devam)</a:t>
            </a:r>
          </a:p>
          <a:p>
            <a:pPr lvl="1"/>
            <a:r>
              <a:rPr lang="tr-TR" dirty="0" smtClean="0"/>
              <a:t>Şekil zorunluluğu</a:t>
            </a:r>
            <a:r>
              <a:rPr lang="tr-TR" dirty="0"/>
              <a:t>: </a:t>
            </a:r>
            <a:r>
              <a:rPr lang="tr-TR" dirty="0" smtClean="0"/>
              <a:t>«İş </a:t>
            </a:r>
            <a:r>
              <a:rPr lang="tr-TR" dirty="0"/>
              <a:t>yeri dışında kurulan sözleşmeler yazılı olarak kurulmadıkça geçerli olmaz. Geçerli bir sözleşme kurmamış olan satıcı veya sağlayıcı, sonradan sözleşmenin geçersizliğini tüketicinin aleyhine olacak şekilde ileri </a:t>
            </a:r>
            <a:r>
              <a:rPr lang="tr-TR" dirty="0" smtClean="0"/>
              <a:t>süremez…» (TKHK m. 47/4)</a:t>
            </a:r>
          </a:p>
          <a:p>
            <a:pPr lvl="1"/>
            <a:r>
              <a:rPr lang="tr-TR" dirty="0" smtClean="0"/>
              <a:t>Tüketicinin cayma hakkı: </a:t>
            </a:r>
          </a:p>
          <a:p>
            <a:pPr lvl="2"/>
            <a:r>
              <a:rPr lang="tr-TR" dirty="0" smtClean="0"/>
              <a:t>«</a:t>
            </a:r>
            <a:r>
              <a:rPr lang="en-US" dirty="0" err="1" smtClean="0"/>
              <a:t>Tüketici</a:t>
            </a:r>
            <a:r>
              <a:rPr lang="en-US" dirty="0"/>
              <a:t>, on </a:t>
            </a:r>
            <a:r>
              <a:rPr lang="en-US" dirty="0" err="1"/>
              <a:t>dört</a:t>
            </a:r>
            <a:r>
              <a:rPr lang="en-US" dirty="0"/>
              <a:t> </a:t>
            </a:r>
            <a:r>
              <a:rPr lang="en-US" dirty="0" err="1"/>
              <a:t>gün</a:t>
            </a:r>
            <a:r>
              <a:rPr lang="en-US" dirty="0"/>
              <a:t> </a:t>
            </a:r>
            <a:r>
              <a:rPr lang="en-US" dirty="0" err="1"/>
              <a:t>içinde</a:t>
            </a:r>
            <a:r>
              <a:rPr lang="en-US" dirty="0"/>
              <a:t> </a:t>
            </a:r>
            <a:r>
              <a:rPr lang="en-US" dirty="0" err="1"/>
              <a:t>herhangi</a:t>
            </a:r>
            <a:r>
              <a:rPr lang="en-US" dirty="0"/>
              <a:t> </a:t>
            </a:r>
            <a:r>
              <a:rPr lang="en-US" dirty="0" err="1"/>
              <a:t>bir</a:t>
            </a:r>
            <a:r>
              <a:rPr lang="en-US" dirty="0"/>
              <a:t> </a:t>
            </a:r>
            <a:r>
              <a:rPr lang="en-US" dirty="0" err="1"/>
              <a:t>gerekçe</a:t>
            </a:r>
            <a:r>
              <a:rPr lang="en-US" dirty="0"/>
              <a:t> </a:t>
            </a:r>
            <a:r>
              <a:rPr lang="en-US" dirty="0" err="1"/>
              <a:t>göstermeksizin</a:t>
            </a:r>
            <a:r>
              <a:rPr lang="en-US" dirty="0"/>
              <a:t> </a:t>
            </a:r>
            <a:r>
              <a:rPr lang="en-US" dirty="0" err="1"/>
              <a:t>ve</a:t>
            </a:r>
            <a:r>
              <a:rPr lang="en-US" dirty="0"/>
              <a:t> </a:t>
            </a:r>
            <a:r>
              <a:rPr lang="en-US" dirty="0" err="1"/>
              <a:t>cezai</a:t>
            </a:r>
            <a:r>
              <a:rPr lang="en-US" dirty="0"/>
              <a:t> </a:t>
            </a:r>
            <a:r>
              <a:rPr lang="en-US" dirty="0" err="1"/>
              <a:t>şart</a:t>
            </a:r>
            <a:r>
              <a:rPr lang="en-US" dirty="0"/>
              <a:t> </a:t>
            </a:r>
            <a:r>
              <a:rPr lang="en-US" dirty="0" err="1"/>
              <a:t>ödemeksizin</a:t>
            </a:r>
            <a:r>
              <a:rPr lang="en-US" dirty="0"/>
              <a:t> </a:t>
            </a:r>
            <a:r>
              <a:rPr lang="en-US" dirty="0" err="1"/>
              <a:t>sözleşmeden</a:t>
            </a:r>
            <a:r>
              <a:rPr lang="en-US" dirty="0"/>
              <a:t> </a:t>
            </a:r>
            <a:r>
              <a:rPr lang="en-US" dirty="0" err="1"/>
              <a:t>cayma</a:t>
            </a:r>
            <a:r>
              <a:rPr lang="en-US" dirty="0"/>
              <a:t> </a:t>
            </a:r>
            <a:r>
              <a:rPr lang="en-US" dirty="0" err="1"/>
              <a:t>hakkına</a:t>
            </a:r>
            <a:r>
              <a:rPr lang="en-US" dirty="0"/>
              <a:t> </a:t>
            </a:r>
            <a:r>
              <a:rPr lang="en-US" dirty="0" err="1"/>
              <a:t>sahiptir</a:t>
            </a:r>
            <a:r>
              <a:rPr lang="en-US" dirty="0"/>
              <a:t>. </a:t>
            </a:r>
            <a:r>
              <a:rPr lang="en-US" dirty="0" err="1"/>
              <a:t>Cayma</a:t>
            </a:r>
            <a:r>
              <a:rPr lang="en-US" dirty="0"/>
              <a:t> </a:t>
            </a:r>
            <a:r>
              <a:rPr lang="en-US" dirty="0" err="1"/>
              <a:t>hakkının</a:t>
            </a:r>
            <a:r>
              <a:rPr lang="en-US" dirty="0"/>
              <a:t> </a:t>
            </a:r>
            <a:r>
              <a:rPr lang="en-US" dirty="0" err="1"/>
              <a:t>kullanıldığına</a:t>
            </a:r>
            <a:r>
              <a:rPr lang="en-US" dirty="0"/>
              <a:t> </a:t>
            </a:r>
            <a:r>
              <a:rPr lang="en-US" dirty="0" err="1"/>
              <a:t>dair</a:t>
            </a:r>
            <a:r>
              <a:rPr lang="en-US" dirty="0"/>
              <a:t> </a:t>
            </a:r>
            <a:r>
              <a:rPr lang="en-US" dirty="0" err="1"/>
              <a:t>bildirimin</a:t>
            </a:r>
            <a:r>
              <a:rPr lang="en-US" dirty="0"/>
              <a:t> </a:t>
            </a:r>
            <a:r>
              <a:rPr lang="en-US" dirty="0" err="1"/>
              <a:t>bu</a:t>
            </a:r>
            <a:r>
              <a:rPr lang="en-US" dirty="0"/>
              <a:t> </a:t>
            </a:r>
            <a:r>
              <a:rPr lang="en-US" dirty="0" err="1"/>
              <a:t>süre</a:t>
            </a:r>
            <a:r>
              <a:rPr lang="en-US" dirty="0"/>
              <a:t> </a:t>
            </a:r>
            <a:r>
              <a:rPr lang="en-US" dirty="0" err="1"/>
              <a:t>içinde</a:t>
            </a:r>
            <a:r>
              <a:rPr lang="en-US" dirty="0"/>
              <a:t> </a:t>
            </a:r>
            <a:r>
              <a:rPr lang="en-US" dirty="0" err="1"/>
              <a:t>satıcı</a:t>
            </a:r>
            <a:r>
              <a:rPr lang="en-US" dirty="0"/>
              <a:t> </a:t>
            </a:r>
            <a:r>
              <a:rPr lang="en-US" dirty="0" err="1"/>
              <a:t>veya</a:t>
            </a:r>
            <a:r>
              <a:rPr lang="en-US" dirty="0"/>
              <a:t> </a:t>
            </a:r>
            <a:r>
              <a:rPr lang="en-US" dirty="0" err="1"/>
              <a:t>sağlayıcıya</a:t>
            </a:r>
            <a:r>
              <a:rPr lang="en-US" dirty="0"/>
              <a:t> </a:t>
            </a:r>
            <a:r>
              <a:rPr lang="en-US" dirty="0" err="1"/>
              <a:t>yöneltilmiş</a:t>
            </a:r>
            <a:r>
              <a:rPr lang="en-US" dirty="0"/>
              <a:t> </a:t>
            </a:r>
            <a:r>
              <a:rPr lang="en-US" dirty="0" err="1"/>
              <a:t>olması</a:t>
            </a:r>
            <a:r>
              <a:rPr lang="en-US" dirty="0"/>
              <a:t> </a:t>
            </a:r>
            <a:r>
              <a:rPr lang="en-US" dirty="0" err="1"/>
              <a:t>yeterlidir</a:t>
            </a:r>
            <a:r>
              <a:rPr lang="en-US" dirty="0"/>
              <a:t>. </a:t>
            </a:r>
            <a:r>
              <a:rPr lang="en-US" dirty="0" err="1"/>
              <a:t>Cayma</a:t>
            </a:r>
            <a:r>
              <a:rPr lang="en-US" dirty="0"/>
              <a:t> </a:t>
            </a:r>
            <a:r>
              <a:rPr lang="en-US" dirty="0" err="1"/>
              <a:t>süresi</a:t>
            </a:r>
            <a:r>
              <a:rPr lang="en-US" dirty="0"/>
              <a:t> </a:t>
            </a:r>
            <a:r>
              <a:rPr lang="en-US" dirty="0" err="1"/>
              <a:t>içinde</a:t>
            </a:r>
            <a:r>
              <a:rPr lang="en-US" dirty="0"/>
              <a:t> </a:t>
            </a:r>
            <a:r>
              <a:rPr lang="en-US" dirty="0" err="1"/>
              <a:t>satıcı</a:t>
            </a:r>
            <a:r>
              <a:rPr lang="en-US" dirty="0"/>
              <a:t> </a:t>
            </a:r>
            <a:r>
              <a:rPr lang="en-US" dirty="0" err="1"/>
              <a:t>veya</a:t>
            </a:r>
            <a:r>
              <a:rPr lang="en-US" dirty="0"/>
              <a:t> </a:t>
            </a:r>
            <a:r>
              <a:rPr lang="en-US" dirty="0" err="1"/>
              <a:t>sağlayıcı</a:t>
            </a:r>
            <a:r>
              <a:rPr lang="en-US" dirty="0"/>
              <a:t> </a:t>
            </a:r>
            <a:r>
              <a:rPr lang="en-US" dirty="0" err="1"/>
              <a:t>sözleşmeye</a:t>
            </a:r>
            <a:r>
              <a:rPr lang="en-US" dirty="0"/>
              <a:t> </a:t>
            </a:r>
            <a:r>
              <a:rPr lang="en-US" dirty="0" err="1"/>
              <a:t>konu</a:t>
            </a:r>
            <a:r>
              <a:rPr lang="en-US" dirty="0"/>
              <a:t> mal </a:t>
            </a:r>
            <a:r>
              <a:rPr lang="en-US" dirty="0" err="1"/>
              <a:t>veya</a:t>
            </a:r>
            <a:r>
              <a:rPr lang="en-US" dirty="0"/>
              <a:t> </a:t>
            </a:r>
            <a:r>
              <a:rPr lang="en-US" dirty="0" err="1"/>
              <a:t>hizmet</a:t>
            </a:r>
            <a:r>
              <a:rPr lang="en-US" dirty="0"/>
              <a:t> </a:t>
            </a:r>
            <a:r>
              <a:rPr lang="en-US" dirty="0" err="1"/>
              <a:t>karşılığında</a:t>
            </a:r>
            <a:r>
              <a:rPr lang="en-US" dirty="0"/>
              <a:t> </a:t>
            </a:r>
            <a:r>
              <a:rPr lang="en-US" dirty="0" err="1"/>
              <a:t>tüketiciden</a:t>
            </a:r>
            <a:r>
              <a:rPr lang="en-US" dirty="0"/>
              <a:t> </a:t>
            </a:r>
            <a:r>
              <a:rPr lang="en-US" dirty="0" err="1"/>
              <a:t>herhangi</a:t>
            </a:r>
            <a:r>
              <a:rPr lang="en-US" dirty="0"/>
              <a:t> </a:t>
            </a:r>
            <a:r>
              <a:rPr lang="en-US" dirty="0" err="1"/>
              <a:t>bir</a:t>
            </a:r>
            <a:r>
              <a:rPr lang="en-US" dirty="0"/>
              <a:t> </a:t>
            </a:r>
            <a:r>
              <a:rPr lang="en-US" dirty="0" err="1"/>
              <a:t>isim</a:t>
            </a:r>
            <a:r>
              <a:rPr lang="en-US" dirty="0"/>
              <a:t> </a:t>
            </a:r>
            <a:r>
              <a:rPr lang="en-US" dirty="0" err="1"/>
              <a:t>altında</a:t>
            </a:r>
            <a:r>
              <a:rPr lang="en-US" dirty="0"/>
              <a:t> </a:t>
            </a:r>
            <a:r>
              <a:rPr lang="en-US" dirty="0" err="1"/>
              <a:t>ödeme</a:t>
            </a:r>
            <a:r>
              <a:rPr lang="en-US" dirty="0"/>
              <a:t> </a:t>
            </a:r>
            <a:r>
              <a:rPr lang="en-US" dirty="0" err="1"/>
              <a:t>yapmasını</a:t>
            </a:r>
            <a:r>
              <a:rPr lang="en-US" dirty="0"/>
              <a:t> </a:t>
            </a:r>
            <a:r>
              <a:rPr lang="en-US" dirty="0" err="1"/>
              <a:t>veya</a:t>
            </a:r>
            <a:r>
              <a:rPr lang="en-US" dirty="0"/>
              <a:t> </a:t>
            </a:r>
            <a:r>
              <a:rPr lang="en-US" dirty="0" err="1"/>
              <a:t>tüketiciyi</a:t>
            </a:r>
            <a:r>
              <a:rPr lang="en-US" dirty="0"/>
              <a:t> </a:t>
            </a:r>
            <a:r>
              <a:rPr lang="en-US" dirty="0" err="1"/>
              <a:t>borç</a:t>
            </a:r>
            <a:r>
              <a:rPr lang="en-US" dirty="0"/>
              <a:t> </a:t>
            </a:r>
            <a:r>
              <a:rPr lang="en-US" dirty="0" err="1"/>
              <a:t>altına</a:t>
            </a:r>
            <a:r>
              <a:rPr lang="en-US" dirty="0"/>
              <a:t> </a:t>
            </a:r>
            <a:r>
              <a:rPr lang="en-US" dirty="0" err="1"/>
              <a:t>sokan</a:t>
            </a:r>
            <a:r>
              <a:rPr lang="en-US" dirty="0"/>
              <a:t> </a:t>
            </a:r>
            <a:r>
              <a:rPr lang="en-US" dirty="0" err="1"/>
              <a:t>herhangi</a:t>
            </a:r>
            <a:r>
              <a:rPr lang="en-US" dirty="0"/>
              <a:t> </a:t>
            </a:r>
            <a:r>
              <a:rPr lang="en-US" dirty="0" err="1"/>
              <a:t>bir</a:t>
            </a:r>
            <a:r>
              <a:rPr lang="en-US" dirty="0"/>
              <a:t> </a:t>
            </a:r>
            <a:r>
              <a:rPr lang="en-US" dirty="0" err="1"/>
              <a:t>belge</a:t>
            </a:r>
            <a:r>
              <a:rPr lang="en-US" dirty="0"/>
              <a:t> </a:t>
            </a:r>
            <a:r>
              <a:rPr lang="en-US" dirty="0" err="1"/>
              <a:t>vermesini</a:t>
            </a:r>
            <a:r>
              <a:rPr lang="en-US" dirty="0"/>
              <a:t> </a:t>
            </a:r>
            <a:r>
              <a:rPr lang="en-US" dirty="0" err="1"/>
              <a:t>isteyemez</a:t>
            </a:r>
            <a:r>
              <a:rPr lang="en-US" dirty="0"/>
              <a:t>. </a:t>
            </a:r>
            <a:r>
              <a:rPr lang="en-US" dirty="0" err="1"/>
              <a:t>Satıcı</a:t>
            </a:r>
            <a:r>
              <a:rPr lang="en-US" dirty="0"/>
              <a:t> </a:t>
            </a:r>
            <a:r>
              <a:rPr lang="en-US" dirty="0" err="1"/>
              <a:t>veya</a:t>
            </a:r>
            <a:r>
              <a:rPr lang="en-US" dirty="0"/>
              <a:t> </a:t>
            </a:r>
            <a:r>
              <a:rPr lang="en-US" dirty="0" err="1"/>
              <a:t>sağlayıcı</a:t>
            </a:r>
            <a:r>
              <a:rPr lang="en-US" dirty="0"/>
              <a:t>, </a:t>
            </a:r>
            <a:r>
              <a:rPr lang="en-US" dirty="0" err="1"/>
              <a:t>cayma</a:t>
            </a:r>
            <a:r>
              <a:rPr lang="en-US" dirty="0"/>
              <a:t> </a:t>
            </a:r>
            <a:r>
              <a:rPr lang="en-US" dirty="0" err="1"/>
              <a:t>hakkı</a:t>
            </a:r>
            <a:r>
              <a:rPr lang="en-US" dirty="0"/>
              <a:t> </a:t>
            </a:r>
            <a:r>
              <a:rPr lang="en-US" dirty="0" err="1"/>
              <a:t>konusunda</a:t>
            </a:r>
            <a:r>
              <a:rPr lang="en-US" dirty="0"/>
              <a:t> </a:t>
            </a:r>
            <a:r>
              <a:rPr lang="en-US" dirty="0" err="1"/>
              <a:t>tüketicinin</a:t>
            </a:r>
            <a:r>
              <a:rPr lang="en-US" dirty="0"/>
              <a:t> </a:t>
            </a:r>
            <a:r>
              <a:rPr lang="en-US" dirty="0" err="1"/>
              <a:t>bilgilendirildiğini</a:t>
            </a:r>
            <a:r>
              <a:rPr lang="en-US" dirty="0"/>
              <a:t> </a:t>
            </a:r>
            <a:r>
              <a:rPr lang="en-US" dirty="0" err="1"/>
              <a:t>ispat</a:t>
            </a:r>
            <a:r>
              <a:rPr lang="en-US" dirty="0"/>
              <a:t> </a:t>
            </a:r>
            <a:r>
              <a:rPr lang="en-US" dirty="0" err="1"/>
              <a:t>etmekle</a:t>
            </a:r>
            <a:r>
              <a:rPr lang="en-US" dirty="0"/>
              <a:t> </a:t>
            </a:r>
            <a:r>
              <a:rPr lang="en-US" dirty="0" err="1"/>
              <a:t>yükümlüdür</a:t>
            </a:r>
            <a:r>
              <a:rPr lang="en-US" dirty="0"/>
              <a:t>. </a:t>
            </a:r>
            <a:r>
              <a:rPr lang="en-US" dirty="0" err="1"/>
              <a:t>Tüketici</a:t>
            </a:r>
            <a:r>
              <a:rPr lang="en-US" dirty="0"/>
              <a:t>, </a:t>
            </a:r>
            <a:r>
              <a:rPr lang="en-US" dirty="0" err="1"/>
              <a:t>cayma</a:t>
            </a:r>
            <a:r>
              <a:rPr lang="en-US" dirty="0"/>
              <a:t> </a:t>
            </a:r>
            <a:r>
              <a:rPr lang="en-US" dirty="0" err="1"/>
              <a:t>süresi</a:t>
            </a:r>
            <a:r>
              <a:rPr lang="en-US" dirty="0"/>
              <a:t> </a:t>
            </a:r>
            <a:r>
              <a:rPr lang="en-US" dirty="0" err="1"/>
              <a:t>içinde</a:t>
            </a:r>
            <a:r>
              <a:rPr lang="en-US" dirty="0"/>
              <a:t> </a:t>
            </a:r>
            <a:r>
              <a:rPr lang="en-US" dirty="0" err="1"/>
              <a:t>malın</a:t>
            </a:r>
            <a:r>
              <a:rPr lang="en-US" dirty="0"/>
              <a:t> </a:t>
            </a:r>
            <a:r>
              <a:rPr lang="en-US" dirty="0" err="1"/>
              <a:t>mutat</a:t>
            </a:r>
            <a:r>
              <a:rPr lang="en-US" dirty="0"/>
              <a:t> </a:t>
            </a:r>
            <a:r>
              <a:rPr lang="en-US" dirty="0" err="1"/>
              <a:t>kullanımı</a:t>
            </a:r>
            <a:r>
              <a:rPr lang="en-US" dirty="0"/>
              <a:t> </a:t>
            </a:r>
            <a:r>
              <a:rPr lang="en-US" dirty="0" err="1"/>
              <a:t>sebebiyle</a:t>
            </a:r>
            <a:r>
              <a:rPr lang="en-US" dirty="0"/>
              <a:t> </a:t>
            </a:r>
            <a:r>
              <a:rPr lang="en-US" dirty="0" err="1"/>
              <a:t>meydana</a:t>
            </a:r>
            <a:r>
              <a:rPr lang="en-US" dirty="0"/>
              <a:t> </a:t>
            </a:r>
            <a:r>
              <a:rPr lang="en-US" dirty="0" err="1"/>
              <a:t>gelen</a:t>
            </a:r>
            <a:r>
              <a:rPr lang="en-US" dirty="0"/>
              <a:t> </a:t>
            </a:r>
            <a:r>
              <a:rPr lang="en-US" dirty="0" err="1"/>
              <a:t>değişiklik</a:t>
            </a:r>
            <a:r>
              <a:rPr lang="en-US" dirty="0"/>
              <a:t> </a:t>
            </a:r>
            <a:r>
              <a:rPr lang="en-US" dirty="0" err="1"/>
              <a:t>ve</a:t>
            </a:r>
            <a:r>
              <a:rPr lang="en-US" dirty="0"/>
              <a:t> </a:t>
            </a:r>
            <a:r>
              <a:rPr lang="en-US" dirty="0" err="1"/>
              <a:t>bozulmalardan</a:t>
            </a:r>
            <a:r>
              <a:rPr lang="en-US" dirty="0"/>
              <a:t> </a:t>
            </a:r>
            <a:r>
              <a:rPr lang="en-US" dirty="0" err="1"/>
              <a:t>sorumlu</a:t>
            </a:r>
            <a:r>
              <a:rPr lang="en-US" dirty="0"/>
              <a:t> </a:t>
            </a:r>
            <a:r>
              <a:rPr lang="en-US" dirty="0" err="1"/>
              <a:t>değildir</a:t>
            </a:r>
            <a:r>
              <a:rPr lang="en-US" dirty="0" smtClean="0"/>
              <a:t>.</a:t>
            </a:r>
            <a:r>
              <a:rPr lang="tr-TR" dirty="0" smtClean="0"/>
              <a:t>» (TKHK m. 47/5)</a:t>
            </a:r>
            <a:endParaRPr lang="en-US" dirty="0"/>
          </a:p>
        </p:txBody>
      </p:sp>
    </p:spTree>
    <p:extLst>
      <p:ext uri="{BB962C8B-B14F-4D97-AF65-F5344CB8AC3E}">
        <p14:creationId xmlns:p14="http://schemas.microsoft.com/office/powerpoint/2010/main" val="1801156719"/>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Galeri</Template>
  <TotalTime>460</TotalTime>
  <Words>731</Words>
  <Application>Microsoft Office PowerPoint</Application>
  <PresentationFormat>Geniş ekran</PresentationFormat>
  <Paragraphs>37</Paragraphs>
  <Slides>8</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8</vt:i4>
      </vt:variant>
    </vt:vector>
  </HeadingPairs>
  <TitlesOfParts>
    <vt:vector size="11" baseType="lpstr">
      <vt:lpstr>Arial</vt:lpstr>
      <vt:lpstr>Gill Sans MT</vt:lpstr>
      <vt:lpstr>Galeri</vt:lpstr>
      <vt:lpstr>Tüketicinin korunması Hukuku</vt:lpstr>
      <vt:lpstr>Bazı tüketici sözleşmelerindeki özel koruma önlemleri</vt:lpstr>
      <vt:lpstr>Bazı tüketici sözleşmelerindeki özel koruma önlemleri</vt:lpstr>
      <vt:lpstr>Bazı tüketici sözleşmelerindeki özel koruma önlemleri</vt:lpstr>
      <vt:lpstr>Bazı tüketici sözleşmelerindeki özel koruma önlemleri</vt:lpstr>
      <vt:lpstr>Bazı tüketici sözleşmelerindeki özel koruma önlemleri</vt:lpstr>
      <vt:lpstr>Bazı tüketici sözleşmelerindeki özel koruma önlemleri</vt:lpstr>
      <vt:lpstr>Bazı tüketici sözleşmelerindeki özel koruma önlemleri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Harun Kılıç</dc:creator>
  <cp:lastModifiedBy>pc1</cp:lastModifiedBy>
  <cp:revision>27</cp:revision>
  <dcterms:created xsi:type="dcterms:W3CDTF">2020-07-01T13:53:34Z</dcterms:created>
  <dcterms:modified xsi:type="dcterms:W3CDTF">2021-03-24T11:22:50Z</dcterms:modified>
</cp:coreProperties>
</file>