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6" r:id="rId3"/>
    <p:sldId id="278" r:id="rId4"/>
    <p:sldId id="269" r:id="rId5"/>
    <p:sldId id="279" r:id="rId6"/>
    <p:sldId id="280" r:id="rId7"/>
    <p:sldId id="28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Yuvarlatılmış Dikdörtgen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Yuvarlatılmış Dikdörtgen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Başlık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Alt Başlık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807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27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36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891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763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283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283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2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2323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553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08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Yuvarlatılmış Dikdörtgen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Yuvarlatılmış Dikdörtgen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Dikdörtgen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Yuvarlatılmış Dikdörtgen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ek Köşesi Yuvarlatılmış Dikdörtgen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Dikdörtgen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Yuvarlatılmış Dikdörtgen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Başlık Yer Tutucusu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18" name="Altbilgi Yer Tutucusu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8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mf2.ogu.edu.tr/atopc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3113" y="407968"/>
            <a:ext cx="9144000" cy="2387600"/>
          </a:xfrm>
        </p:spPr>
        <p:txBody>
          <a:bodyPr/>
          <a:lstStyle/>
          <a:p>
            <a:r>
              <a:rPr lang="tr-TR" dirty="0" smtClean="0"/>
              <a:t>BETONARME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28768"/>
          </a:xfrm>
        </p:spPr>
        <p:txBody>
          <a:bodyPr>
            <a:normAutofit/>
          </a:bodyPr>
          <a:lstStyle/>
          <a:p>
            <a:pPr marL="0"/>
            <a:r>
              <a:rPr lang="tr-TR" smtClean="0"/>
              <a:t>6.HAFTA</a:t>
            </a:r>
            <a:endParaRPr lang="tr-TR" dirty="0" smtClean="0"/>
          </a:p>
        </p:txBody>
      </p:sp>
      <p:sp>
        <p:nvSpPr>
          <p:cNvPr id="4" name="Alt Başlık 2"/>
          <p:cNvSpPr txBox="1">
            <a:spLocks/>
          </p:cNvSpPr>
          <p:nvPr/>
        </p:nvSpPr>
        <p:spPr>
          <a:xfrm>
            <a:off x="718457" y="4381423"/>
            <a:ext cx="10918372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 smtClean="0"/>
          </a:p>
          <a:p>
            <a:r>
              <a:rPr lang="tr-TR" sz="3100" dirty="0" smtClean="0"/>
              <a:t>Doç. Dr. Havva Eylem POLAT</a:t>
            </a:r>
          </a:p>
          <a:p>
            <a:endParaRPr lang="tr-TR" sz="3100" dirty="0" smtClean="0"/>
          </a:p>
          <a:p>
            <a:r>
              <a:rPr lang="tr-TR" sz="1400" dirty="0" smtClean="0"/>
              <a:t>ANKARA ÜNİVERSİTESİ ZİRAAT FAKÜLTESİ TARIMSAL YAPILAR VE SULAMA BÖLÜMÜ, 2019-2020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41690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PROGRAMI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0487" y="1436915"/>
            <a:ext cx="10972800" cy="4702628"/>
          </a:xfrm>
        </p:spPr>
        <p:txBody>
          <a:bodyPr>
            <a:noAutofit/>
          </a:bodyPr>
          <a:lstStyle/>
          <a:p>
            <a:pPr algn="just"/>
            <a:r>
              <a:rPr lang="tr-TR" sz="1800" b="1" dirty="0" smtClean="0">
                <a:solidFill>
                  <a:srgbClr val="111111"/>
                </a:solidFill>
              </a:rPr>
              <a:t>1. </a:t>
            </a:r>
            <a:r>
              <a:rPr lang="tr-TR" sz="1800" b="1" dirty="0">
                <a:solidFill>
                  <a:srgbClr val="111111"/>
                </a:solidFill>
              </a:rPr>
              <a:t>H</a:t>
            </a:r>
            <a:r>
              <a:rPr lang="tr-TR" sz="1800" b="1" dirty="0" smtClean="0">
                <a:solidFill>
                  <a:srgbClr val="111111"/>
                </a:solidFill>
              </a:rPr>
              <a:t>afta - Giriş, temel kavramlar, şartname ve yönetmelikler 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2.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Beton, özellikleri, sınıfları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Çelik, özellikleri, sınıfları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4. </a:t>
            </a:r>
            <a:r>
              <a:rPr lang="tr-TR" sz="1800" dirty="0">
                <a:solidFill>
                  <a:srgbClr val="111111"/>
                </a:solidFill>
              </a:rPr>
              <a:t>Hafta -Yapıya etkiyen yükler, yük analizi</a:t>
            </a:r>
            <a:endParaRPr lang="en-US" sz="1800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 smtClean="0">
                <a:solidFill>
                  <a:srgbClr val="111111"/>
                </a:solidFill>
              </a:rPr>
              <a:t>5.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– Hesap ilkeleri - </a:t>
            </a:r>
            <a:r>
              <a:rPr lang="en-US" sz="1800" dirty="0" err="1" smtClean="0">
                <a:solidFill>
                  <a:srgbClr val="111111"/>
                </a:solidFill>
              </a:rPr>
              <a:t>Taşıyıcı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sistem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seçimi</a:t>
            </a:r>
            <a:endParaRPr lang="tr-TR" sz="1800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6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Kolonlar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r>
              <a:rPr lang="tr-TR" sz="1800" dirty="0">
                <a:solidFill>
                  <a:srgbClr val="111111"/>
                </a:solidFill>
              </a:rPr>
              <a:t> </a:t>
            </a:r>
            <a:endParaRPr lang="tr-TR" sz="1800" dirty="0" smtClean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7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Kolonlar, örnekler ve soru çözümleri</a:t>
            </a:r>
          </a:p>
          <a:p>
            <a:pPr algn="just"/>
            <a:r>
              <a:rPr lang="tr-TR" sz="1800" dirty="0">
                <a:solidFill>
                  <a:srgbClr val="111111"/>
                </a:solidFill>
              </a:rPr>
              <a:t>8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Kirişler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9. Hafta - </a:t>
            </a:r>
            <a:r>
              <a:rPr lang="tr-TR" sz="1800" dirty="0">
                <a:solidFill>
                  <a:srgbClr val="111111"/>
                </a:solidFill>
              </a:rPr>
              <a:t>Kirişler, çift </a:t>
            </a:r>
            <a:r>
              <a:rPr lang="tr-TR" sz="1800" dirty="0" smtClean="0">
                <a:solidFill>
                  <a:srgbClr val="111111"/>
                </a:solidFill>
              </a:rPr>
              <a:t>donatılı kirişler, örnekler ve soru çözümleri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10.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- Kirişler, tablalı kirişler,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11.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Döşemeler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döşeme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tipleri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değerler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12.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Döşemeler,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Temeller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temel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tipleri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14.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Temeller, örnekler ve soru çözümleri</a:t>
            </a:r>
          </a:p>
        </p:txBody>
      </p:sp>
    </p:spTree>
    <p:extLst>
      <p:ext uri="{BB962C8B-B14F-4D97-AF65-F5344CB8AC3E}">
        <p14:creationId xmlns:p14="http://schemas.microsoft.com/office/powerpoint/2010/main" val="396185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29046" y="400595"/>
            <a:ext cx="10911840" cy="105156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         ***DERSTE KULLANILACAK KAYNAKLAR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2588" y="1749552"/>
            <a:ext cx="10911840" cy="4187952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>
                <a:solidFill>
                  <a:srgbClr val="111111"/>
                </a:solidFill>
              </a:rPr>
              <a:t>Ersoy</a:t>
            </a:r>
            <a:r>
              <a:rPr lang="en-US" sz="2800" dirty="0">
                <a:solidFill>
                  <a:srgbClr val="111111"/>
                </a:solidFill>
              </a:rPr>
              <a:t>, U., </a:t>
            </a:r>
            <a:r>
              <a:rPr lang="en-US" sz="2800" dirty="0" err="1">
                <a:solidFill>
                  <a:srgbClr val="111111"/>
                </a:solidFill>
              </a:rPr>
              <a:t>Özcebe</a:t>
            </a:r>
            <a:r>
              <a:rPr lang="en-US" sz="2800" dirty="0">
                <a:solidFill>
                  <a:srgbClr val="111111"/>
                </a:solidFill>
              </a:rPr>
              <a:t>, G. (2016). </a:t>
            </a:r>
            <a:r>
              <a:rPr lang="en-US" sz="2800" dirty="0" err="1">
                <a:solidFill>
                  <a:srgbClr val="111111"/>
                </a:solidFill>
              </a:rPr>
              <a:t>Betonarme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err="1">
                <a:solidFill>
                  <a:srgbClr val="111111"/>
                </a:solidFill>
              </a:rPr>
              <a:t>Evrim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Yayınevi</a:t>
            </a:r>
            <a:r>
              <a:rPr lang="en-US" sz="2800" dirty="0">
                <a:solidFill>
                  <a:srgbClr val="111111"/>
                </a:solidFill>
              </a:rPr>
              <a:t>, İstanbul</a:t>
            </a:r>
            <a:r>
              <a:rPr lang="en-US" sz="2800" dirty="0" smtClean="0">
                <a:solidFill>
                  <a:srgbClr val="111111"/>
                </a:solidFill>
              </a:rPr>
              <a:t>.</a:t>
            </a:r>
            <a:endParaRPr lang="tr-TR" sz="2800" dirty="0" smtClean="0">
              <a:solidFill>
                <a:srgbClr val="111111"/>
              </a:solidFill>
            </a:endParaRPr>
          </a:p>
          <a:p>
            <a:pPr algn="just"/>
            <a:r>
              <a:rPr lang="en-US" sz="2800" dirty="0" err="1">
                <a:solidFill>
                  <a:srgbClr val="111111"/>
                </a:solidFill>
              </a:rPr>
              <a:t>Doğangün</a:t>
            </a:r>
            <a:r>
              <a:rPr lang="en-US" sz="2800" dirty="0">
                <a:solidFill>
                  <a:srgbClr val="111111"/>
                </a:solidFill>
              </a:rPr>
              <a:t>, A. (2016). </a:t>
            </a:r>
            <a:r>
              <a:rPr lang="en-US" sz="2800" dirty="0" err="1">
                <a:solidFill>
                  <a:srgbClr val="111111"/>
                </a:solidFill>
              </a:rPr>
              <a:t>Betonarme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Yapıların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Hesap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ve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Tasarımı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err="1">
                <a:solidFill>
                  <a:srgbClr val="111111"/>
                </a:solidFill>
              </a:rPr>
              <a:t>Birsen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Yayınevi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smtClean="0">
                <a:solidFill>
                  <a:srgbClr val="111111"/>
                </a:solidFill>
              </a:rPr>
              <a:t>İstanbul</a:t>
            </a:r>
            <a:endParaRPr lang="tr-TR" sz="2800" dirty="0" smtClean="0">
              <a:solidFill>
                <a:srgbClr val="111111"/>
              </a:solidFill>
            </a:endParaRPr>
          </a:p>
          <a:p>
            <a:pPr algn="just"/>
            <a:r>
              <a:rPr lang="en-US" sz="2800" dirty="0"/>
              <a:t>Ahmet TOPÇU, </a:t>
            </a:r>
            <a:r>
              <a:rPr lang="en-US" sz="2800" dirty="0" err="1"/>
              <a:t>Betonarme</a:t>
            </a:r>
            <a:r>
              <a:rPr lang="en-US" sz="2800" dirty="0"/>
              <a:t> I, </a:t>
            </a:r>
            <a:r>
              <a:rPr lang="en-US" sz="2800" dirty="0" err="1"/>
              <a:t>Eskişehir</a:t>
            </a:r>
            <a:r>
              <a:rPr lang="en-US" sz="2800" dirty="0"/>
              <a:t> </a:t>
            </a:r>
            <a:r>
              <a:rPr lang="en-US" sz="2800" dirty="0" err="1"/>
              <a:t>Osmangazi</a:t>
            </a:r>
            <a:r>
              <a:rPr lang="en-US" sz="2800" dirty="0"/>
              <a:t> </a:t>
            </a:r>
            <a:r>
              <a:rPr lang="en-US" sz="2800" dirty="0" err="1"/>
              <a:t>Üniversitesi</a:t>
            </a:r>
            <a:r>
              <a:rPr lang="en-US" sz="2800" dirty="0"/>
              <a:t>, 2019, </a:t>
            </a:r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mmf2.ogu.edu.tr/atopcu</a:t>
            </a:r>
            <a:endParaRPr lang="tr-TR" sz="2800" dirty="0" smtClean="0"/>
          </a:p>
          <a:p>
            <a:pPr marL="0" indent="0" algn="just">
              <a:buNone/>
            </a:pPr>
            <a:endParaRPr lang="tr-TR" sz="2800" dirty="0" smtClean="0"/>
          </a:p>
          <a:p>
            <a:pPr algn="just"/>
            <a:r>
              <a:rPr lang="tr-TR" sz="2000" dirty="0" smtClean="0"/>
              <a:t>*** Bu ders notu sunumları çalışma ve öğrenme için yeterli değildir. Derse devam edip, haftalık olarak takip etmeniz gerekmektedir.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197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u="sng" dirty="0"/>
              <a:t>BİNALARIN DEPREM HASARLARINI KOLAYLAŞTIRAN NEDENLER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1 - Bina yapılırken yeraltı suyunu alacak drenajın yapılmaması.</a:t>
            </a:r>
            <a:br>
              <a:rPr lang="tr-TR" dirty="0"/>
            </a:br>
            <a:r>
              <a:rPr lang="tr-TR" dirty="0"/>
              <a:t>2 - Bina temeli yakınında yapılan fosseptiklerin temele su bırakması.</a:t>
            </a:r>
            <a:br>
              <a:rPr lang="tr-TR" dirty="0"/>
            </a:br>
            <a:r>
              <a:rPr lang="tr-TR" dirty="0"/>
              <a:t>3 - Dökülen betonlarda vibratörün kullanılmaması (gerekli beton sıkıştırmasının yapılmaması).</a:t>
            </a:r>
          </a:p>
          <a:p>
            <a:r>
              <a:rPr lang="tr-TR" dirty="0"/>
              <a:t>4 - Taşıyıcı perdelerin köşelerinde perde uç bölgesinin yapılmaması.</a:t>
            </a:r>
            <a:br>
              <a:rPr lang="tr-TR" dirty="0"/>
            </a:br>
            <a:r>
              <a:rPr lang="tr-TR" dirty="0"/>
              <a:t>5 - Kiriş ve kolon demirlerinin ekleme kısımlarının kısa tutulması.</a:t>
            </a:r>
            <a:br>
              <a:rPr lang="tr-TR" dirty="0"/>
            </a:br>
            <a:r>
              <a:rPr lang="tr-TR" dirty="0"/>
              <a:t>6 - Betonun işçiliğini kolaylaştırmak için fazla su kullanılması.</a:t>
            </a:r>
            <a:br>
              <a:rPr lang="tr-TR" dirty="0"/>
            </a:br>
            <a:r>
              <a:rPr lang="tr-TR" dirty="0"/>
              <a:t>7 - Zemin emniyet gerilmesinin ezbere alınarak proje yapılması.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9084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8 - Kolon ve kiriş birleşim yerlerinde </a:t>
            </a:r>
            <a:r>
              <a:rPr lang="tr-TR" dirty="0" err="1"/>
              <a:t>etriye</a:t>
            </a:r>
            <a:r>
              <a:rPr lang="tr-TR" dirty="0"/>
              <a:t> sıklaştırmasının yapılmaması.</a:t>
            </a:r>
            <a:br>
              <a:rPr lang="tr-TR" dirty="0"/>
            </a:br>
            <a:r>
              <a:rPr lang="tr-TR" dirty="0"/>
              <a:t>9 - Beton dökülmeden önce kiriş ve kolon diplerinin tozlu, kirli ve talaşlı bırakılması.</a:t>
            </a:r>
            <a:br>
              <a:rPr lang="tr-TR" dirty="0"/>
            </a:br>
            <a:r>
              <a:rPr lang="tr-TR" dirty="0"/>
              <a:t>10 - Kolon aplike yönlerinin bir üst katlarda değiştirilmesi. Ayrıca tek istikamette tasarımın yapılması.</a:t>
            </a:r>
            <a:br>
              <a:rPr lang="tr-TR" dirty="0"/>
            </a:br>
            <a:r>
              <a:rPr lang="tr-TR" dirty="0"/>
              <a:t>11 - Beton döküldükten sonra yeteri miktarda ve sürede sulanmaması (özellikle yaz aylarında)</a:t>
            </a:r>
            <a:br>
              <a:rPr lang="tr-TR" dirty="0"/>
            </a:br>
            <a:r>
              <a:rPr lang="tr-TR" dirty="0"/>
              <a:t>12 - Sıcak havalarda betonun ani su kaybını önlemek için gerekli ölçüde sulamanın yapılmaması. </a:t>
            </a:r>
            <a:r>
              <a:rPr lang="tr-TR" dirty="0" err="1"/>
              <a:t>Rötre</a:t>
            </a:r>
            <a:r>
              <a:rPr lang="tr-TR" dirty="0"/>
              <a:t> çatlaklarının oluşması.</a:t>
            </a:r>
            <a:br>
              <a:rPr lang="tr-TR" dirty="0"/>
            </a:br>
            <a:r>
              <a:rPr lang="tr-TR" dirty="0"/>
              <a:t>13 - Duvar, kolon ve kirişlerdeki işçilik hatasını örtmek için kalın bir sıva tabakasının oluşturulması.</a:t>
            </a:r>
            <a:br>
              <a:rPr lang="tr-TR" dirty="0"/>
            </a:br>
            <a:r>
              <a:rPr lang="tr-TR" dirty="0"/>
              <a:t>14 - Kiriş olmayan döşemelere taşıyıcı veya bölücü duvarların örülmesi.</a:t>
            </a:r>
            <a:br>
              <a:rPr lang="tr-TR" dirty="0"/>
            </a:br>
            <a:r>
              <a:rPr lang="tr-TR" dirty="0"/>
              <a:t>15 - Midyeli ve </a:t>
            </a:r>
            <a:r>
              <a:rPr lang="tr-TR" dirty="0" err="1"/>
              <a:t>mıcırsız</a:t>
            </a:r>
            <a:r>
              <a:rPr lang="tr-TR" dirty="0"/>
              <a:t> deniz kumunun kullanılması.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9034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16 - Çok sulu ve deniz kumuyla dökülen betonun paslanmayı hızlandırması.</a:t>
            </a:r>
            <a:br>
              <a:rPr lang="tr-TR" dirty="0"/>
            </a:br>
            <a:r>
              <a:rPr lang="tr-TR" dirty="0"/>
              <a:t>17 - Binaların  çatısından gelen suların temele akması.</a:t>
            </a:r>
            <a:br>
              <a:rPr lang="tr-TR" dirty="0"/>
            </a:br>
            <a:r>
              <a:rPr lang="tr-TR" dirty="0"/>
              <a:t>18 - Kolon ve kiriş </a:t>
            </a:r>
            <a:r>
              <a:rPr lang="tr-TR" dirty="0" err="1"/>
              <a:t>etriye</a:t>
            </a:r>
            <a:r>
              <a:rPr lang="tr-TR" dirty="0"/>
              <a:t>  bindirme paylarının kısa tutulması, bağ tellerinin kısa kesilmesi.</a:t>
            </a:r>
            <a:br>
              <a:rPr lang="tr-TR" dirty="0"/>
            </a:br>
            <a:r>
              <a:rPr lang="tr-TR" dirty="0"/>
              <a:t>19 - Yapılmış olan binaların yanlarında yapılacak bina hafriyatlarının temel altına kadar inmesi ve gerekli önlemlerin alınmaması.</a:t>
            </a:r>
            <a:br>
              <a:rPr lang="tr-TR" dirty="0"/>
            </a:br>
            <a:r>
              <a:rPr lang="tr-TR" dirty="0"/>
              <a:t>20 - Yapılmış olan veya yapılması gerekli olan kiriş ve kolonların iptal edilmesi.</a:t>
            </a:r>
            <a:br>
              <a:rPr lang="tr-TR" dirty="0"/>
            </a:br>
            <a:r>
              <a:rPr lang="tr-TR" dirty="0"/>
              <a:t>21 - Kirişsiz balkonların üzerine sonradan duvar örülerek içeri alınması.</a:t>
            </a:r>
            <a:br>
              <a:rPr lang="tr-TR" dirty="0"/>
            </a:br>
            <a:r>
              <a:rPr lang="tr-TR" dirty="0"/>
              <a:t>22-  Mevcut binaların bodrum veya zemin katlarının sürekli olarak sulu bırakılması.</a:t>
            </a:r>
            <a:br>
              <a:rPr lang="tr-TR" dirty="0"/>
            </a:br>
            <a:r>
              <a:rPr lang="tr-TR" dirty="0"/>
              <a:t>23-  Bodrum veya zemin katlarda kolon ve kirişlerin kırılarak, hatta demirlerinin kesilerek tesisat borularının geçirilmesi veya asılması.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84609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217</TotalTime>
  <Words>273</Words>
  <Application>Microsoft Office PowerPoint</Application>
  <PresentationFormat>Geniş ekran</PresentationFormat>
  <Paragraphs>33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Verdana</vt:lpstr>
      <vt:lpstr>Wingdings 2</vt:lpstr>
      <vt:lpstr>Görünüş</vt:lpstr>
      <vt:lpstr>2_Ofis Teması</vt:lpstr>
      <vt:lpstr>BETONARME</vt:lpstr>
      <vt:lpstr>DERS PROGRAMI</vt:lpstr>
      <vt:lpstr>         ***DERSTE KULLANILACAK KAYNAKLAR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BETONARME</dc:title>
  <dc:creator>TYSLAB_39</dc:creator>
  <cp:lastModifiedBy>Kedimen Kedi</cp:lastModifiedBy>
  <cp:revision>28</cp:revision>
  <dcterms:created xsi:type="dcterms:W3CDTF">2018-03-09T07:47:11Z</dcterms:created>
  <dcterms:modified xsi:type="dcterms:W3CDTF">2020-02-03T05:41:21Z</dcterms:modified>
</cp:coreProperties>
</file>