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3F82B-A436-4BA8-B8AB-54042F45B6A0}" type="datetimeFigureOut">
              <a:rPr lang="tr-TR" smtClean="0"/>
              <a:t>27.09.2019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189C18-593E-441A-9D85-03F1C56121A4}" type="slidenum">
              <a:rPr lang="tr-TR" smtClean="0"/>
              <a:t>‹#›</a:t>
            </a:fld>
            <a:endParaRPr lang="tr-TR"/>
          </a:p>
        </p:txBody>
      </p:sp>
    </p:spTree>
    <p:extLst>
      <p:ext uri="{BB962C8B-B14F-4D97-AF65-F5344CB8AC3E}">
        <p14:creationId xmlns:p14="http://schemas.microsoft.com/office/powerpoint/2010/main" val="178043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7"/>
          <p:cNvSpPr>
            <a:spLocks noGrp="1" noChangeArrowheads="1"/>
          </p:cNvSpPr>
          <p:nvPr>
            <p:ph type="sldNum" sz="quarter" idx="5"/>
          </p:nvPr>
        </p:nvSpPr>
        <p:spPr bwMode="auto">
          <a:noFill/>
          <a:ln>
            <a:miter lim="800000"/>
            <a:headEnd/>
            <a:tailEnd/>
          </a:ln>
        </p:spPr>
        <p:txBody>
          <a:bodyPr/>
          <a:lstStyle/>
          <a:p>
            <a:fld id="{3E14987C-E988-49C7-8522-09BB33984800}" type="slidenum">
              <a:rPr lang="tr-TR"/>
              <a:pPr/>
              <a:t>9</a:t>
            </a:fld>
            <a:endParaRPr lang="tr-TR"/>
          </a:p>
        </p:txBody>
      </p:sp>
      <p:sp>
        <p:nvSpPr>
          <p:cNvPr id="16281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2819" name="Rectangle 3"/>
          <p:cNvSpPr>
            <a:spLocks noGrp="1" noChangeArrowheads="1"/>
          </p:cNvSpPr>
          <p:nvPr>
            <p:ph type="body" idx="1"/>
          </p:nvPr>
        </p:nvSpPr>
        <p:spPr bwMode="auto">
          <a:noFill/>
        </p:spPr>
        <p:txBody>
          <a:bodyPr/>
          <a:lstStyle/>
          <a:p>
            <a:pPr eaLnBrk="1" hangingPunct="1"/>
            <a:endParaRPr lang="en-US" smtClean="0">
              <a:ea typeface="ＭＳ Ｐゴシック" pitchFamily="34" charset="-128"/>
            </a:endParaRPr>
          </a:p>
        </p:txBody>
      </p:sp>
    </p:spTree>
    <p:extLst>
      <p:ext uri="{BB962C8B-B14F-4D97-AF65-F5344CB8AC3E}">
        <p14:creationId xmlns:p14="http://schemas.microsoft.com/office/powerpoint/2010/main" val="365898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3FC9DF-2B40-474B-B058-29D9F06D49A9}"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350816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FC9DF-2B40-474B-B058-29D9F06D49A9}"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3753257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FC9DF-2B40-474B-B058-29D9F06D49A9}"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4001295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41599D54-BB8B-474A-A460-790192C8A922}" type="slidenum">
              <a:rPr lang="tr-TR"/>
              <a:pPr/>
              <a:t>‹#›</a:t>
            </a:fld>
            <a:endParaRPr lang="tr-TR"/>
          </a:p>
        </p:txBody>
      </p:sp>
    </p:spTree>
    <p:extLst>
      <p:ext uri="{BB962C8B-B14F-4D97-AF65-F5344CB8AC3E}">
        <p14:creationId xmlns:p14="http://schemas.microsoft.com/office/powerpoint/2010/main" val="3757943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FC9DF-2B40-474B-B058-29D9F06D49A9}"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41410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3FC9DF-2B40-474B-B058-29D9F06D49A9}" type="datetimeFigureOut">
              <a:rPr lang="tr-TR" smtClean="0"/>
              <a:t>27.09.2019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1612091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3FC9DF-2B40-474B-B058-29D9F06D49A9}"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14462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3FC9DF-2B40-474B-B058-29D9F06D49A9}" type="datetimeFigureOut">
              <a:rPr lang="tr-TR" smtClean="0"/>
              <a:t>27.09.2019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2727464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3FC9DF-2B40-474B-B058-29D9F06D49A9}" type="datetimeFigureOut">
              <a:rPr lang="tr-TR" smtClean="0"/>
              <a:t>27.09.2019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67750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3FC9DF-2B40-474B-B058-29D9F06D49A9}" type="datetimeFigureOut">
              <a:rPr lang="tr-TR" smtClean="0"/>
              <a:t>27.09.2019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468001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3FC9DF-2B40-474B-B058-29D9F06D49A9}"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239249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3FC9DF-2B40-474B-B058-29D9F06D49A9}" type="datetimeFigureOut">
              <a:rPr lang="tr-TR" smtClean="0"/>
              <a:t>27.09.2019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513F81F-953A-4F0A-BF0E-9A92A89482A1}" type="slidenum">
              <a:rPr lang="tr-TR" smtClean="0"/>
              <a:t>‹#›</a:t>
            </a:fld>
            <a:endParaRPr lang="tr-TR"/>
          </a:p>
        </p:txBody>
      </p:sp>
    </p:spTree>
    <p:extLst>
      <p:ext uri="{BB962C8B-B14F-4D97-AF65-F5344CB8AC3E}">
        <p14:creationId xmlns:p14="http://schemas.microsoft.com/office/powerpoint/2010/main" val="16230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FC9DF-2B40-474B-B058-29D9F06D49A9}" type="datetimeFigureOut">
              <a:rPr lang="tr-TR" smtClean="0"/>
              <a:t>27.09.2019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3F81F-953A-4F0A-BF0E-9A92A89482A1}" type="slidenum">
              <a:rPr lang="tr-TR" smtClean="0"/>
              <a:t>‹#›</a:t>
            </a:fld>
            <a:endParaRPr lang="tr-TR"/>
          </a:p>
        </p:txBody>
      </p:sp>
    </p:spTree>
    <p:extLst>
      <p:ext uri="{BB962C8B-B14F-4D97-AF65-F5344CB8AC3E}">
        <p14:creationId xmlns:p14="http://schemas.microsoft.com/office/powerpoint/2010/main" val="844935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ChangeArrowheads="1"/>
          </p:cNvSpPr>
          <p:nvPr>
            <p:ph type="title"/>
          </p:nvPr>
        </p:nvSpPr>
        <p:spPr>
          <a:xfrm>
            <a:off x="1981200" y="404814"/>
            <a:ext cx="8229600" cy="720725"/>
          </a:xfrm>
        </p:spPr>
        <p:txBody>
          <a:bodyPr/>
          <a:lstStyle/>
          <a:p>
            <a:pPr algn="l"/>
            <a:r>
              <a:rPr lang="tr-TR" sz="3200" b="1">
                <a:ea typeface="ＭＳ Ｐゴシック" pitchFamily="34" charset="-128"/>
              </a:rPr>
              <a:t>Bulundukları Yerler</a:t>
            </a:r>
          </a:p>
        </p:txBody>
      </p:sp>
      <p:sp>
        <p:nvSpPr>
          <p:cNvPr id="150530" name="Rectangle 3"/>
          <p:cNvSpPr>
            <a:spLocks noGrp="1" noChangeArrowheads="1"/>
          </p:cNvSpPr>
          <p:nvPr>
            <p:ph type="body" idx="1"/>
          </p:nvPr>
        </p:nvSpPr>
        <p:spPr>
          <a:xfrm>
            <a:off x="1981200" y="1125538"/>
            <a:ext cx="8229600" cy="5472112"/>
          </a:xfrm>
        </p:spPr>
        <p:txBody>
          <a:bodyPr/>
          <a:lstStyle/>
          <a:p>
            <a:pPr>
              <a:lnSpc>
                <a:spcPct val="90000"/>
              </a:lnSpc>
            </a:pPr>
            <a:r>
              <a:rPr lang="tr-TR" sz="2400">
                <a:ea typeface="ＭＳ Ｐゴシック" pitchFamily="34" charset="-128"/>
              </a:rPr>
              <a:t>Jeofilik (toprak seven) dermatofitler toprakta serbest yaşayan saprofitler olarak bulunmaktadır.</a:t>
            </a:r>
          </a:p>
          <a:p>
            <a:pPr>
              <a:lnSpc>
                <a:spcPct val="90000"/>
              </a:lnSpc>
            </a:pPr>
            <a:r>
              <a:rPr lang="tr-TR" sz="2400">
                <a:ea typeface="ＭＳ Ｐゴシック" pitchFamily="34" charset="-128"/>
              </a:rPr>
              <a:t>Örn. </a:t>
            </a:r>
            <a:r>
              <a:rPr lang="tr-TR" sz="2400" i="1">
                <a:ea typeface="ＭＳ Ｐゴシック" pitchFamily="34" charset="-128"/>
              </a:rPr>
              <a:t>M. gypseum</a:t>
            </a:r>
            <a:r>
              <a:rPr lang="tr-TR" sz="2400">
                <a:ea typeface="ＭＳ Ｐゴシック" pitchFamily="34" charset="-128"/>
              </a:rPr>
              <a:t> ve </a:t>
            </a:r>
            <a:r>
              <a:rPr lang="tr-TR" sz="2400" i="1">
                <a:ea typeface="ＭＳ Ｐゴシック" pitchFamily="34" charset="-128"/>
              </a:rPr>
              <a:t>M. nanum</a:t>
            </a:r>
          </a:p>
          <a:p>
            <a:pPr>
              <a:lnSpc>
                <a:spcPct val="90000"/>
              </a:lnSpc>
            </a:pPr>
            <a:r>
              <a:rPr lang="tr-TR" sz="2400">
                <a:ea typeface="ＭＳ Ｐゴシック" pitchFamily="34" charset="-128"/>
              </a:rPr>
              <a:t>Zoofilik dermatofitler ise öncelikle hayvanlarda lezyonlara yol açarken insanlarda da zoonozlara neden olurlar.</a:t>
            </a:r>
          </a:p>
          <a:p>
            <a:pPr>
              <a:lnSpc>
                <a:spcPct val="90000"/>
              </a:lnSpc>
            </a:pPr>
            <a:r>
              <a:rPr lang="tr-TR" sz="2400">
                <a:ea typeface="ＭＳ Ｐゴシック" pitchFamily="34" charset="-128"/>
              </a:rPr>
              <a:t>Antropofilik dermatofitlerin esas konakçıları ise insanlar olup bunlar nadiren hayvanlarda </a:t>
            </a:r>
            <a:r>
              <a:rPr lang="tr-TR" altLang="en-US" sz="2400">
                <a:ea typeface="ＭＳ Ｐゴシック" pitchFamily="34" charset="-128"/>
              </a:rPr>
              <a:t>“</a:t>
            </a:r>
            <a:r>
              <a:rPr lang="tr-TR" sz="2400">
                <a:ea typeface="ＭＳ Ｐゴシック" pitchFamily="34" charset="-128"/>
              </a:rPr>
              <a:t>ringworm</a:t>
            </a:r>
            <a:r>
              <a:rPr lang="tr-TR" altLang="en-US" sz="2400">
                <a:ea typeface="ＭＳ Ｐゴシック" pitchFamily="34" charset="-128"/>
              </a:rPr>
              <a:t>”</a:t>
            </a:r>
            <a:r>
              <a:rPr lang="tr-TR" sz="2400">
                <a:ea typeface="ＭＳ Ｐゴシック" pitchFamily="34" charset="-128"/>
              </a:rPr>
              <a:t>a neden olur.</a:t>
            </a:r>
          </a:p>
          <a:p>
            <a:pPr>
              <a:lnSpc>
                <a:spcPct val="90000"/>
              </a:lnSpc>
            </a:pPr>
            <a:r>
              <a:rPr lang="tr-TR" sz="2400">
                <a:ea typeface="ＭＳ Ｐゴシック" pitchFamily="34" charset="-128"/>
              </a:rPr>
              <a:t>Bazı dermatofitler spesifik konakçı hayvanların derilerinde yaşamaya adapte olmuşlardır. Bunlar:</a:t>
            </a:r>
          </a:p>
          <a:p>
            <a:pPr lvl="1">
              <a:lnSpc>
                <a:spcPct val="90000"/>
              </a:lnSpc>
            </a:pPr>
            <a:r>
              <a:rPr lang="tr-TR" sz="2000" i="1">
                <a:ea typeface="ＭＳ Ｐゴシック" pitchFamily="34" charset="-128"/>
              </a:rPr>
              <a:t>M. canis</a:t>
            </a:r>
            <a:r>
              <a:rPr lang="tr-TR" sz="2000">
                <a:ea typeface="ＭＳ Ｐゴシック" pitchFamily="34" charset="-128"/>
              </a:rPr>
              <a:t>: kediler</a:t>
            </a:r>
          </a:p>
          <a:p>
            <a:pPr lvl="1">
              <a:lnSpc>
                <a:spcPct val="90000"/>
              </a:lnSpc>
            </a:pPr>
            <a:r>
              <a:rPr lang="tr-TR" sz="2000" i="1">
                <a:ea typeface="ＭＳ Ｐゴシック" pitchFamily="34" charset="-128"/>
              </a:rPr>
              <a:t>M. persicolor</a:t>
            </a:r>
            <a:r>
              <a:rPr lang="tr-TR" sz="2000">
                <a:ea typeface="ＭＳ Ｐゴシック" pitchFamily="34" charset="-128"/>
              </a:rPr>
              <a:t>: tarla faresi</a:t>
            </a:r>
          </a:p>
          <a:p>
            <a:pPr lvl="1">
              <a:lnSpc>
                <a:spcPct val="90000"/>
              </a:lnSpc>
            </a:pPr>
            <a:r>
              <a:rPr lang="tr-TR" sz="2000" i="1">
                <a:ea typeface="ＭＳ Ｐゴシック" pitchFamily="34" charset="-128"/>
              </a:rPr>
              <a:t>T. erinacei</a:t>
            </a:r>
            <a:r>
              <a:rPr lang="tr-TR" sz="2000">
                <a:ea typeface="ＭＳ Ｐゴシック" pitchFamily="34" charset="-128"/>
              </a:rPr>
              <a:t>: Avrupa kirpisi</a:t>
            </a:r>
          </a:p>
          <a:p>
            <a:pPr lvl="1">
              <a:lnSpc>
                <a:spcPct val="90000"/>
              </a:lnSpc>
            </a:pPr>
            <a:r>
              <a:rPr lang="tr-TR" sz="2000" i="1">
                <a:ea typeface="ＭＳ Ｐゴシック" pitchFamily="34" charset="-128"/>
              </a:rPr>
              <a:t>T. mentagrophytes</a:t>
            </a:r>
            <a:r>
              <a:rPr lang="tr-TR" sz="2000">
                <a:ea typeface="ＭＳ Ｐゴシック" pitchFamily="34" charset="-128"/>
              </a:rPr>
              <a:t>: kemirgenler (rodentler)</a:t>
            </a:r>
          </a:p>
          <a:p>
            <a:pPr lvl="1">
              <a:lnSpc>
                <a:spcPct val="90000"/>
              </a:lnSpc>
            </a:pPr>
            <a:r>
              <a:rPr lang="tr-TR" sz="2000" i="1">
                <a:ea typeface="ＭＳ Ｐゴシック" pitchFamily="34" charset="-128"/>
              </a:rPr>
              <a:t>T. verricosum</a:t>
            </a:r>
            <a:r>
              <a:rPr lang="tr-TR" sz="2000">
                <a:ea typeface="ＭＳ Ｐゴシック" pitchFamily="34" charset="-128"/>
              </a:rPr>
              <a:t>: sığırlar</a:t>
            </a:r>
          </a:p>
        </p:txBody>
      </p:sp>
    </p:spTree>
    <p:extLst>
      <p:ext uri="{BB962C8B-B14F-4D97-AF65-F5344CB8AC3E}">
        <p14:creationId xmlns:p14="http://schemas.microsoft.com/office/powerpoint/2010/main" val="2389989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3"/>
          <p:cNvSpPr>
            <a:spLocks noGrp="1" noChangeArrowheads="1"/>
          </p:cNvSpPr>
          <p:nvPr>
            <p:ph type="body" idx="1"/>
          </p:nvPr>
        </p:nvSpPr>
        <p:spPr>
          <a:xfrm>
            <a:off x="1981200" y="476251"/>
            <a:ext cx="8229600" cy="5649913"/>
          </a:xfrm>
        </p:spPr>
        <p:txBody>
          <a:bodyPr/>
          <a:lstStyle/>
          <a:p>
            <a:r>
              <a:rPr lang="tr-TR" sz="2400">
                <a:ea typeface="ＭＳ Ｐゴシック" pitchFamily="34" charset="-128"/>
              </a:rPr>
              <a:t>Kazıntı örnekleri ve tırnaklar mümkün olduğunca köke yakın alınmalıdır.</a:t>
            </a:r>
          </a:p>
          <a:p>
            <a:r>
              <a:rPr lang="tr-TR" sz="2400">
                <a:ea typeface="ＭＳ Ｐゴシック" pitchFamily="34" charset="-128"/>
              </a:rPr>
              <a:t>Şüphelenilen ancak klinik belirti göstermeyen infeksiyonlarda, dermatofit infeksiyonunun bulunduğu bölge Wood Lambası ile belirlenmemişse, hayvan daha sonradan atılabilecek ya da dezenfekte edilebilecek bir fırça ile fırçalanmalı, kıl vee kepekler hayvanın altında tutulan bir kaba aktarılmalıdır.</a:t>
            </a:r>
          </a:p>
          <a:p>
            <a:r>
              <a:rPr lang="tr-TR" sz="2400">
                <a:ea typeface="ＭＳ Ｐゴシック" pitchFamily="34" charset="-128"/>
              </a:rPr>
              <a:t>Örneklerin bakteriler veya saprofitik mantarlar ile kontamine olabileceği durumlarda lezyonların %70 alkol ile silinmesi, kurutulduktan sonra örneklenmesi gerekmektedir.</a:t>
            </a:r>
          </a:p>
        </p:txBody>
      </p:sp>
    </p:spTree>
    <p:extLst>
      <p:ext uri="{BB962C8B-B14F-4D97-AF65-F5344CB8AC3E}">
        <p14:creationId xmlns:p14="http://schemas.microsoft.com/office/powerpoint/2010/main" val="3643740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title"/>
          </p:nvPr>
        </p:nvSpPr>
        <p:spPr>
          <a:xfrm>
            <a:off x="1981200" y="274639"/>
            <a:ext cx="8229600" cy="777875"/>
          </a:xfrm>
        </p:spPr>
        <p:txBody>
          <a:bodyPr/>
          <a:lstStyle/>
          <a:p>
            <a:pPr algn="l"/>
            <a:r>
              <a:rPr lang="tr-TR" sz="3200" b="1">
                <a:ea typeface="ＭＳ Ｐゴシック" pitchFamily="34" charset="-128"/>
              </a:rPr>
              <a:t>Direkt Mikroskopi</a:t>
            </a:r>
          </a:p>
        </p:txBody>
      </p:sp>
      <p:sp>
        <p:nvSpPr>
          <p:cNvPr id="164866" name="Rectangle 3"/>
          <p:cNvSpPr>
            <a:spLocks noGrp="1" noChangeArrowheads="1"/>
          </p:cNvSpPr>
          <p:nvPr>
            <p:ph type="body" idx="1"/>
          </p:nvPr>
        </p:nvSpPr>
        <p:spPr>
          <a:xfrm>
            <a:off x="1981200" y="1125538"/>
            <a:ext cx="8229600" cy="5543550"/>
          </a:xfrm>
        </p:spPr>
        <p:txBody>
          <a:bodyPr>
            <a:normAutofit lnSpcReduction="10000"/>
          </a:bodyPr>
          <a:lstStyle/>
          <a:p>
            <a:pPr>
              <a:lnSpc>
                <a:spcPct val="90000"/>
              </a:lnSpc>
            </a:pPr>
            <a:r>
              <a:rPr lang="tr-TR" sz="2400">
                <a:ea typeface="ＭＳ Ｐゴシック" pitchFamily="34" charset="-128"/>
              </a:rPr>
              <a:t>Kıl, deri kazıntısı %10</a:t>
            </a:r>
            <a:r>
              <a:rPr lang="tr-TR" altLang="en-US" sz="2400">
                <a:ea typeface="ＭＳ Ｐゴシック" pitchFamily="34" charset="-128"/>
              </a:rPr>
              <a:t>’</a:t>
            </a:r>
            <a:r>
              <a:rPr lang="tr-TR" sz="2400">
                <a:ea typeface="ＭＳ Ｐゴシック" pitchFamily="34" charset="-128"/>
              </a:rPr>
              <a:t>luk KOH ya da Laktofenol Pamuk Mavisi ile lam lamel arası incelenir.</a:t>
            </a:r>
          </a:p>
          <a:p>
            <a:pPr>
              <a:lnSpc>
                <a:spcPct val="90000"/>
              </a:lnSpc>
            </a:pPr>
            <a:r>
              <a:rPr lang="tr-TR" sz="2400">
                <a:ea typeface="ＭＳ Ｐゴシック" pitchFamily="34" charset="-128"/>
              </a:rPr>
              <a:t>Preparatlar 40</a:t>
            </a:r>
            <a:r>
              <a:rPr lang="tr-TR" altLang="en-US" sz="2400">
                <a:ea typeface="ＭＳ Ｐゴシック" pitchFamily="34" charset="-128"/>
              </a:rPr>
              <a:t>’</a:t>
            </a:r>
            <a:r>
              <a:rPr lang="tr-TR" sz="2400">
                <a:ea typeface="ＭＳ Ｐゴシック" pitchFamily="34" charset="-128"/>
              </a:rPr>
              <a:t>lık objektif ile incelenir</a:t>
            </a:r>
          </a:p>
          <a:p>
            <a:pPr>
              <a:lnSpc>
                <a:spcPct val="90000"/>
              </a:lnSpc>
            </a:pPr>
            <a:r>
              <a:rPr lang="tr-TR" sz="2400">
                <a:ea typeface="ＭＳ Ｐゴシック" pitchFamily="34" charset="-128"/>
              </a:rPr>
              <a:t>Kazıntı materyali ya da kıl örneği çevresinde yuvarlak, şeffaf artrosporlar aranır</a:t>
            </a:r>
          </a:p>
          <a:p>
            <a:pPr>
              <a:lnSpc>
                <a:spcPct val="90000"/>
              </a:lnSpc>
            </a:pPr>
            <a:r>
              <a:rPr lang="tr-TR" sz="2400">
                <a:ea typeface="ＭＳ Ｐゴシック" pitchFamily="34" charset="-128"/>
              </a:rPr>
              <a:t>Nadiren dermatofitin artrospor zincirleri oluşturan septumlu hifaları seçilebilir</a:t>
            </a:r>
          </a:p>
          <a:p>
            <a:pPr>
              <a:lnSpc>
                <a:spcPct val="90000"/>
              </a:lnSpc>
            </a:pPr>
            <a:r>
              <a:rPr lang="tr-TR" sz="2400">
                <a:ea typeface="ＭＳ Ｐゴシック" pitchFamily="34" charset="-128"/>
              </a:rPr>
              <a:t>Artrosporlar, yağ globulleri ya da kıl pigment granülleri (melanosome) ile karıştırılmamalıdır.</a:t>
            </a:r>
          </a:p>
          <a:p>
            <a:pPr>
              <a:lnSpc>
                <a:spcPct val="90000"/>
              </a:lnSpc>
            </a:pPr>
            <a:r>
              <a:rPr lang="tr-TR" sz="2400">
                <a:ea typeface="ＭＳ Ｐゴシック" pitchFamily="34" charset="-128"/>
              </a:rPr>
              <a:t>Artrospor büyüklüğü dermatofit etkene göre değişir. Örn. </a:t>
            </a:r>
            <a:r>
              <a:rPr lang="tr-TR" sz="2400" i="1">
                <a:ea typeface="ＭＳ Ｐゴシック" pitchFamily="34" charset="-128"/>
              </a:rPr>
              <a:t>T. verrucosum</a:t>
            </a:r>
            <a:r>
              <a:rPr lang="tr-TR" altLang="en-US" sz="2400">
                <a:ea typeface="ＭＳ Ｐゴシック" pitchFamily="34" charset="-128"/>
              </a:rPr>
              <a:t>’</a:t>
            </a:r>
            <a:r>
              <a:rPr lang="tr-TR" sz="2400">
                <a:ea typeface="ＭＳ Ｐゴシック" pitchFamily="34" charset="-128"/>
              </a:rPr>
              <a:t>da 5-6 </a:t>
            </a:r>
            <a:r>
              <a:rPr lang="en-US" sz="2400">
                <a:ea typeface="ＭＳ Ｐゴシック" pitchFamily="34" charset="-128"/>
                <a:cs typeface="Arial" pitchFamily="34" charset="0"/>
              </a:rPr>
              <a:t>µ</a:t>
            </a:r>
            <a:r>
              <a:rPr lang="tr-TR" sz="2400">
                <a:ea typeface="ＭＳ Ｐゴシック" pitchFamily="34" charset="-128"/>
              </a:rPr>
              <a:t>m çapında ve büyük</a:t>
            </a:r>
          </a:p>
          <a:p>
            <a:pPr>
              <a:lnSpc>
                <a:spcPct val="90000"/>
              </a:lnSpc>
            </a:pPr>
            <a:r>
              <a:rPr lang="tr-TR" sz="2400">
                <a:ea typeface="ＭＳ Ｐゴシック" pitchFamily="34" charset="-128"/>
              </a:rPr>
              <a:t>Eğer sığır, kooyun ve atlara ait deri lezyonları inceleniyorsa deri kazıntıları ve kepek örneklerinden Gram ve Giemsa boyama yapılarak </a:t>
            </a:r>
            <a:r>
              <a:rPr lang="tr-TR" sz="2400" i="1">
                <a:ea typeface="ＭＳ Ｐゴシック" pitchFamily="34" charset="-128"/>
              </a:rPr>
              <a:t>Dermatophilus congolensis</a:t>
            </a:r>
            <a:r>
              <a:rPr lang="tr-TR" sz="2400">
                <a:ea typeface="ＭＳ Ｐゴシック" pitchFamily="34" charset="-128"/>
              </a:rPr>
              <a:t> varlığı yönünden de incelenmelidir.</a:t>
            </a:r>
          </a:p>
        </p:txBody>
      </p:sp>
    </p:spTree>
    <p:extLst>
      <p:ext uri="{BB962C8B-B14F-4D97-AF65-F5344CB8AC3E}">
        <p14:creationId xmlns:p14="http://schemas.microsoft.com/office/powerpoint/2010/main" val="423052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1981200" y="274639"/>
            <a:ext cx="8229600" cy="706437"/>
          </a:xfrm>
        </p:spPr>
        <p:txBody>
          <a:bodyPr/>
          <a:lstStyle/>
          <a:p>
            <a:pPr algn="l"/>
            <a:r>
              <a:rPr lang="tr-TR" sz="3200" b="1">
                <a:ea typeface="ＭＳ Ｐゴシック" pitchFamily="34" charset="-128"/>
              </a:rPr>
              <a:t>Etken İzolasyonu</a:t>
            </a:r>
          </a:p>
        </p:txBody>
      </p:sp>
      <p:sp>
        <p:nvSpPr>
          <p:cNvPr id="166914" name="Rectangle 3"/>
          <p:cNvSpPr>
            <a:spLocks noGrp="1" noChangeArrowheads="1"/>
          </p:cNvSpPr>
          <p:nvPr>
            <p:ph type="body" idx="1"/>
          </p:nvPr>
        </p:nvSpPr>
        <p:spPr>
          <a:xfrm>
            <a:off x="1981200" y="1052513"/>
            <a:ext cx="8229600" cy="5073650"/>
          </a:xfrm>
        </p:spPr>
        <p:txBody>
          <a:bodyPr/>
          <a:lstStyle/>
          <a:p>
            <a:r>
              <a:rPr lang="tr-TR" sz="2400">
                <a:ea typeface="ＭＳ Ｐゴシック" pitchFamily="34" charset="-128"/>
              </a:rPr>
              <a:t>Wood lambası ya da direkt mikroskopi ile yapılan incelemeler sonucunda artrosporlar saptanmış ise de dermatofitin epidemiyolojik ve/veya kontrol amaçlı izolasyonu gerekmektedir.</a:t>
            </a:r>
          </a:p>
          <a:p>
            <a:r>
              <a:rPr lang="tr-TR" sz="2400">
                <a:ea typeface="ＭＳ Ｐゴシック" pitchFamily="34" charset="-128"/>
              </a:rPr>
              <a:t>Dermatofitler izolasyonunda kullanılan besiyerinin yeni türler için spesifik büyütme faktörlerini içermesi gerekmektedir.</a:t>
            </a:r>
          </a:p>
          <a:p>
            <a:r>
              <a:rPr lang="tr-TR" sz="2400">
                <a:ea typeface="ＭＳ Ｐゴシック" pitchFamily="34" charset="-128"/>
              </a:rPr>
              <a:t>Bazı </a:t>
            </a:r>
            <a:r>
              <a:rPr lang="tr-TR" sz="2400" i="1">
                <a:ea typeface="ＭＳ Ｐゴシック" pitchFamily="34" charset="-128"/>
              </a:rPr>
              <a:t>Trichophyton</a:t>
            </a:r>
            <a:r>
              <a:rPr lang="tr-TR" sz="2400">
                <a:ea typeface="ＭＳ Ｐゴシック" pitchFamily="34" charset="-128"/>
              </a:rPr>
              <a:t> türleri için birtakım spesifik ticari besiyerleri bulunmaktadır:</a:t>
            </a:r>
          </a:p>
          <a:p>
            <a:pPr lvl="1"/>
            <a:r>
              <a:rPr lang="tr-TR" sz="2000" i="1">
                <a:ea typeface="ＭＳ Ｐゴシック" pitchFamily="34" charset="-128"/>
              </a:rPr>
              <a:t>T. verrucosum</a:t>
            </a:r>
            <a:r>
              <a:rPr lang="tr-TR" sz="2000">
                <a:ea typeface="ＭＳ Ｐゴシック" pitchFamily="34" charset="-128"/>
              </a:rPr>
              <a:t>: thiamin ve/veya inositol</a:t>
            </a:r>
            <a:r>
              <a:rPr lang="tr-TR" altLang="en-US" sz="2000">
                <a:ea typeface="ＭＳ Ｐゴシック" pitchFamily="34" charset="-128"/>
              </a:rPr>
              <a:t>’</a:t>
            </a:r>
            <a:r>
              <a:rPr lang="tr-TR" sz="2000">
                <a:ea typeface="ＭＳ Ｐゴシック" pitchFamily="34" charset="-128"/>
              </a:rPr>
              <a:t>e ihtiyaç gösterir (Bacto-Trichophyton agar 3)</a:t>
            </a:r>
          </a:p>
          <a:p>
            <a:pPr lvl="1"/>
            <a:r>
              <a:rPr lang="tr-TR" sz="2000" i="1">
                <a:ea typeface="ＭＳ Ｐゴシック" pitchFamily="34" charset="-128"/>
              </a:rPr>
              <a:t>T. equinum</a:t>
            </a:r>
            <a:r>
              <a:rPr lang="tr-TR" sz="2000">
                <a:ea typeface="ＭＳ Ｐゴシック" pitchFamily="34" charset="-128"/>
              </a:rPr>
              <a:t>: nicotinic acid (Bacto-Trichophyton agar 5)</a:t>
            </a:r>
          </a:p>
          <a:p>
            <a:pPr lvl="1"/>
            <a:r>
              <a:rPr lang="tr-TR" sz="2000" i="1">
                <a:ea typeface="ＭＳ Ｐゴシック" pitchFamily="34" charset="-128"/>
              </a:rPr>
              <a:t>M. gallinae</a:t>
            </a:r>
            <a:r>
              <a:rPr lang="tr-TR" sz="2000">
                <a:ea typeface="ＭＳ Ｐゴシック" pitchFamily="34" charset="-128"/>
              </a:rPr>
              <a:t>: thiamin (Bacto-Trichophyton agar 3) </a:t>
            </a:r>
          </a:p>
        </p:txBody>
      </p:sp>
    </p:spTree>
    <p:extLst>
      <p:ext uri="{BB962C8B-B14F-4D97-AF65-F5344CB8AC3E}">
        <p14:creationId xmlns:p14="http://schemas.microsoft.com/office/powerpoint/2010/main" val="1765011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3"/>
          <p:cNvSpPr>
            <a:spLocks noGrp="1" noChangeArrowheads="1"/>
          </p:cNvSpPr>
          <p:nvPr>
            <p:ph type="body" idx="1"/>
          </p:nvPr>
        </p:nvSpPr>
        <p:spPr>
          <a:xfrm>
            <a:off x="1981200" y="333375"/>
            <a:ext cx="8229600" cy="6191250"/>
          </a:xfrm>
        </p:spPr>
        <p:txBody>
          <a:bodyPr/>
          <a:lstStyle/>
          <a:p>
            <a:r>
              <a:rPr lang="tr-TR" sz="2400">
                <a:ea typeface="ＭＳ Ｐゴシック" pitchFamily="34" charset="-128"/>
              </a:rPr>
              <a:t>Tüm hayvan türlerini etkileyen bütün dermatofitlerin üretilmesini sağlayacak besiyeri:</a:t>
            </a:r>
          </a:p>
          <a:p>
            <a:pPr lvl="1"/>
            <a:r>
              <a:rPr lang="tr-TR" sz="2000">
                <a:ea typeface="ＭＳ Ｐゴシック" pitchFamily="34" charset="-128"/>
              </a:rPr>
              <a:t>Emmon</a:t>
            </a:r>
            <a:r>
              <a:rPr lang="tr-TR" altLang="en-US" sz="2000">
                <a:ea typeface="ＭＳ Ｐゴシック" pitchFamily="34" charset="-128"/>
              </a:rPr>
              <a:t>’</a:t>
            </a:r>
            <a:r>
              <a:rPr lang="tr-TR" sz="2000">
                <a:ea typeface="ＭＳ Ｐゴシック" pitchFamily="34" charset="-128"/>
              </a:rPr>
              <a:t>s Sabouraud dextrose agar (pH 6.9)</a:t>
            </a:r>
          </a:p>
          <a:p>
            <a:pPr lvl="1"/>
            <a:r>
              <a:rPr lang="tr-TR" sz="2000">
                <a:ea typeface="ＭＳ Ｐゴシック" pitchFamily="34" charset="-128"/>
              </a:rPr>
              <a:t>%2-4</a:t>
            </a:r>
            <a:r>
              <a:rPr lang="tr-TR" altLang="en-US" sz="2000">
                <a:ea typeface="ＭＳ Ｐゴシック" pitchFamily="34" charset="-128"/>
              </a:rPr>
              <a:t>’</a:t>
            </a:r>
            <a:r>
              <a:rPr lang="tr-TR" sz="2000">
                <a:ea typeface="ＭＳ Ｐゴシック" pitchFamily="34" charset="-128"/>
              </a:rPr>
              <a:t>lük maya ekstraktı (spesifik üreme faktörü)</a:t>
            </a:r>
          </a:p>
          <a:p>
            <a:pPr lvl="1"/>
            <a:r>
              <a:rPr lang="tr-TR" sz="2000">
                <a:ea typeface="ＭＳ Ｐゴシック" pitchFamily="34" charset="-128"/>
              </a:rPr>
              <a:t>Kloramfenikol, 0.05 g/lt (antibakteriyel)</a:t>
            </a:r>
          </a:p>
          <a:p>
            <a:pPr lvl="1"/>
            <a:r>
              <a:rPr lang="tr-TR" sz="2000">
                <a:ea typeface="ＭＳ Ｐゴシック" pitchFamily="34" charset="-128"/>
              </a:rPr>
              <a:t>Cyclohexamide 0.4 g/lt (hızlı üreyen mantarların inhibisyonu)</a:t>
            </a:r>
          </a:p>
          <a:p>
            <a:r>
              <a:rPr lang="tr-TR" sz="2400">
                <a:ea typeface="ＭＳ Ｐゴシック" pitchFamily="34" charset="-128"/>
              </a:rPr>
              <a:t>Besiyerleri aerobik olarak 25</a:t>
            </a:r>
            <a:r>
              <a:rPr lang="en-US" sz="2400">
                <a:ea typeface="ＭＳ Ｐゴシック" pitchFamily="34" charset="-128"/>
                <a:cs typeface="Arial" pitchFamily="34" charset="0"/>
              </a:rPr>
              <a:t>°</a:t>
            </a:r>
            <a:r>
              <a:rPr lang="tr-TR" sz="2400">
                <a:ea typeface="ＭＳ Ｐゴシック" pitchFamily="34" charset="-128"/>
              </a:rPr>
              <a:t>C</a:t>
            </a:r>
            <a:r>
              <a:rPr lang="tr-TR" altLang="en-US" sz="2400">
                <a:ea typeface="ＭＳ Ｐゴシック" pitchFamily="34" charset="-128"/>
              </a:rPr>
              <a:t>’</a:t>
            </a:r>
            <a:r>
              <a:rPr lang="tr-TR" sz="2400">
                <a:ea typeface="ＭＳ Ｐゴシック" pitchFamily="34" charset="-128"/>
              </a:rPr>
              <a:t>de inkube edilir</a:t>
            </a:r>
          </a:p>
          <a:p>
            <a:r>
              <a:rPr lang="tr-TR" sz="2400">
                <a:ea typeface="ＭＳ Ｐゴシック" pitchFamily="34" charset="-128"/>
              </a:rPr>
              <a:t>Besiyerleri haftada 2 defa, en az 3 hafta kontrol  edilmeli</a:t>
            </a:r>
          </a:p>
          <a:p>
            <a:r>
              <a:rPr lang="tr-TR" sz="2400" i="1">
                <a:ea typeface="ＭＳ Ｐゴシック" pitchFamily="34" charset="-128"/>
              </a:rPr>
              <a:t>T. verrucosum</a:t>
            </a:r>
            <a:r>
              <a:rPr lang="tr-TR" altLang="en-US" sz="2400">
                <a:ea typeface="ＭＳ Ｐゴシック" pitchFamily="34" charset="-128"/>
              </a:rPr>
              <a:t>’</a:t>
            </a:r>
            <a:r>
              <a:rPr lang="tr-TR" sz="2400">
                <a:ea typeface="ＭＳ Ｐゴシック" pitchFamily="34" charset="-128"/>
              </a:rPr>
              <a:t>da pleytler 5 hafta inkubasyonda tutulmalı, bu etken 37</a:t>
            </a:r>
            <a:r>
              <a:rPr lang="en-US" sz="2400">
                <a:ea typeface="ＭＳ Ｐゴシック" pitchFamily="34" charset="-128"/>
                <a:cs typeface="Arial" pitchFamily="34" charset="0"/>
              </a:rPr>
              <a:t>°</a:t>
            </a:r>
            <a:r>
              <a:rPr lang="tr-TR" sz="2400">
                <a:ea typeface="ＭＳ Ｐゴシック" pitchFamily="34" charset="-128"/>
              </a:rPr>
              <a:t>C</a:t>
            </a:r>
            <a:r>
              <a:rPr lang="tr-TR" altLang="en-US" sz="2400">
                <a:ea typeface="ＭＳ Ｐゴシック" pitchFamily="34" charset="-128"/>
              </a:rPr>
              <a:t>’</a:t>
            </a:r>
            <a:r>
              <a:rPr lang="tr-TR" sz="2400">
                <a:ea typeface="ＭＳ Ｐゴシック" pitchFamily="34" charset="-128"/>
              </a:rPr>
              <a:t>yi tolere edebildiğinden hem 25 hem de 37</a:t>
            </a:r>
            <a:r>
              <a:rPr lang="en-US" sz="2400">
                <a:ea typeface="ＭＳ Ｐゴシック" pitchFamily="34" charset="-128"/>
                <a:cs typeface="Arial" pitchFamily="34" charset="0"/>
              </a:rPr>
              <a:t>°</a:t>
            </a:r>
            <a:r>
              <a:rPr lang="tr-TR" sz="2400">
                <a:ea typeface="ＭＳ Ｐゴシック" pitchFamily="34" charset="-128"/>
              </a:rPr>
              <a:t>C</a:t>
            </a:r>
            <a:r>
              <a:rPr lang="tr-TR" altLang="en-US" sz="2400">
                <a:ea typeface="ＭＳ Ｐゴシック" pitchFamily="34" charset="-128"/>
              </a:rPr>
              <a:t>’</a:t>
            </a:r>
            <a:r>
              <a:rPr lang="tr-TR" sz="2400">
                <a:ea typeface="ＭＳ Ｐゴシック" pitchFamily="34" charset="-128"/>
              </a:rPr>
              <a:t>de çift inkubasyon gerçekleştirilmeli</a:t>
            </a:r>
          </a:p>
          <a:p>
            <a:r>
              <a:rPr lang="tr-TR" sz="2400" i="1">
                <a:ea typeface="ＭＳ Ｐゴシック" pitchFamily="34" charset="-128"/>
              </a:rPr>
              <a:t>M. canis</a:t>
            </a:r>
            <a:r>
              <a:rPr lang="tr-TR" sz="2400">
                <a:ea typeface="ＭＳ Ｐゴシック" pitchFamily="34" charset="-128"/>
              </a:rPr>
              <a:t> 4-6 günlük inkubasyonda üreyebilmektedir</a:t>
            </a:r>
          </a:p>
          <a:p>
            <a:r>
              <a:rPr lang="tr-TR" sz="2400">
                <a:ea typeface="ＭＳ Ｐゴシック" pitchFamily="34" charset="-128"/>
              </a:rPr>
              <a:t>Pleytler kurumanın engellenmesi için kenarlarından bantlanabilir, ancak bantların günde bir kez açılıp hergün yenilenmesi gerekmektedir.</a:t>
            </a:r>
          </a:p>
          <a:p>
            <a:pPr lvl="1"/>
            <a:endParaRPr lang="tr-TR" sz="2000">
              <a:ea typeface="ＭＳ Ｐゴシック" pitchFamily="34" charset="-128"/>
            </a:endParaRPr>
          </a:p>
        </p:txBody>
      </p:sp>
    </p:spTree>
    <p:extLst>
      <p:ext uri="{BB962C8B-B14F-4D97-AF65-F5344CB8AC3E}">
        <p14:creationId xmlns:p14="http://schemas.microsoft.com/office/powerpoint/2010/main" val="1424488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a:xfrm>
            <a:off x="1981200" y="274639"/>
            <a:ext cx="8229600" cy="777875"/>
          </a:xfrm>
        </p:spPr>
        <p:txBody>
          <a:bodyPr/>
          <a:lstStyle/>
          <a:p>
            <a:pPr algn="l"/>
            <a:r>
              <a:rPr lang="tr-TR" sz="3200" b="1">
                <a:ea typeface="ＭＳ Ｐゴシック" pitchFamily="34" charset="-128"/>
              </a:rPr>
              <a:t>İdentifikasyon</a:t>
            </a:r>
          </a:p>
        </p:txBody>
      </p:sp>
      <p:sp>
        <p:nvSpPr>
          <p:cNvPr id="169986" name="Rectangle 3"/>
          <p:cNvSpPr>
            <a:spLocks noGrp="1" noChangeArrowheads="1"/>
          </p:cNvSpPr>
          <p:nvPr>
            <p:ph type="body" idx="1"/>
          </p:nvPr>
        </p:nvSpPr>
        <p:spPr>
          <a:xfrm>
            <a:off x="1981200" y="1052513"/>
            <a:ext cx="8229600" cy="5073650"/>
          </a:xfrm>
        </p:spPr>
        <p:txBody>
          <a:bodyPr/>
          <a:lstStyle/>
          <a:p>
            <a:r>
              <a:rPr lang="tr-TR" sz="2400">
                <a:ea typeface="ＭＳ Ｐゴシック" pitchFamily="34" charset="-128"/>
              </a:rPr>
              <a:t>Bir dermatofit identifiye edilirken;</a:t>
            </a:r>
          </a:p>
          <a:p>
            <a:pPr lvl="1"/>
            <a:r>
              <a:rPr lang="tr-TR" sz="2000">
                <a:ea typeface="ＭＳ Ｐゴシック" pitchFamily="34" charset="-128"/>
              </a:rPr>
              <a:t>Hangi hayvandan izole edildiği</a:t>
            </a:r>
          </a:p>
          <a:p>
            <a:pPr lvl="1"/>
            <a:r>
              <a:rPr lang="tr-TR" sz="2000">
                <a:ea typeface="ＭＳ Ｐゴシック" pitchFamily="34" charset="-128"/>
              </a:rPr>
              <a:t>Kolonilerinin makroskopik görüntüsü</a:t>
            </a:r>
          </a:p>
          <a:p>
            <a:pPr lvl="1"/>
            <a:r>
              <a:rPr lang="tr-TR" sz="2000">
                <a:ea typeface="ＭＳ Ｐゴシック" pitchFamily="34" charset="-128"/>
              </a:rPr>
              <a:t>Kolonilerinin mikroskopik görüntüsü incelenir</a:t>
            </a:r>
          </a:p>
          <a:p>
            <a:pPr lvl="1"/>
            <a:r>
              <a:rPr lang="tr-TR" sz="2000">
                <a:ea typeface="ＭＳ Ｐゴシック" pitchFamily="34" charset="-128"/>
              </a:rPr>
              <a:t>Eğer belirli bir izolat hakkında şüpheli bir durum varsa bunun yatık agara subkültürü yapılarak mikoloji referans laboratuvarına gönderilmesi gerekmektedir. </a:t>
            </a:r>
          </a:p>
          <a:p>
            <a:pPr>
              <a:buFontTx/>
              <a:buNone/>
            </a:pPr>
            <a:r>
              <a:rPr lang="tr-TR" sz="2400" b="1">
                <a:ea typeface="ＭＳ Ｐゴシック" pitchFamily="34" charset="-128"/>
              </a:rPr>
              <a:t>Koloni Görünümü</a:t>
            </a:r>
          </a:p>
          <a:p>
            <a:r>
              <a:rPr lang="tr-TR" sz="2400">
                <a:ea typeface="ＭＳ Ｐゴシック" pitchFamily="34" charset="-128"/>
              </a:rPr>
              <a:t>Üreme hızı ve oranı</a:t>
            </a:r>
          </a:p>
          <a:p>
            <a:r>
              <a:rPr lang="tr-TR" sz="2400">
                <a:ea typeface="ＭＳ Ｐゴシック" pitchFamily="34" charset="-128"/>
              </a:rPr>
              <a:t>Üreme özelliği, yapısı</a:t>
            </a:r>
          </a:p>
          <a:p>
            <a:r>
              <a:rPr lang="tr-TR" sz="2400">
                <a:ea typeface="ＭＳ Ｐゴシック" pitchFamily="34" charset="-128"/>
              </a:rPr>
              <a:t>Koloni pigmentasyonu</a:t>
            </a:r>
          </a:p>
          <a:p>
            <a:r>
              <a:rPr lang="tr-TR" sz="2400">
                <a:ea typeface="ＭＳ Ｐゴシック" pitchFamily="34" charset="-128"/>
              </a:rPr>
              <a:t>Hem yüzeyden ve hem de arkadan incelenmelidir</a:t>
            </a:r>
          </a:p>
          <a:p>
            <a:pPr lvl="1">
              <a:buFontTx/>
              <a:buNone/>
            </a:pPr>
            <a:endParaRPr lang="tr-TR" sz="2000">
              <a:ea typeface="ＭＳ Ｐゴシック" pitchFamily="34" charset="-128"/>
            </a:endParaRPr>
          </a:p>
        </p:txBody>
      </p:sp>
    </p:spTree>
    <p:extLst>
      <p:ext uri="{BB962C8B-B14F-4D97-AF65-F5344CB8AC3E}">
        <p14:creationId xmlns:p14="http://schemas.microsoft.com/office/powerpoint/2010/main" val="1721417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3"/>
          <p:cNvSpPr>
            <a:spLocks noGrp="1" noChangeArrowheads="1"/>
          </p:cNvSpPr>
          <p:nvPr>
            <p:ph type="body" idx="1"/>
          </p:nvPr>
        </p:nvSpPr>
        <p:spPr>
          <a:xfrm>
            <a:off x="1981200" y="404814"/>
            <a:ext cx="8229600" cy="2376487"/>
          </a:xfrm>
        </p:spPr>
        <p:txBody>
          <a:bodyPr/>
          <a:lstStyle/>
          <a:p>
            <a:r>
              <a:rPr lang="tr-TR" sz="2400">
                <a:ea typeface="ＭＳ Ｐゴシック" pitchFamily="34" charset="-128"/>
              </a:rPr>
              <a:t>Bu dermatofitler konakçı hayvanlarda subklinik ya da fark edilmeyen infeksiyonlara yol açabilirken, belirgin klinik lezyonlar da oluşturabilirler.</a:t>
            </a:r>
          </a:p>
          <a:p>
            <a:r>
              <a:rPr lang="tr-TR" sz="2400">
                <a:ea typeface="ＭＳ Ｐゴシック" pitchFamily="34" charset="-128"/>
              </a:rPr>
              <a:t>Hayvanlarda klinik lezyon oluşturabilen dermatofitlerin çoğu insanlarda </a:t>
            </a:r>
            <a:r>
              <a:rPr lang="tr-TR" altLang="en-US" sz="2400">
                <a:ea typeface="ＭＳ Ｐゴシック" pitchFamily="34" charset="-128"/>
              </a:rPr>
              <a:t>“</a:t>
            </a:r>
            <a:r>
              <a:rPr lang="tr-TR" sz="2400">
                <a:ea typeface="ＭＳ Ｐゴシック" pitchFamily="34" charset="-128"/>
              </a:rPr>
              <a:t>ringworm</a:t>
            </a:r>
            <a:r>
              <a:rPr lang="tr-TR" altLang="en-US" sz="2400">
                <a:ea typeface="ＭＳ Ｐゴシック" pitchFamily="34" charset="-128"/>
              </a:rPr>
              <a:t>”</a:t>
            </a:r>
            <a:r>
              <a:rPr lang="tr-TR" sz="2400">
                <a:ea typeface="ＭＳ Ｐゴシック" pitchFamily="34" charset="-128"/>
              </a:rPr>
              <a:t> olarak adlandırılan mantar infeksiyonlarına yol açarlar.</a:t>
            </a:r>
          </a:p>
        </p:txBody>
      </p:sp>
    </p:spTree>
    <p:extLst>
      <p:ext uri="{BB962C8B-B14F-4D97-AF65-F5344CB8AC3E}">
        <p14:creationId xmlns:p14="http://schemas.microsoft.com/office/powerpoint/2010/main" val="1951090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noChangeArrowheads="1"/>
          </p:cNvSpPr>
          <p:nvPr>
            <p:ph type="title"/>
          </p:nvPr>
        </p:nvSpPr>
        <p:spPr>
          <a:xfrm>
            <a:off x="1981200" y="274639"/>
            <a:ext cx="8229600" cy="706437"/>
          </a:xfrm>
        </p:spPr>
        <p:txBody>
          <a:bodyPr/>
          <a:lstStyle/>
          <a:p>
            <a:pPr algn="l"/>
            <a:r>
              <a:rPr lang="tr-TR" sz="3200" b="1">
                <a:ea typeface="ＭＳ Ｐゴシック" pitchFamily="34" charset="-128"/>
              </a:rPr>
              <a:t>Patogenez</a:t>
            </a:r>
          </a:p>
        </p:txBody>
      </p:sp>
      <p:sp>
        <p:nvSpPr>
          <p:cNvPr id="152578" name="Rectangle 3"/>
          <p:cNvSpPr>
            <a:spLocks noGrp="1" noChangeArrowheads="1"/>
          </p:cNvSpPr>
          <p:nvPr>
            <p:ph type="body" idx="1"/>
          </p:nvPr>
        </p:nvSpPr>
        <p:spPr>
          <a:xfrm>
            <a:off x="1981200" y="908051"/>
            <a:ext cx="8229600" cy="5616575"/>
          </a:xfrm>
        </p:spPr>
        <p:txBody>
          <a:bodyPr/>
          <a:lstStyle/>
          <a:p>
            <a:r>
              <a:rPr lang="tr-TR" sz="2400">
                <a:ea typeface="ＭＳ Ｐゴシック" pitchFamily="34" charset="-128"/>
              </a:rPr>
              <a:t>Dermatofitlerin keratini hidrolize etme yeteneği epidermis ve kıl foliküllerine birtakım zararlar verebilmektedir. </a:t>
            </a:r>
          </a:p>
          <a:p>
            <a:r>
              <a:rPr lang="tr-TR" sz="2400">
                <a:ea typeface="ＭＳ Ｐゴシック" pitchFamily="34" charset="-128"/>
              </a:rPr>
              <a:t>Etkenlerin lezyon oluşturma mekanizması konakçıda fungal metabolik ürünlere karşı şekillenen bir aşırı duyarlılık reaksiyonuna bağlı olmaktadır: Konakçı mantar etkenine zararlı bir yangısal yanıt oluşturur, dermatofit ise bu yanıta periferdeki sağlıklı deriye doğru hareket etmek suretiyle karşılık verir. Sonuç ise, merkezde iyileşmenin kenarda ise yangının gözlendiği dairesel tüy dökülmesi lezyonlarıdır.</a:t>
            </a:r>
          </a:p>
          <a:p>
            <a:r>
              <a:rPr lang="tr-TR" sz="2400">
                <a:ea typeface="ＭＳ Ｐゴシック" pitchFamily="34" charset="-128"/>
              </a:rPr>
              <a:t>Dermatofit spesifik bir konakçı hayvana adapte olduğunda dengelenmiş bir konakçı-parazit ilişkisi görülür. Bu hayvanlar ise hastalık lezyonlarını göstermeyerek infeksiyon rezervuarı olarak rol oynarlar.</a:t>
            </a:r>
          </a:p>
        </p:txBody>
      </p:sp>
    </p:spTree>
    <p:extLst>
      <p:ext uri="{BB962C8B-B14F-4D97-AF65-F5344CB8AC3E}">
        <p14:creationId xmlns:p14="http://schemas.microsoft.com/office/powerpoint/2010/main" val="2790372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3"/>
          <p:cNvSpPr>
            <a:spLocks noGrp="1" noChangeArrowheads="1"/>
          </p:cNvSpPr>
          <p:nvPr>
            <p:ph type="body" idx="1"/>
          </p:nvPr>
        </p:nvSpPr>
        <p:spPr>
          <a:xfrm>
            <a:off x="1981200" y="549275"/>
            <a:ext cx="8229600" cy="5576888"/>
          </a:xfrm>
        </p:spPr>
        <p:txBody>
          <a:bodyPr/>
          <a:lstStyle/>
          <a:p>
            <a:r>
              <a:rPr lang="tr-TR" sz="2400">
                <a:ea typeface="ＭＳ Ｐゴシック" pitchFamily="34" charset="-128"/>
              </a:rPr>
              <a:t>Dermatofit infeksiyonlarının belirtileri çeşitlilik gösterebilmektedir:</a:t>
            </a:r>
          </a:p>
          <a:p>
            <a:pPr lvl="1"/>
            <a:r>
              <a:rPr lang="tr-TR" sz="2000">
                <a:ea typeface="ＭＳ Ｐゴシック" pitchFamily="34" charset="-128"/>
              </a:rPr>
              <a:t>Subklinik veya gizli infeksiyonlar</a:t>
            </a:r>
          </a:p>
          <a:p>
            <a:pPr lvl="1"/>
            <a:r>
              <a:rPr lang="tr-TR" sz="2000">
                <a:ea typeface="ＭＳ Ｐゴシック" pitchFamily="34" charset="-128"/>
              </a:rPr>
              <a:t>Klasik dairesel ringworm lezyonları</a:t>
            </a:r>
          </a:p>
          <a:p>
            <a:pPr lvl="1"/>
            <a:r>
              <a:rPr lang="tr-TR" sz="2000">
                <a:ea typeface="ＭＳ Ｐゴシック" pitchFamily="34" charset="-128"/>
              </a:rPr>
              <a:t>Uyuz etkenleri veya çoğunlukla </a:t>
            </a:r>
            <a:r>
              <a:rPr lang="tr-TR" sz="2000" i="1">
                <a:ea typeface="ＭＳ Ｐゴシック" pitchFamily="34" charset="-128"/>
              </a:rPr>
              <a:t>Stapylococcus aureus</a:t>
            </a:r>
            <a:r>
              <a:rPr lang="tr-TR" sz="2000">
                <a:ea typeface="ＭＳ Ｐゴシック" pitchFamily="34" charset="-128"/>
              </a:rPr>
              <a:t> ya da </a:t>
            </a:r>
            <a:r>
              <a:rPr lang="tr-TR" sz="2000" i="1">
                <a:ea typeface="ＭＳ Ｐゴシック" pitchFamily="34" charset="-128"/>
              </a:rPr>
              <a:t>S. (intermedius) pseudintermedius </a:t>
            </a:r>
            <a:r>
              <a:rPr lang="tr-TR" sz="2000">
                <a:ea typeface="ＭＳ Ｐゴシック" pitchFamily="34" charset="-128"/>
              </a:rPr>
              <a:t>gibi sekonder bakteriyel infeksiyonlarla komplike generalize lezyonlar</a:t>
            </a:r>
          </a:p>
          <a:p>
            <a:pPr lvl="1"/>
            <a:r>
              <a:rPr lang="tr-TR" sz="2000" b="1">
                <a:ea typeface="ＭＳ Ｐゴシック" pitchFamily="34" charset="-128"/>
              </a:rPr>
              <a:t>Kerionlar</a:t>
            </a:r>
            <a:r>
              <a:rPr lang="tr-TR" sz="2000">
                <a:ea typeface="ＭＳ Ｐゴシック" pitchFamily="34" charset="-128"/>
              </a:rPr>
              <a:t> olarak adlandırılan ve genellikle köpeklerde görülen nodüler veya tümör benzeri lezyonlar</a:t>
            </a:r>
          </a:p>
          <a:p>
            <a:pPr lvl="1">
              <a:buFontTx/>
              <a:buNone/>
            </a:pPr>
            <a:r>
              <a:rPr lang="tr-TR" sz="2000">
                <a:ea typeface="ＭＳ Ｐゴシック" pitchFamily="34" charset="-128"/>
              </a:rPr>
              <a:t> </a:t>
            </a:r>
          </a:p>
        </p:txBody>
      </p:sp>
    </p:spTree>
    <p:extLst>
      <p:ext uri="{BB962C8B-B14F-4D97-AF65-F5344CB8AC3E}">
        <p14:creationId xmlns:p14="http://schemas.microsoft.com/office/powerpoint/2010/main" val="107759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ChangeArrowheads="1"/>
          </p:cNvSpPr>
          <p:nvPr>
            <p:ph type="title"/>
          </p:nvPr>
        </p:nvSpPr>
        <p:spPr>
          <a:xfrm>
            <a:off x="1992313" y="260350"/>
            <a:ext cx="8229600" cy="503238"/>
          </a:xfrm>
        </p:spPr>
        <p:txBody>
          <a:bodyPr>
            <a:normAutofit fontScale="90000"/>
          </a:bodyPr>
          <a:lstStyle/>
          <a:p>
            <a:pPr algn="l"/>
            <a:r>
              <a:rPr lang="tr-TR" sz="3200" b="1">
                <a:ea typeface="ＭＳ Ｐゴシック" pitchFamily="34" charset="-128"/>
              </a:rPr>
              <a:t>Epidemiyoloji</a:t>
            </a:r>
          </a:p>
        </p:txBody>
      </p:sp>
      <p:sp>
        <p:nvSpPr>
          <p:cNvPr id="154626" name="Rectangle 3"/>
          <p:cNvSpPr>
            <a:spLocks noGrp="1" noChangeArrowheads="1"/>
          </p:cNvSpPr>
          <p:nvPr>
            <p:ph type="body" idx="1"/>
          </p:nvPr>
        </p:nvSpPr>
        <p:spPr>
          <a:xfrm>
            <a:off x="1981200" y="908051"/>
            <a:ext cx="8229600" cy="5218113"/>
          </a:xfrm>
        </p:spPr>
        <p:txBody>
          <a:bodyPr/>
          <a:lstStyle/>
          <a:p>
            <a:r>
              <a:rPr lang="tr-TR" sz="2400">
                <a:ea typeface="ＭＳ Ｐゴシック" pitchFamily="34" charset="-128"/>
              </a:rPr>
              <a:t>Hayvanlarda görülen önemli dermatofitlerin bulaşma yolu infekte ile sağlıklı hayvanlar arasındaki direkt temaslardır</a:t>
            </a:r>
          </a:p>
          <a:p>
            <a:r>
              <a:rPr lang="tr-TR" sz="2400">
                <a:ea typeface="ＭＳ Ｐゴシック" pitchFamily="34" charset="-128"/>
              </a:rPr>
              <a:t>Ancak, infeksiyon rodentler (</a:t>
            </a:r>
            <a:r>
              <a:rPr lang="tr-TR" sz="2400" i="1">
                <a:ea typeface="ＭＳ Ｐゴシック" pitchFamily="34" charset="-128"/>
              </a:rPr>
              <a:t>T. mentagrophytes</a:t>
            </a:r>
            <a:r>
              <a:rPr lang="tr-TR" sz="2400">
                <a:ea typeface="ＭＳ Ｐゴシック" pitchFamily="34" charset="-128"/>
              </a:rPr>
              <a:t>), kirpiler (</a:t>
            </a:r>
            <a:r>
              <a:rPr lang="tr-TR" sz="2400" i="1">
                <a:ea typeface="ＭＳ Ｐゴシック" pitchFamily="34" charset="-128"/>
              </a:rPr>
              <a:t>T. erinacei</a:t>
            </a:r>
            <a:r>
              <a:rPr lang="tr-TR" sz="2400">
                <a:ea typeface="ＭＳ Ｐゴシック" pitchFamily="34" charset="-128"/>
              </a:rPr>
              <a:t>), toprak (</a:t>
            </a:r>
            <a:r>
              <a:rPr lang="tr-TR" sz="2400" i="1">
                <a:ea typeface="ＭＳ Ｐゴシック" pitchFamily="34" charset="-128"/>
              </a:rPr>
              <a:t>M. gypseum</a:t>
            </a:r>
            <a:r>
              <a:rPr lang="tr-TR" sz="2400">
                <a:ea typeface="ＭＳ Ｐゴシック" pitchFamily="34" charset="-128"/>
              </a:rPr>
              <a:t>) gibi rezervuarlar, infekte altlık, tımar takımları gibi fomitler ve infektif artrosporlar barındıran kılları içeren koşum takımları ile de şekillenebilir. Bu artrosporlar dökülen kıl ve deri partiküllerinde 6-12 ay boyunca canlı kalabilir.</a:t>
            </a:r>
          </a:p>
          <a:p>
            <a:r>
              <a:rPr lang="tr-TR" sz="2400">
                <a:ea typeface="ＭＳ Ｐゴシック" pitchFamily="34" charset="-128"/>
              </a:rPr>
              <a:t>Etken rezarvuarı, bulaşma ve lezyonların bulunduğu bölge çoğunlukla rol oynayan dermatofitle direkt ilişkilidir.</a:t>
            </a:r>
          </a:p>
          <a:p>
            <a:r>
              <a:rPr lang="tr-TR" sz="2400">
                <a:ea typeface="ＭＳ Ｐゴシック" pitchFamily="34" charset="-128"/>
              </a:rPr>
              <a:t>Bu özellikle de at ve köpeklerdeki dermatofitlerin izolasyon ve identifikasyonlarında yarar sağlar.</a:t>
            </a:r>
          </a:p>
        </p:txBody>
      </p:sp>
    </p:spTree>
    <p:extLst>
      <p:ext uri="{BB962C8B-B14F-4D97-AF65-F5344CB8AC3E}">
        <p14:creationId xmlns:p14="http://schemas.microsoft.com/office/powerpoint/2010/main" val="4087412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5649" name="Picture 2" descr="C:\Users\muby\Desktop\dermatofit.png"/>
          <p:cNvPicPr>
            <a:picLocks noChangeAspect="1" noChangeArrowheads="1"/>
          </p:cNvPicPr>
          <p:nvPr/>
        </p:nvPicPr>
        <p:blipFill>
          <a:blip r:embed="rId2" cstate="print"/>
          <a:srcRect/>
          <a:stretch>
            <a:fillRect/>
          </a:stretch>
        </p:blipFill>
        <p:spPr bwMode="auto">
          <a:xfrm>
            <a:off x="1952626" y="0"/>
            <a:ext cx="8215313" cy="5214938"/>
          </a:xfrm>
          <a:prstGeom prst="rect">
            <a:avLst/>
          </a:prstGeom>
          <a:noFill/>
          <a:ln w="9525">
            <a:noFill/>
            <a:miter lim="800000"/>
            <a:headEnd/>
            <a:tailEnd/>
          </a:ln>
        </p:spPr>
      </p:pic>
      <p:sp>
        <p:nvSpPr>
          <p:cNvPr id="155650" name="4 Metin kutusu"/>
          <p:cNvSpPr txBox="1">
            <a:spLocks noChangeArrowheads="1"/>
          </p:cNvSpPr>
          <p:nvPr/>
        </p:nvSpPr>
        <p:spPr bwMode="auto">
          <a:xfrm>
            <a:off x="3167064" y="5500689"/>
            <a:ext cx="6429375" cy="523875"/>
          </a:xfrm>
          <a:prstGeom prst="rect">
            <a:avLst/>
          </a:prstGeom>
          <a:noFill/>
          <a:ln w="9525">
            <a:noFill/>
            <a:miter lim="800000"/>
            <a:headEnd/>
            <a:tailEnd/>
          </a:ln>
        </p:spPr>
        <p:txBody>
          <a:bodyPr>
            <a:spAutoFit/>
          </a:bodyPr>
          <a:lstStyle/>
          <a:p>
            <a:r>
              <a:rPr lang="tr-TR" sz="2800" i="1"/>
              <a:t>Dermatofitlerin genel yaşam dönemleri</a:t>
            </a:r>
          </a:p>
        </p:txBody>
      </p:sp>
    </p:spTree>
    <p:extLst>
      <p:ext uri="{BB962C8B-B14F-4D97-AF65-F5344CB8AC3E}">
        <p14:creationId xmlns:p14="http://schemas.microsoft.com/office/powerpoint/2010/main" val="49744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4"/>
          <p:cNvSpPr>
            <a:spLocks noGrp="1" noChangeArrowheads="1"/>
          </p:cNvSpPr>
          <p:nvPr>
            <p:ph type="title"/>
          </p:nvPr>
        </p:nvSpPr>
        <p:spPr>
          <a:xfrm>
            <a:off x="1981200" y="274639"/>
            <a:ext cx="8229600" cy="706437"/>
          </a:xfrm>
        </p:spPr>
        <p:txBody>
          <a:bodyPr/>
          <a:lstStyle/>
          <a:p>
            <a:pPr algn="l"/>
            <a:r>
              <a:rPr lang="tr-TR" sz="3200">
                <a:ea typeface="ＭＳ Ｐゴシック" pitchFamily="34" charset="-128"/>
              </a:rPr>
              <a:t>Köpekler ve Atlarda Görülen Dermatofitler</a:t>
            </a:r>
          </a:p>
        </p:txBody>
      </p:sp>
      <p:graphicFrame>
        <p:nvGraphicFramePr>
          <p:cNvPr id="36947" name="Group 83"/>
          <p:cNvGraphicFramePr>
            <a:graphicFrameLocks noGrp="1"/>
          </p:cNvGraphicFramePr>
          <p:nvPr/>
        </p:nvGraphicFramePr>
        <p:xfrm>
          <a:off x="1992313" y="981076"/>
          <a:ext cx="8229600" cy="5556255"/>
        </p:xfrm>
        <a:graphic>
          <a:graphicData uri="http://schemas.openxmlformats.org/drawingml/2006/table">
            <a:tbl>
              <a:tblPr/>
              <a:tblGrid>
                <a:gridCol w="2925762"/>
                <a:gridCol w="2560638"/>
                <a:gridCol w="2743200"/>
              </a:tblGrid>
              <a:tr h="500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ea typeface="ＭＳ Ｐゴシック" pitchFamily="34" charset="-128"/>
                        </a:rPr>
                        <a:t>Dermatofit</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ea typeface="ＭＳ Ｐゴシック" pitchFamily="34" charset="-128"/>
                        </a:rPr>
                        <a:t>Rezarvuar/aktivite</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ea typeface="ＭＳ Ｐゴシック" pitchFamily="34" charset="-128"/>
                        </a:rPr>
                        <a:t>Lezyon bölgesi</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ea typeface="ＭＳ Ｐゴシック" pitchFamily="34" charset="-128"/>
                        </a:rPr>
                        <a:t>KÖPEK</a:t>
                      </a:r>
                    </a:p>
                  </a:txBody>
                  <a:tcPr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Microsporum canis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Diğer infekte köpek ve kediler</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Vücuttaki herhangi bir yer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M. gypseum</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Sürekli toprağa obje gömme dürtüsü</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Ağız ve burun bölgesi</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Trichophyton erinacei</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Arzulu kirpi avcıları</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Ağız, burun, yüz, ön pençe ve ayaklar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T. mentagrophytes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İyi fare avcıları </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Ağız, burun, yüz, ön pençe ve ayaklar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0" u="none" strike="noStrike" cap="none" normalizeH="0" baseline="0" smtClean="0">
                          <a:ln>
                            <a:noFill/>
                          </a:ln>
                          <a:solidFill>
                            <a:schemeClr val="tx1"/>
                          </a:solidFill>
                          <a:effectLst/>
                          <a:latin typeface="Arial" pitchFamily="34" charset="0"/>
                          <a:ea typeface="ＭＳ Ｐゴシック" pitchFamily="34" charset="-128"/>
                        </a:rPr>
                        <a:t>AT</a:t>
                      </a:r>
                    </a:p>
                  </a:txBody>
                  <a:tcPr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M. canis</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Ahır kedileri (gizli infeksiyon?)</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Vücuttaki herhangi bir yer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M. gypseum</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Otlayan ve toprakta yuvarlanan atlar</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Sırt ve vücudun yan bölgeleri</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2000" b="1" i="1" u="none" strike="noStrike" cap="none" normalizeH="0" baseline="0" smtClean="0">
                          <a:ln>
                            <a:noFill/>
                          </a:ln>
                          <a:solidFill>
                            <a:schemeClr val="tx1"/>
                          </a:solidFill>
                          <a:effectLst/>
                          <a:latin typeface="Arial" pitchFamily="34" charset="0"/>
                          <a:ea typeface="ＭＳ Ｐゴシック" pitchFamily="34" charset="-128"/>
                        </a:rPr>
                        <a:t>T. equinum</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Koşum, eyer, tımar takımı</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chemeClr val="tx1"/>
                          </a:solidFill>
                          <a:effectLst/>
                          <a:latin typeface="Arial" pitchFamily="34" charset="0"/>
                          <a:ea typeface="ＭＳ Ｐゴシック" pitchFamily="34" charset="-128"/>
                        </a:rPr>
                        <a:t>Koşum bölgesi, vücuttaki herhangi bir yer</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4348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2"/>
          <p:cNvSpPr>
            <a:spLocks noGrp="1" noChangeArrowheads="1"/>
          </p:cNvSpPr>
          <p:nvPr>
            <p:ph type="title"/>
          </p:nvPr>
        </p:nvSpPr>
        <p:spPr>
          <a:xfrm>
            <a:off x="1919288" y="188914"/>
            <a:ext cx="8229600" cy="503237"/>
          </a:xfrm>
        </p:spPr>
        <p:txBody>
          <a:bodyPr>
            <a:normAutofit fontScale="90000"/>
          </a:bodyPr>
          <a:lstStyle/>
          <a:p>
            <a:pPr algn="l"/>
            <a:r>
              <a:rPr lang="tr-TR" sz="3200" b="1">
                <a:ea typeface="ＭＳ Ｐゴシック" pitchFamily="34" charset="-128"/>
              </a:rPr>
              <a:t>Laboratuvar Teşhisi</a:t>
            </a:r>
          </a:p>
        </p:txBody>
      </p:sp>
      <p:sp>
        <p:nvSpPr>
          <p:cNvPr id="159746" name="Rectangle 3"/>
          <p:cNvSpPr>
            <a:spLocks noGrp="1" noChangeArrowheads="1"/>
          </p:cNvSpPr>
          <p:nvPr>
            <p:ph type="body" idx="1"/>
          </p:nvPr>
        </p:nvSpPr>
        <p:spPr>
          <a:xfrm>
            <a:off x="1981200" y="836614"/>
            <a:ext cx="8229600" cy="5545137"/>
          </a:xfrm>
        </p:spPr>
        <p:txBody>
          <a:bodyPr/>
          <a:lstStyle/>
          <a:p>
            <a:pPr>
              <a:buFontTx/>
              <a:buNone/>
            </a:pPr>
            <a:r>
              <a:rPr lang="tr-TR" sz="2000" b="1">
                <a:ea typeface="ＭＳ Ｐゴシック" pitchFamily="34" charset="-128"/>
              </a:rPr>
              <a:t>Wood</a:t>
            </a:r>
            <a:r>
              <a:rPr lang="tr-TR" altLang="en-US" sz="2000" b="1">
                <a:ea typeface="ＭＳ Ｐゴシック" pitchFamily="34" charset="-128"/>
              </a:rPr>
              <a:t>’</a:t>
            </a:r>
            <a:r>
              <a:rPr lang="tr-TR" sz="2000" b="1">
                <a:ea typeface="ＭＳ Ｐゴシック" pitchFamily="34" charset="-128"/>
              </a:rPr>
              <a:t>s Lambası ile ön inceleme:</a:t>
            </a:r>
          </a:p>
          <a:p>
            <a:r>
              <a:rPr lang="tr-TR" sz="2000" i="1">
                <a:ea typeface="ＭＳ Ｐゴシック" pitchFamily="34" charset="-128"/>
              </a:rPr>
              <a:t>M. canis</a:t>
            </a:r>
            <a:r>
              <a:rPr lang="tr-TR" sz="2000">
                <a:ea typeface="ＭＳ Ｐゴシック" pitchFamily="34" charset="-128"/>
              </a:rPr>
              <a:t>, </a:t>
            </a:r>
            <a:r>
              <a:rPr lang="tr-TR" sz="2000" i="1">
                <a:ea typeface="ＭＳ Ｐゴシック" pitchFamily="34" charset="-128"/>
              </a:rPr>
              <a:t>M. distortum</a:t>
            </a:r>
            <a:r>
              <a:rPr lang="tr-TR" sz="2000">
                <a:ea typeface="ＭＳ Ｐゴシック" pitchFamily="34" charset="-128"/>
              </a:rPr>
              <a:t>, </a:t>
            </a:r>
            <a:r>
              <a:rPr lang="tr-TR" sz="2000" i="1">
                <a:ea typeface="ＭＳ Ｐゴシック" pitchFamily="34" charset="-128"/>
              </a:rPr>
              <a:t>M. audouini</a:t>
            </a:r>
            <a:r>
              <a:rPr lang="tr-TR" sz="2000">
                <a:ea typeface="ＭＳ Ｐゴシック" pitchFamily="34" charset="-128"/>
              </a:rPr>
              <a:t> (insan) ve </a:t>
            </a:r>
            <a:r>
              <a:rPr lang="tr-TR" sz="2000" i="1">
                <a:ea typeface="ＭＳ Ｐゴシック" pitchFamily="34" charset="-128"/>
              </a:rPr>
              <a:t>M. ferrugineum</a:t>
            </a:r>
            <a:r>
              <a:rPr lang="tr-TR" sz="2000">
                <a:ea typeface="ＭＳ Ｐゴシック" pitchFamily="34" charset="-128"/>
              </a:rPr>
              <a:t> (insan) saç, kıl ve deri üzerinde ürerken Wood</a:t>
            </a:r>
            <a:r>
              <a:rPr lang="tr-TR" altLang="en-US" sz="2000">
                <a:ea typeface="ＭＳ Ｐゴシック" pitchFamily="34" charset="-128"/>
              </a:rPr>
              <a:t>’</a:t>
            </a:r>
            <a:r>
              <a:rPr lang="tr-TR" sz="2000">
                <a:ea typeface="ＭＳ Ｐゴシック" pitchFamily="34" charset="-128"/>
              </a:rPr>
              <a:t>s lambasının UV ışığı (366 nm) altında canlı yeşil bir şekilde parıldayan metabolitler üretir. Hayvan lamba ile karanlık bir odada incelendiğinde lezyonların kenarı parıldayacaktır.</a:t>
            </a:r>
          </a:p>
          <a:p>
            <a:r>
              <a:rPr lang="tr-TR" sz="2000">
                <a:ea typeface="ＭＳ Ｐゴシック" pitchFamily="34" charset="-128"/>
              </a:rPr>
              <a:t>Teknik özellikle de kedi yavrularının </a:t>
            </a:r>
            <a:r>
              <a:rPr lang="tr-TR" sz="2000" i="1">
                <a:ea typeface="ＭＳ Ｐゴシック" pitchFamily="34" charset="-128"/>
              </a:rPr>
              <a:t>M. canis</a:t>
            </a:r>
            <a:r>
              <a:rPr lang="tr-TR" sz="2000">
                <a:ea typeface="ＭＳ Ｐゴシック" pitchFamily="34" charset="-128"/>
              </a:rPr>
              <a:t> şüpheli gizli infeksiyonların saptanmasında faydalıdır.</a:t>
            </a:r>
          </a:p>
          <a:p>
            <a:r>
              <a:rPr lang="tr-TR" sz="2000">
                <a:ea typeface="ＭＳ Ｐゴシック" pitchFamily="34" charset="-128"/>
              </a:rPr>
              <a:t>İnfekte bölgeler çoğunlukla yüz, ön patiler ve abdominal bölgelerdir.</a:t>
            </a:r>
          </a:p>
          <a:p>
            <a:r>
              <a:rPr lang="tr-TR" sz="2000">
                <a:ea typeface="ＭＳ Ｐゴシック" pitchFamily="34" charset="-128"/>
              </a:rPr>
              <a:t>Alternatif olarak lamba, lezyonlu bölgelerden pensle toplanmış kıl örnekleri veya deri kazıntılarının incelenmesinde de kullanılmaktadır.</a:t>
            </a:r>
          </a:p>
          <a:p>
            <a:r>
              <a:rPr lang="tr-TR" sz="2000" i="1">
                <a:ea typeface="ＭＳ Ｐゴシック" pitchFamily="34" charset="-128"/>
              </a:rPr>
              <a:t>M. canis</a:t>
            </a:r>
            <a:r>
              <a:rPr lang="tr-TR" sz="2000">
                <a:ea typeface="ＭＳ Ｐゴシック" pitchFamily="34" charset="-128"/>
              </a:rPr>
              <a:t> infeksiyonlarının yaklaşık yarısının bu parıldamayı verdiği, ancak negatif olguların da daha ileri laboratuvar incelemelerine tabi tutulması gerektiği unutulmamalıdır.</a:t>
            </a:r>
          </a:p>
          <a:p>
            <a:r>
              <a:rPr lang="tr-TR" sz="2000">
                <a:ea typeface="ＭＳ Ｐゴシック" pitchFamily="34" charset="-128"/>
              </a:rPr>
              <a:t>Eğer hasta sahibi lezyonlu bölgeye topikal merhem sürmüş ise bu  bazen sahte parıldamaya neden olabilmektedir.</a:t>
            </a:r>
          </a:p>
        </p:txBody>
      </p:sp>
    </p:spTree>
    <p:extLst>
      <p:ext uri="{BB962C8B-B14F-4D97-AF65-F5344CB8AC3E}">
        <p14:creationId xmlns:p14="http://schemas.microsoft.com/office/powerpoint/2010/main" val="2516094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ChangeArrowheads="1"/>
          </p:cNvSpPr>
          <p:nvPr>
            <p:ph type="title"/>
          </p:nvPr>
        </p:nvSpPr>
        <p:spPr>
          <a:xfrm>
            <a:off x="1981200" y="274639"/>
            <a:ext cx="8229600" cy="706437"/>
          </a:xfrm>
        </p:spPr>
        <p:txBody>
          <a:bodyPr/>
          <a:lstStyle/>
          <a:p>
            <a:pPr algn="l"/>
            <a:r>
              <a:rPr lang="tr-TR" sz="3200" b="1">
                <a:ea typeface="ＭＳ Ｐゴシック" pitchFamily="34" charset="-128"/>
              </a:rPr>
              <a:t>Örnekler/Örnekleme</a:t>
            </a:r>
          </a:p>
        </p:txBody>
      </p:sp>
      <p:sp>
        <p:nvSpPr>
          <p:cNvPr id="161794" name="Rectangle 3"/>
          <p:cNvSpPr>
            <a:spLocks noGrp="1" noChangeArrowheads="1"/>
          </p:cNvSpPr>
          <p:nvPr>
            <p:ph type="body" idx="1"/>
          </p:nvPr>
        </p:nvSpPr>
        <p:spPr>
          <a:xfrm>
            <a:off x="1981200" y="981076"/>
            <a:ext cx="8229600" cy="5472113"/>
          </a:xfrm>
        </p:spPr>
        <p:txBody>
          <a:bodyPr/>
          <a:lstStyle/>
          <a:p>
            <a:pPr>
              <a:lnSpc>
                <a:spcPct val="90000"/>
              </a:lnSpc>
            </a:pPr>
            <a:r>
              <a:rPr lang="tr-TR" sz="2400">
                <a:ea typeface="ＭＳ Ｐゴシック" pitchFamily="34" charset="-128"/>
              </a:rPr>
              <a:t>Saç ve kıllar, bazal kısımları en uygun teşhis materyalini içermesinden dolayı lezyonlu bölgeden kökleriyle birlikte alınmalı, makasla kesilmemelidir. Herhangi bir hasarlı görünümlü ya da karışık kıllar örneklenmeli</a:t>
            </a:r>
          </a:p>
          <a:p>
            <a:pPr>
              <a:lnSpc>
                <a:spcPct val="90000"/>
              </a:lnSpc>
            </a:pPr>
            <a:r>
              <a:rPr lang="tr-TR" sz="2400">
                <a:ea typeface="ＭＳ Ｐゴシック" pitchFamily="34" charset="-128"/>
              </a:rPr>
              <a:t>Kazıntı örneği canlı etkenlerin bulunma olasılığı en yüksek yer olan lezyon kenarlarından alınmalıdır. Bunun için lezyon kanatılmadan kör uçlu bistüri kullanılmalı, bistüri ucu örnekler ile birlikte gönderilmelidir. Bu materyal aynı zamanda uyuz etkenlerinin tanısında da kullannılabilir.</a:t>
            </a:r>
          </a:p>
          <a:p>
            <a:pPr>
              <a:lnSpc>
                <a:spcPct val="90000"/>
              </a:lnSpc>
            </a:pPr>
            <a:r>
              <a:rPr lang="tr-TR" sz="2400">
                <a:ea typeface="ＭＳ Ｐゴシック" pitchFamily="34" charset="-128"/>
              </a:rPr>
              <a:t>Lezyonun altına bir zarf tutularak deri kazıntıları, kepek ve hasarlı kıl örnekleri toplanmalıdır. Laboratuvara gönderilirken plastik ya da cam kap yerine örneklerin kuru ve daha az kontamine kalmasını sağlayan içine katlanmış bu zarf içerisinde gönderilmelidir. </a:t>
            </a:r>
          </a:p>
        </p:txBody>
      </p:sp>
    </p:spTree>
    <p:extLst>
      <p:ext uri="{BB962C8B-B14F-4D97-AF65-F5344CB8AC3E}">
        <p14:creationId xmlns:p14="http://schemas.microsoft.com/office/powerpoint/2010/main" val="32206284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1161</Words>
  <Application>Microsoft Office PowerPoint</Application>
  <PresentationFormat>Geniş ekran</PresentationFormat>
  <Paragraphs>108</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ＭＳ Ｐゴシック</vt:lpstr>
      <vt:lpstr>Arial</vt:lpstr>
      <vt:lpstr>Calibri</vt:lpstr>
      <vt:lpstr>Calibri Light</vt:lpstr>
      <vt:lpstr>Office Teması</vt:lpstr>
      <vt:lpstr>Bulundukları Yerler</vt:lpstr>
      <vt:lpstr>PowerPoint Sunusu</vt:lpstr>
      <vt:lpstr>Patogenez</vt:lpstr>
      <vt:lpstr>PowerPoint Sunusu</vt:lpstr>
      <vt:lpstr>Epidemiyoloji</vt:lpstr>
      <vt:lpstr>PowerPoint Sunusu</vt:lpstr>
      <vt:lpstr>Köpekler ve Atlarda Görülen Dermatofitler</vt:lpstr>
      <vt:lpstr>Laboratuvar Teşhisi</vt:lpstr>
      <vt:lpstr>Örnekler/Örnekleme</vt:lpstr>
      <vt:lpstr>PowerPoint Sunusu</vt:lpstr>
      <vt:lpstr>Direkt Mikroskopi</vt:lpstr>
      <vt:lpstr>Etken İzolasyonu</vt:lpstr>
      <vt:lpstr>PowerPoint Sunusu</vt:lpstr>
      <vt:lpstr>İdentifikasyon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Bulundukları Yerler</dc:title>
  <dc:creator>Inci Basak Kaya</dc:creator>
  <cp:lastModifiedBy>Inci Basak Kaya</cp:lastModifiedBy>
  <cp:revision>1</cp:revision>
  <dcterms:created xsi:type="dcterms:W3CDTF">2019-09-27T09:06:22Z</dcterms:created>
  <dcterms:modified xsi:type="dcterms:W3CDTF">2019-09-27T09:06:35Z</dcterms:modified>
</cp:coreProperties>
</file>