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7" r:id="rId2"/>
    <p:sldId id="332" r:id="rId3"/>
    <p:sldId id="367" r:id="rId4"/>
    <p:sldId id="269" r:id="rId5"/>
    <p:sldId id="337" r:id="rId6"/>
    <p:sldId id="338" r:id="rId7"/>
    <p:sldId id="262" r:id="rId8"/>
    <p:sldId id="335" r:id="rId9"/>
    <p:sldId id="282" r:id="rId10"/>
    <p:sldId id="363" r:id="rId11"/>
    <p:sldId id="302" r:id="rId12"/>
    <p:sldId id="327" r:id="rId13"/>
    <p:sldId id="331" r:id="rId14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81" d="100"/>
          <a:sy n="81" d="100"/>
        </p:scale>
        <p:origin x="-276" y="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911914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57127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762399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2954827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5732868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04298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22707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5787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76968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956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5681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0384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46212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52535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444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CF9B92-DE9D-40EE-BA86-354BD5540F44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354155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CF9B92-DE9D-40EE-BA86-354BD5540F44}" type="datetimeFigureOut">
              <a:rPr lang="tr-TR" smtClean="0"/>
              <a:t>15.03.2021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2BDCCDB9-7424-4CE8-8334-1DEC21B8C532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743433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  <p:sldLayoutId id="2147483768" r:id="rId12"/>
    <p:sldLayoutId id="2147483769" r:id="rId13"/>
    <p:sldLayoutId id="2147483770" r:id="rId14"/>
    <p:sldLayoutId id="2147483771" r:id="rId15"/>
    <p:sldLayoutId id="2147483772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1991544" y="548680"/>
            <a:ext cx="8229600" cy="1219200"/>
          </a:xfrm>
        </p:spPr>
        <p:txBody>
          <a:bodyPr>
            <a:normAutofit/>
          </a:bodyPr>
          <a:lstStyle/>
          <a:p>
            <a:pPr algn="ctr">
              <a:defRPr/>
            </a:pPr>
            <a:r>
              <a:rPr lang="tr-TR" sz="1600" b="1" dirty="0">
                <a:solidFill>
                  <a:srgbClr val="C00000"/>
                </a:solidFill>
              </a:rPr>
              <a:t/>
            </a:r>
            <a:br>
              <a:rPr lang="tr-TR" sz="1600" b="1" dirty="0">
                <a:solidFill>
                  <a:srgbClr val="C00000"/>
                </a:solidFill>
              </a:rPr>
            </a:br>
            <a:r>
              <a:rPr lang="tr-TR" sz="3200" b="1" dirty="0" smtClean="0">
                <a:solidFill>
                  <a:srgbClr val="C00000"/>
                </a:solidFill>
              </a:rPr>
              <a:t>AHLAK GELİŞİMİ </a:t>
            </a:r>
            <a:endParaRPr lang="tr-TR" sz="3200" b="1" dirty="0">
              <a:solidFill>
                <a:srgbClr val="C00000"/>
              </a:solidFill>
            </a:endParaRPr>
          </a:p>
        </p:txBody>
      </p:sp>
      <p:sp>
        <p:nvSpPr>
          <p:cNvPr id="6" name="Rectangle 2"/>
          <p:cNvSpPr txBox="1">
            <a:spLocks noChangeArrowheads="1"/>
          </p:cNvSpPr>
          <p:nvPr/>
        </p:nvSpPr>
        <p:spPr>
          <a:xfrm>
            <a:off x="7962181" y="5469148"/>
            <a:ext cx="2716451" cy="544962"/>
          </a:xfrm>
          <a:prstGeom prst="rect">
            <a:avLst/>
          </a:prstGeom>
          <a:ln w="6350" cap="rnd">
            <a:noFill/>
          </a:ln>
        </p:spPr>
        <p:txBody>
          <a:bodyPr anchor="b">
            <a:normAutofit fontScale="97500"/>
          </a:bodyPr>
          <a:lstStyle/>
          <a:p>
            <a:pPr algn="ctr">
              <a:defRPr/>
            </a:pPr>
            <a:r>
              <a:rPr lang="tr-TR" b="1" spc="-100" dirty="0" smtClean="0">
                <a:ln w="3200">
                  <a:solidFill>
                    <a:schemeClr val="bg2">
                      <a:shade val="75000"/>
                      <a:alpha val="25000"/>
                    </a:schemeClr>
                  </a:solidFill>
                  <a:prstDash val="solid"/>
                  <a:round/>
                </a:ln>
                <a:solidFill>
                  <a:srgbClr val="006600"/>
                </a:solidFill>
                <a:latin typeface="+mj-lt"/>
                <a:ea typeface="+mj-ea"/>
                <a:cs typeface="+mj-cs"/>
              </a:rPr>
              <a:t>Aysel Köksal Akyol </a:t>
            </a:r>
            <a:endParaRPr lang="tr-TR" b="1" spc="-100" dirty="0">
              <a:ln w="3200">
                <a:solidFill>
                  <a:schemeClr val="bg2">
                    <a:shade val="75000"/>
                    <a:alpha val="25000"/>
                  </a:schemeClr>
                </a:solidFill>
                <a:prstDash val="solid"/>
                <a:round/>
              </a:ln>
              <a:solidFill>
                <a:srgbClr val="006600"/>
              </a:solidFill>
              <a:latin typeface="+mj-lt"/>
              <a:ea typeface="+mj-ea"/>
              <a:cs typeface="+mj-cs"/>
            </a:endParaRPr>
          </a:p>
        </p:txBody>
      </p:sp>
      <p:pic>
        <p:nvPicPr>
          <p:cNvPr id="1026" name="Picture 2" descr="MORAL DEVELOPMENT ile ilgili görsel sonucu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86651" y="2046889"/>
            <a:ext cx="7429500" cy="3143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643430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2 İçerik Yer Tutucusu"/>
          <p:cNvSpPr>
            <a:spLocks noGrp="1"/>
          </p:cNvSpPr>
          <p:nvPr>
            <p:ph idx="1"/>
          </p:nvPr>
        </p:nvSpPr>
        <p:spPr>
          <a:xfrm>
            <a:off x="1172274" y="1758551"/>
            <a:ext cx="10003726" cy="3741807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120000"/>
              </a:lnSpc>
            </a:pPr>
            <a:r>
              <a:rPr lang="tr-TR" sz="2800" dirty="0" err="1" smtClean="0">
                <a:solidFill>
                  <a:srgbClr val="09040C"/>
                </a:solidFill>
              </a:rPr>
              <a:t>Piaget</a:t>
            </a:r>
            <a:r>
              <a:rPr lang="tr-TR" sz="2800" dirty="0" smtClean="0">
                <a:solidFill>
                  <a:srgbClr val="09040C"/>
                </a:solidFill>
              </a:rPr>
              <a:t> </a:t>
            </a:r>
            <a:r>
              <a:rPr lang="tr-TR" sz="2800" dirty="0">
                <a:solidFill>
                  <a:srgbClr val="0000FF"/>
                </a:solidFill>
              </a:rPr>
              <a:t>iki yaş civarındaki çocukların kural olmaksızın sadece oynadıklarını </a:t>
            </a:r>
            <a:r>
              <a:rPr lang="tr-TR" sz="2800" dirty="0">
                <a:solidFill>
                  <a:srgbClr val="09040C"/>
                </a:solidFill>
              </a:rPr>
              <a:t>gözlemiştir. </a:t>
            </a:r>
          </a:p>
          <a:p>
            <a:pPr algn="just" eaLnBrk="1" hangingPunct="1">
              <a:lnSpc>
                <a:spcPct val="120000"/>
              </a:lnSpc>
            </a:pPr>
            <a:r>
              <a:rPr lang="tr-TR" sz="2800" dirty="0">
                <a:solidFill>
                  <a:srgbClr val="0000FF"/>
                </a:solidFill>
              </a:rPr>
              <a:t>İki-altı yaş arasındaki </a:t>
            </a:r>
            <a:r>
              <a:rPr lang="tr-TR" sz="2800" dirty="0">
                <a:solidFill>
                  <a:srgbClr val="09040C"/>
                </a:solidFill>
              </a:rPr>
              <a:t>çocukların ise, </a:t>
            </a:r>
            <a:r>
              <a:rPr lang="tr-TR" sz="2800" dirty="0">
                <a:solidFill>
                  <a:srgbClr val="0000FF"/>
                </a:solidFill>
              </a:rPr>
              <a:t>oyundaki kuralların farkında olduklarını, ancak kuralların ne amaçla konulduğunu </a:t>
            </a:r>
            <a:r>
              <a:rPr lang="tr-TR" sz="2800" dirty="0" smtClean="0">
                <a:solidFill>
                  <a:srgbClr val="0000FF"/>
                </a:solidFill>
              </a:rPr>
              <a:t>anlayamadıklarını </a:t>
            </a:r>
            <a:r>
              <a:rPr lang="tr-TR" sz="2800" dirty="0">
                <a:solidFill>
                  <a:srgbClr val="09040C"/>
                </a:solidFill>
              </a:rPr>
              <a:t>vurgulamıştır. </a:t>
            </a:r>
          </a:p>
        </p:txBody>
      </p:sp>
      <p:sp>
        <p:nvSpPr>
          <p:cNvPr id="4" name="Rectangle 2"/>
          <p:cNvSpPr txBox="1">
            <a:spLocks noChangeArrowheads="1"/>
          </p:cNvSpPr>
          <p:nvPr/>
        </p:nvSpPr>
        <p:spPr bwMode="auto">
          <a:xfrm>
            <a:off x="431801" y="333376"/>
            <a:ext cx="11233151" cy="900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>
            <a:lvl1pPr>
              <a:defRPr>
                <a:solidFill>
                  <a:schemeClr val="tx1"/>
                </a:solidFill>
                <a:latin typeface="Comic Sans MS" charset="0"/>
                <a:ea typeface="ＭＳ Ｐゴシック" charset="0"/>
                <a:cs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omic Sans MS" charset="0"/>
                <a:ea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tr-TR" sz="4000" b="1">
                <a:solidFill>
                  <a:srgbClr val="C00000"/>
                </a:solidFill>
                <a:latin typeface="Rockwell" charset="0"/>
              </a:rPr>
              <a:t>Piaget</a:t>
            </a:r>
            <a:r>
              <a:rPr lang="ja-JP" altLang="tr-TR" sz="4000" b="1">
                <a:solidFill>
                  <a:srgbClr val="C00000"/>
                </a:solidFill>
                <a:latin typeface="Rockwell" charset="0"/>
              </a:rPr>
              <a:t>’</a:t>
            </a:r>
            <a:r>
              <a:rPr lang="tr-TR" sz="4000" b="1">
                <a:solidFill>
                  <a:srgbClr val="C00000"/>
                </a:solidFill>
                <a:latin typeface="Rockwell" charset="0"/>
              </a:rPr>
              <a:t>in ahlak gelişim kuramı</a:t>
            </a:r>
          </a:p>
        </p:txBody>
      </p:sp>
    </p:spTree>
    <p:extLst>
      <p:ext uri="{BB962C8B-B14F-4D97-AF65-F5344CB8AC3E}">
        <p14:creationId xmlns:p14="http://schemas.microsoft.com/office/powerpoint/2010/main" val="393447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title"/>
          </p:nvPr>
        </p:nvSpPr>
        <p:spPr>
          <a:xfrm>
            <a:off x="1659757" y="152402"/>
            <a:ext cx="10005195" cy="785568"/>
          </a:xfrm>
        </p:spPr>
        <p:txBody>
          <a:bodyPr>
            <a:normAutofit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tr-TR" sz="4000" b="1" dirty="0" err="1" smtClean="0">
                <a:solidFill>
                  <a:srgbClr val="C00000"/>
                </a:solidFill>
                <a:ea typeface="+mj-ea"/>
              </a:rPr>
              <a:t>Kohlberg’in</a:t>
            </a:r>
            <a:r>
              <a:rPr lang="tr-TR" sz="4000" dirty="0" smtClean="0">
                <a:solidFill>
                  <a:srgbClr val="C00000"/>
                </a:solidFill>
                <a:ea typeface="+mj-ea"/>
              </a:rPr>
              <a:t> </a:t>
            </a:r>
            <a:r>
              <a:rPr lang="tr-TR" sz="4000" b="1" dirty="0" smtClean="0">
                <a:solidFill>
                  <a:srgbClr val="C00000"/>
                </a:solidFill>
                <a:ea typeface="+mj-ea"/>
              </a:rPr>
              <a:t> ahlak gelişim kuramı</a:t>
            </a:r>
          </a:p>
        </p:txBody>
      </p:sp>
      <p:sp>
        <p:nvSpPr>
          <p:cNvPr id="48131" name="Rectangle 3"/>
          <p:cNvSpPr>
            <a:spLocks noGrp="1" noChangeArrowheads="1"/>
          </p:cNvSpPr>
          <p:nvPr>
            <p:ph idx="1"/>
          </p:nvPr>
        </p:nvSpPr>
        <p:spPr>
          <a:xfrm>
            <a:off x="1428835" y="1125564"/>
            <a:ext cx="10420388" cy="4964023"/>
          </a:xfrm>
        </p:spPr>
        <p:txBody>
          <a:bodyPr>
            <a:noAutofit/>
          </a:bodyPr>
          <a:lstStyle/>
          <a:p>
            <a:pPr eaLnBrk="1" hangingPunct="1">
              <a:buFontTx/>
              <a:buNone/>
            </a:pPr>
            <a:r>
              <a:rPr lang="tr-TR" sz="2600" b="1" dirty="0">
                <a:solidFill>
                  <a:srgbClr val="09040C"/>
                </a:solidFill>
              </a:rPr>
              <a:t>I</a:t>
            </a:r>
            <a:r>
              <a:rPr lang="tr-TR" sz="2600" b="1" dirty="0">
                <a:solidFill>
                  <a:srgbClr val="008000"/>
                </a:solidFill>
              </a:rPr>
              <a:t>. Gelenek-öncesi düzey (4-9 yaş)</a:t>
            </a:r>
          </a:p>
          <a:p>
            <a:pPr eaLnBrk="1" hangingPunct="1">
              <a:buFontTx/>
              <a:buNone/>
            </a:pPr>
            <a:r>
              <a:rPr lang="tr-TR" sz="2600" dirty="0">
                <a:solidFill>
                  <a:srgbClr val="09040C"/>
                </a:solidFill>
              </a:rPr>
              <a:t>   1. Aşama: Ceza ve itaat eğilimi (4-5 yaş)</a:t>
            </a:r>
          </a:p>
          <a:p>
            <a:pPr eaLnBrk="1" hangingPunct="1">
              <a:buFontTx/>
              <a:buNone/>
            </a:pPr>
            <a:r>
              <a:rPr lang="tr-TR" sz="2600" dirty="0">
                <a:solidFill>
                  <a:srgbClr val="09040C"/>
                </a:solidFill>
              </a:rPr>
              <a:t>   2. Aşama: </a:t>
            </a:r>
            <a:r>
              <a:rPr lang="tr-TR" sz="2600" dirty="0" err="1">
                <a:solidFill>
                  <a:srgbClr val="09040C"/>
                </a:solidFill>
              </a:rPr>
              <a:t>Araçsal</a:t>
            </a:r>
            <a:r>
              <a:rPr lang="tr-TR" sz="2600" dirty="0">
                <a:solidFill>
                  <a:srgbClr val="09040C"/>
                </a:solidFill>
              </a:rPr>
              <a:t> ilişkiler eğilimi (Saf çıkarcı eğilim) (6-9 yaş)</a:t>
            </a:r>
          </a:p>
          <a:p>
            <a:pPr eaLnBrk="1" hangingPunct="1">
              <a:buFontTx/>
              <a:buNone/>
            </a:pPr>
            <a:r>
              <a:rPr lang="tr-TR" sz="2600" dirty="0">
                <a:solidFill>
                  <a:srgbClr val="09040C"/>
                </a:solidFill>
              </a:rPr>
              <a:t>II</a:t>
            </a:r>
            <a:r>
              <a:rPr lang="tr-TR" sz="2600" b="1" dirty="0">
                <a:solidFill>
                  <a:srgbClr val="008000"/>
                </a:solidFill>
              </a:rPr>
              <a:t>. Geleneksel düzey (10-18 yaş)</a:t>
            </a:r>
            <a:endParaRPr lang="tr-TR" altLang="zh-CN" sz="2600" b="1" dirty="0">
              <a:solidFill>
                <a:srgbClr val="008000"/>
              </a:solidFill>
              <a:cs typeface="方正姚体" charset="0"/>
            </a:endParaRPr>
          </a:p>
          <a:p>
            <a:pPr eaLnBrk="1" hangingPunct="1">
              <a:buFontTx/>
              <a:buNone/>
            </a:pPr>
            <a:r>
              <a:rPr lang="tr-TR" altLang="zh-CN" sz="2600" dirty="0">
                <a:solidFill>
                  <a:srgbClr val="09040C"/>
                </a:solidFill>
                <a:cs typeface="方正姚体" charset="0"/>
              </a:rPr>
              <a:t>   3. Aşama</a:t>
            </a:r>
            <a:r>
              <a:rPr lang="tr-TR" altLang="zh-CN" sz="2600" dirty="0" smtClean="0">
                <a:solidFill>
                  <a:srgbClr val="09040C"/>
                </a:solidFill>
                <a:cs typeface="方正姚体" charset="0"/>
              </a:rPr>
              <a:t>: Kişilerarası </a:t>
            </a:r>
            <a:r>
              <a:rPr lang="tr-TR" altLang="zh-CN" sz="2600" dirty="0">
                <a:solidFill>
                  <a:srgbClr val="09040C"/>
                </a:solidFill>
                <a:cs typeface="方正姚体" charset="0"/>
              </a:rPr>
              <a:t>uyum eğilimi(İyi Çocuk Eğilimi)(10-15 yaş)</a:t>
            </a:r>
          </a:p>
          <a:p>
            <a:pPr eaLnBrk="1" hangingPunct="1">
              <a:buFontTx/>
              <a:buNone/>
            </a:pPr>
            <a:r>
              <a:rPr lang="tr-TR" altLang="zh-CN" sz="2600" dirty="0">
                <a:solidFill>
                  <a:srgbClr val="09040C"/>
                </a:solidFill>
                <a:cs typeface="方正姚体" charset="0"/>
              </a:rPr>
              <a:t>    </a:t>
            </a:r>
            <a:r>
              <a:rPr lang="tr-TR" altLang="zh-CN" sz="2600" dirty="0" smtClean="0">
                <a:solidFill>
                  <a:srgbClr val="09040C"/>
                </a:solidFill>
                <a:cs typeface="方正姚体" charset="0"/>
              </a:rPr>
              <a:t>4</a:t>
            </a:r>
            <a:r>
              <a:rPr lang="tr-TR" altLang="zh-CN" sz="2600" dirty="0">
                <a:solidFill>
                  <a:srgbClr val="09040C"/>
                </a:solidFill>
                <a:cs typeface="方正姚体" charset="0"/>
              </a:rPr>
              <a:t>. Aşama: Kanun ve düzen eğilimi (15-18 yaş)</a:t>
            </a:r>
          </a:p>
          <a:p>
            <a:pPr eaLnBrk="1" hangingPunct="1">
              <a:buFontTx/>
              <a:buNone/>
            </a:pPr>
            <a:r>
              <a:rPr lang="tr-TR" altLang="zh-CN" sz="2600" b="1" dirty="0">
                <a:solidFill>
                  <a:srgbClr val="008000"/>
                </a:solidFill>
                <a:cs typeface="方正姚体" charset="0"/>
              </a:rPr>
              <a:t> III. Gelenek-ötesi düzey (18 ve yukarı yaşlar)</a:t>
            </a:r>
          </a:p>
          <a:p>
            <a:pPr eaLnBrk="1" hangingPunct="1">
              <a:buFontTx/>
              <a:buNone/>
            </a:pPr>
            <a:r>
              <a:rPr lang="tr-TR" altLang="zh-CN" sz="2600" dirty="0">
                <a:solidFill>
                  <a:srgbClr val="09040C"/>
                </a:solidFill>
                <a:cs typeface="方正姚体" charset="0"/>
              </a:rPr>
              <a:t>    5. Aşama: Sosyal sözleşme eğilimi (18-20 yaş)</a:t>
            </a:r>
          </a:p>
          <a:p>
            <a:pPr eaLnBrk="1" hangingPunct="1">
              <a:buFontTx/>
              <a:buNone/>
            </a:pPr>
            <a:r>
              <a:rPr lang="tr-TR" altLang="zh-CN" sz="2600" dirty="0">
                <a:solidFill>
                  <a:srgbClr val="09040C"/>
                </a:solidFill>
                <a:cs typeface="方正姚体" charset="0"/>
              </a:rPr>
              <a:t>    6. Aşama: Evrensel ahlak ilkeleri eğilimi (20 yaş ve yukarısı)</a:t>
            </a:r>
            <a:endParaRPr lang="tr-TR" sz="2600" dirty="0">
              <a:solidFill>
                <a:srgbClr val="09040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330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1544295" y="152401"/>
            <a:ext cx="10362660" cy="1261768"/>
          </a:xfrm>
        </p:spPr>
        <p:txBody>
          <a:bodyPr>
            <a:normAutofit fontScale="90000"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algn="ctr" eaLnBrk="1" fontAlgn="auto" hangingPunct="1">
              <a:spcAft>
                <a:spcPts val="0"/>
              </a:spcAft>
              <a:defRPr/>
            </a:pPr>
            <a:r>
              <a:rPr lang="tr-TR" sz="4000" b="1" dirty="0" err="1" smtClean="0">
                <a:solidFill>
                  <a:srgbClr val="C00000"/>
                </a:solidFill>
                <a:ea typeface="+mj-ea"/>
              </a:rPr>
              <a:t>Gilligan’ın</a:t>
            </a:r>
            <a:r>
              <a:rPr lang="tr-TR" sz="4000" b="1" dirty="0" smtClean="0">
                <a:solidFill>
                  <a:srgbClr val="C00000"/>
                </a:solidFill>
                <a:ea typeface="+mj-ea"/>
              </a:rPr>
              <a:t> Ahlak Gelişimine İlişkin Görüşleri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idx="1"/>
          </p:nvPr>
        </p:nvSpPr>
        <p:spPr>
          <a:xfrm>
            <a:off x="1298940" y="1700213"/>
            <a:ext cx="10461259" cy="4129628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110000"/>
              </a:lnSpc>
            </a:pPr>
            <a:r>
              <a:rPr lang="tr-TR" altLang="zh-CN" sz="2800" dirty="0" err="1">
                <a:solidFill>
                  <a:srgbClr val="09040C"/>
                </a:solidFill>
                <a:latin typeface="Rockwell" charset="0"/>
                <a:cs typeface="方正姚体" charset="0"/>
              </a:rPr>
              <a:t>Gilligan</a:t>
            </a:r>
            <a:r>
              <a:rPr lang="tr-TR" altLang="zh-CN" sz="2800" dirty="0">
                <a:solidFill>
                  <a:srgbClr val="09040C"/>
                </a:solidFill>
                <a:latin typeface="Rockwell" charset="0"/>
                <a:cs typeface="方正姚体" charset="0"/>
              </a:rPr>
              <a:t>, </a:t>
            </a:r>
            <a:r>
              <a:rPr lang="tr-TR" altLang="zh-CN" sz="2800" dirty="0" err="1">
                <a:solidFill>
                  <a:srgbClr val="09040C"/>
                </a:solidFill>
                <a:latin typeface="Rockwell" charset="0"/>
                <a:cs typeface="方正姚体" charset="0"/>
              </a:rPr>
              <a:t>Kohlberg’in</a:t>
            </a:r>
            <a:r>
              <a:rPr lang="tr-TR" altLang="zh-CN" sz="2800" dirty="0">
                <a:solidFill>
                  <a:srgbClr val="09040C"/>
                </a:solidFill>
                <a:latin typeface="Rockwell" charset="0"/>
                <a:cs typeface="方正姚体" charset="0"/>
              </a:rPr>
              <a:t> ahlaki düşüncenin belirgin özellikleri olarak, </a:t>
            </a:r>
            <a:r>
              <a:rPr lang="tr-TR" altLang="zh-CN" sz="2800" dirty="0">
                <a:solidFill>
                  <a:srgbClr val="008000"/>
                </a:solidFill>
                <a:latin typeface="Rockwell" charset="0"/>
                <a:cs typeface="方正姚体" charset="0"/>
              </a:rPr>
              <a:t>adalet ve doğruluk kavramlarına yer vermesini eleştirmiş ve kendi çalışmasında </a:t>
            </a:r>
            <a:r>
              <a:rPr lang="tr-TR" altLang="zh-CN" sz="2800" dirty="0" err="1">
                <a:solidFill>
                  <a:srgbClr val="008000"/>
                </a:solidFill>
                <a:latin typeface="Rockwell" charset="0"/>
                <a:cs typeface="方正姚体" charset="0"/>
              </a:rPr>
              <a:t>şevkat</a:t>
            </a:r>
            <a:r>
              <a:rPr lang="tr-TR" altLang="zh-CN" sz="2800" dirty="0">
                <a:solidFill>
                  <a:srgbClr val="008000"/>
                </a:solidFill>
                <a:latin typeface="Rockwell" charset="0"/>
                <a:cs typeface="方正姚体" charset="0"/>
              </a:rPr>
              <a:t>, sevgi gibi kavramlara yer vermiştir. </a:t>
            </a:r>
          </a:p>
          <a:p>
            <a:pPr algn="just" eaLnBrk="1" hangingPunct="1">
              <a:lnSpc>
                <a:spcPct val="110000"/>
              </a:lnSpc>
            </a:pPr>
            <a:r>
              <a:rPr lang="tr-TR" altLang="zh-CN" sz="2800" dirty="0">
                <a:solidFill>
                  <a:srgbClr val="09040C"/>
                </a:solidFill>
                <a:latin typeface="Rockwell" charset="0"/>
                <a:cs typeface="方正姚体" charset="0"/>
              </a:rPr>
              <a:t>Herkesin, kendi içinden gelen uyaranlara göre, başkalarına karşı adil ve dürüst davranacağını belirtir. </a:t>
            </a:r>
          </a:p>
          <a:p>
            <a:pPr algn="just" eaLnBrk="1" hangingPunct="1">
              <a:lnSpc>
                <a:spcPct val="110000"/>
              </a:lnSpc>
            </a:pPr>
            <a:r>
              <a:rPr lang="tr-TR" altLang="zh-CN" sz="2800" dirty="0">
                <a:solidFill>
                  <a:srgbClr val="09040C"/>
                </a:solidFill>
                <a:latin typeface="Rockwell" charset="0"/>
                <a:cs typeface="方正姚体" charset="0"/>
              </a:rPr>
              <a:t>Bu nedenle</a:t>
            </a:r>
            <a:r>
              <a:rPr lang="tr-TR" altLang="zh-CN" sz="2800" dirty="0">
                <a:solidFill>
                  <a:srgbClr val="008000"/>
                </a:solidFill>
                <a:latin typeface="Rockwell" charset="0"/>
                <a:cs typeface="方正姚体" charset="0"/>
              </a:rPr>
              <a:t>, </a:t>
            </a:r>
            <a:r>
              <a:rPr lang="tr-TR" altLang="zh-CN" sz="2800" dirty="0" err="1">
                <a:solidFill>
                  <a:srgbClr val="008000"/>
                </a:solidFill>
                <a:latin typeface="Rockwell" charset="0"/>
                <a:cs typeface="方正姚体" charset="0"/>
              </a:rPr>
              <a:t>Kohlberg’in</a:t>
            </a:r>
            <a:r>
              <a:rPr lang="tr-TR" altLang="zh-CN" sz="2800" dirty="0">
                <a:solidFill>
                  <a:srgbClr val="008000"/>
                </a:solidFill>
                <a:latin typeface="Rockwell" charset="0"/>
                <a:cs typeface="方正姚体" charset="0"/>
              </a:rPr>
              <a:t> ahlaki gelişim aşamalarının kesin ve evrensel olmadığını </a:t>
            </a:r>
            <a:r>
              <a:rPr lang="tr-TR" altLang="zh-CN" sz="2800" dirty="0">
                <a:solidFill>
                  <a:srgbClr val="09040C"/>
                </a:solidFill>
                <a:latin typeface="Rockwell" charset="0"/>
                <a:cs typeface="方正姚体" charset="0"/>
              </a:rPr>
              <a:t>savunmuştur. </a:t>
            </a:r>
            <a:endParaRPr lang="tr-TR" sz="2800" dirty="0">
              <a:solidFill>
                <a:srgbClr val="09040C"/>
              </a:solidFill>
              <a:latin typeface="Rockwel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9412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Rectangle 3"/>
          <p:cNvSpPr>
            <a:spLocks noGrp="1" noChangeArrowheads="1"/>
          </p:cNvSpPr>
          <p:nvPr>
            <p:ph idx="1"/>
          </p:nvPr>
        </p:nvSpPr>
        <p:spPr>
          <a:xfrm>
            <a:off x="1001897" y="2883914"/>
            <a:ext cx="10261600" cy="879475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tr-TR" sz="4000" dirty="0" smtClean="0">
                <a:solidFill>
                  <a:srgbClr val="C00000"/>
                </a:solidFill>
                <a:latin typeface="Rockwell" charset="0"/>
              </a:rPr>
              <a:t>Bugünlük bu kadar </a:t>
            </a:r>
            <a:r>
              <a:rPr lang="en-US" sz="4000" dirty="0" smtClean="0">
                <a:solidFill>
                  <a:srgbClr val="C00000"/>
                </a:solidFill>
                <a:latin typeface="Rockwell" charset="0"/>
                <a:sym typeface="Wingdings"/>
              </a:rPr>
              <a:t></a:t>
            </a:r>
            <a:endParaRPr lang="tr-TR" sz="4000" dirty="0">
              <a:solidFill>
                <a:srgbClr val="C00000"/>
              </a:solidFill>
              <a:latin typeface="Rockwell" charset="0"/>
            </a:endParaRPr>
          </a:p>
          <a:p>
            <a:pPr algn="ctr" eaLnBrk="1" hangingPunct="1">
              <a:buFontTx/>
              <a:buNone/>
            </a:pPr>
            <a:endParaRPr lang="tr-TR" sz="4000" dirty="0">
              <a:solidFill>
                <a:srgbClr val="C00000"/>
              </a:solidFill>
              <a:latin typeface="Rockwell" charset="0"/>
            </a:endParaRPr>
          </a:p>
          <a:p>
            <a:pPr algn="ctr" eaLnBrk="1" hangingPunct="1">
              <a:buFontTx/>
              <a:buNone/>
            </a:pPr>
            <a:endParaRPr lang="tr-TR" sz="4000" dirty="0">
              <a:solidFill>
                <a:srgbClr val="C00000"/>
              </a:solidFill>
              <a:latin typeface="Rockwel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84665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465343" y="2133600"/>
            <a:ext cx="10039269" cy="3777622"/>
          </a:xfrm>
        </p:spPr>
        <p:txBody>
          <a:bodyPr>
            <a:normAutofit/>
          </a:bodyPr>
          <a:lstStyle/>
          <a:p>
            <a:r>
              <a:rPr lang="tr-TR" sz="2800" b="1" dirty="0"/>
              <a:t>Ahlak </a:t>
            </a:r>
            <a:r>
              <a:rPr lang="tr-TR" sz="2800" b="1" dirty="0" smtClean="0"/>
              <a:t>gelişimi</a:t>
            </a:r>
            <a:r>
              <a:rPr lang="tr-TR" sz="2800" dirty="0" smtClean="0"/>
              <a:t>, </a:t>
            </a:r>
          </a:p>
          <a:p>
            <a:pPr lvl="1"/>
            <a:r>
              <a:rPr lang="tr-TR" sz="2600" dirty="0" smtClean="0"/>
              <a:t>insanların davranışları </a:t>
            </a:r>
            <a:r>
              <a:rPr lang="tr-TR" sz="2600" dirty="0"/>
              <a:t>‘doğru’ ya da ‘yanlış’ olarak </a:t>
            </a:r>
            <a:r>
              <a:rPr lang="tr-TR" sz="2600" dirty="0">
                <a:solidFill>
                  <a:srgbClr val="0000FF"/>
                </a:solidFill>
              </a:rPr>
              <a:t>değerlendirmelerine rehberlik </a:t>
            </a:r>
            <a:r>
              <a:rPr lang="tr-TR" sz="2600" dirty="0" smtClean="0">
                <a:solidFill>
                  <a:srgbClr val="0000FF"/>
                </a:solidFill>
              </a:rPr>
              <a:t>eden</a:t>
            </a:r>
            <a:r>
              <a:rPr lang="tr-TR" sz="2600" dirty="0" smtClean="0"/>
              <a:t>,</a:t>
            </a:r>
          </a:p>
          <a:p>
            <a:pPr lvl="1"/>
            <a:r>
              <a:rPr lang="tr-TR" sz="2600" dirty="0" smtClean="0"/>
              <a:t> kendi </a:t>
            </a:r>
            <a:r>
              <a:rPr lang="tr-TR" sz="2600" dirty="0"/>
              <a:t>eylemlerini yönetmelerini sağlayan </a:t>
            </a:r>
            <a:r>
              <a:rPr lang="tr-TR" sz="2600" dirty="0">
                <a:solidFill>
                  <a:srgbClr val="0000FF"/>
                </a:solidFill>
              </a:rPr>
              <a:t>ilkeleri kazanma süreci </a:t>
            </a:r>
            <a:r>
              <a:rPr lang="tr-TR" sz="2600" dirty="0"/>
              <a:t>olarak ele alınır. </a:t>
            </a:r>
            <a:endParaRPr lang="tr-TR" sz="2600" dirty="0" smtClean="0"/>
          </a:p>
        </p:txBody>
      </p:sp>
      <p:sp>
        <p:nvSpPr>
          <p:cNvPr id="4" name="1 Başlık"/>
          <p:cNvSpPr>
            <a:spLocks noGrp="1"/>
          </p:cNvSpPr>
          <p:nvPr>
            <p:ph type="title"/>
          </p:nvPr>
        </p:nvSpPr>
        <p:spPr>
          <a:xfrm>
            <a:off x="1420813" y="609600"/>
            <a:ext cx="9897215" cy="1281113"/>
          </a:xfrm>
        </p:spPr>
        <p:txBody>
          <a:bodyPr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Ahlak gelişimi ne anlama gelmektedir?</a:t>
            </a:r>
          </a:p>
        </p:txBody>
      </p:sp>
    </p:spTree>
    <p:extLst>
      <p:ext uri="{BB962C8B-B14F-4D97-AF65-F5344CB8AC3E}">
        <p14:creationId xmlns:p14="http://schemas.microsoft.com/office/powerpoint/2010/main" val="3863008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>
                <a:solidFill>
                  <a:srgbClr val="FF0000"/>
                </a:solidFill>
              </a:rPr>
              <a:t>Ahlakın bileşenleri;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31549" y="1513666"/>
            <a:ext cx="9939520" cy="4938658"/>
          </a:xfrm>
        </p:spPr>
        <p:txBody>
          <a:bodyPr>
            <a:normAutofit/>
          </a:bodyPr>
          <a:lstStyle/>
          <a:p>
            <a:pPr lvl="1">
              <a:lnSpc>
                <a:spcPct val="120000"/>
              </a:lnSpc>
            </a:pPr>
            <a:r>
              <a:rPr lang="tr-TR" sz="2800" b="1" dirty="0">
                <a:solidFill>
                  <a:srgbClr val="008000"/>
                </a:solidFill>
              </a:rPr>
              <a:t>Duygusal bileşeni; </a:t>
            </a:r>
            <a:r>
              <a:rPr lang="tr-TR" sz="2800" dirty="0"/>
              <a:t>kendimizi başkalarının yerine koymamıza ya da o sıkıntının nedeni bizsek kendimizi suçlu hissetmemize yol açar. </a:t>
            </a:r>
            <a:endParaRPr lang="en-US" sz="2800" dirty="0"/>
          </a:p>
          <a:p>
            <a:pPr lvl="1">
              <a:lnSpc>
                <a:spcPct val="120000"/>
              </a:lnSpc>
            </a:pPr>
            <a:r>
              <a:rPr lang="tr-TR" sz="2800" b="1" dirty="0">
                <a:solidFill>
                  <a:srgbClr val="008000"/>
                </a:solidFill>
              </a:rPr>
              <a:t>Bilişsel bileşeni; </a:t>
            </a:r>
            <a:r>
              <a:rPr lang="tr-TR" sz="2800" dirty="0"/>
              <a:t>doğru ve yanlışı kavramlaştırmayı ve nasıl davranılacağını kararlaştırmayı, giderek artan derinlikte </a:t>
            </a:r>
            <a:r>
              <a:rPr lang="tr-TR" sz="2800" b="1" dirty="0"/>
              <a:t>ahlaki yargılara</a:t>
            </a:r>
            <a:r>
              <a:rPr lang="tr-TR" sz="2800" dirty="0"/>
              <a:t> varmayı sağlar. </a:t>
            </a:r>
            <a:endParaRPr lang="en-US" sz="2800" dirty="0"/>
          </a:p>
          <a:p>
            <a:pPr lvl="1">
              <a:lnSpc>
                <a:spcPct val="120000"/>
              </a:lnSpc>
            </a:pPr>
            <a:r>
              <a:rPr lang="tr-TR" sz="2800" b="1" dirty="0">
                <a:solidFill>
                  <a:srgbClr val="008000"/>
                </a:solidFill>
              </a:rPr>
              <a:t>Davranışsal bileşeni; </a:t>
            </a:r>
            <a:r>
              <a:rPr lang="tr-TR" sz="2800" dirty="0"/>
              <a:t>kendi ahlaki akıl yürütmelerimiz doğrultusunda hareket edebilmemizi sağlar. </a:t>
            </a:r>
            <a:endParaRPr lang="en-US" sz="2800" dirty="0"/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8345311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Grp="1" noChangeArrowheads="1"/>
          </p:cNvSpPr>
          <p:nvPr>
            <p:ph idx="1"/>
          </p:nvPr>
        </p:nvSpPr>
        <p:spPr>
          <a:xfrm>
            <a:off x="1342233" y="1826551"/>
            <a:ext cx="10143262" cy="4230680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0000"/>
              </a:lnSpc>
            </a:pPr>
            <a:r>
              <a:rPr lang="tr-TR" sz="2800" dirty="0">
                <a:solidFill>
                  <a:srgbClr val="0000FF"/>
                </a:solidFill>
                <a:latin typeface="+mj-lt"/>
              </a:rPr>
              <a:t>Çok erken yaşlarda</a:t>
            </a:r>
            <a:r>
              <a:rPr lang="tr-TR" sz="2800" dirty="0">
                <a:solidFill>
                  <a:srgbClr val="09040C"/>
                </a:solidFill>
                <a:latin typeface="+mj-lt"/>
              </a:rPr>
              <a:t>, çocuğun </a:t>
            </a:r>
            <a:r>
              <a:rPr lang="tr-TR" sz="2800" dirty="0">
                <a:solidFill>
                  <a:srgbClr val="0000FF"/>
                </a:solidFill>
                <a:latin typeface="+mj-lt"/>
              </a:rPr>
              <a:t>yakın çevresindeki ilk ilişkileri </a:t>
            </a:r>
            <a:r>
              <a:rPr lang="tr-TR" sz="2800" dirty="0">
                <a:solidFill>
                  <a:srgbClr val="09040C"/>
                </a:solidFill>
                <a:latin typeface="+mj-lt"/>
              </a:rPr>
              <a:t>ile başlar.  </a:t>
            </a:r>
          </a:p>
          <a:p>
            <a:pPr algn="just" eaLnBrk="1" hangingPunct="1">
              <a:lnSpc>
                <a:spcPct val="130000"/>
              </a:lnSpc>
            </a:pPr>
            <a:r>
              <a:rPr lang="tr-TR" sz="2800" dirty="0">
                <a:solidFill>
                  <a:srgbClr val="09040C"/>
                </a:solidFill>
                <a:latin typeface="+mj-lt"/>
              </a:rPr>
              <a:t>Çocuğun okul öncesi dönemde içinde yetiştiği, kendisine model oluşturan </a:t>
            </a:r>
            <a:r>
              <a:rPr lang="tr-TR" sz="2800" dirty="0">
                <a:solidFill>
                  <a:srgbClr val="0000FF"/>
                </a:solidFill>
                <a:latin typeface="+mj-lt"/>
              </a:rPr>
              <a:t>yakın çevresindeki kişilerin tutum ve davranışları ahlak gelişimi açısından büyük önem</a:t>
            </a:r>
            <a:r>
              <a:rPr lang="tr-TR" sz="2800" dirty="0">
                <a:solidFill>
                  <a:srgbClr val="09040C"/>
                </a:solidFill>
                <a:latin typeface="+mj-lt"/>
              </a:rPr>
              <a:t> taşımaktadır. </a:t>
            </a:r>
          </a:p>
        </p:txBody>
      </p:sp>
      <p:sp>
        <p:nvSpPr>
          <p:cNvPr id="5" name="1 Başlık"/>
          <p:cNvSpPr>
            <a:spLocks noGrp="1"/>
          </p:cNvSpPr>
          <p:nvPr>
            <p:ph type="title"/>
          </p:nvPr>
        </p:nvSpPr>
        <p:spPr>
          <a:xfrm>
            <a:off x="1898650" y="623888"/>
            <a:ext cx="9605963" cy="1281112"/>
          </a:xfrm>
        </p:spPr>
        <p:txBody>
          <a:bodyPr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algn="ctr"/>
            <a:r>
              <a:rPr lang="tr-TR" b="1" dirty="0">
                <a:solidFill>
                  <a:srgbClr val="C00000"/>
                </a:solidFill>
              </a:rPr>
              <a:t>Ahlak </a:t>
            </a:r>
            <a:r>
              <a:rPr lang="tr-TR" b="1" dirty="0" smtClean="0">
                <a:solidFill>
                  <a:srgbClr val="C00000"/>
                </a:solidFill>
              </a:rPr>
              <a:t>gelişimi ne zaman başlar?</a:t>
            </a:r>
            <a:endParaRPr lang="tr-TR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04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09427" y="1884162"/>
            <a:ext cx="10955181" cy="4563858"/>
          </a:xfrm>
        </p:spPr>
        <p:txBody>
          <a:bodyPr>
            <a:noAutofit/>
          </a:bodyPr>
          <a:lstStyle/>
          <a:p>
            <a:r>
              <a:rPr lang="tr-TR" sz="3200" dirty="0" err="1"/>
              <a:t>Skinner’in</a:t>
            </a:r>
            <a:r>
              <a:rPr lang="tr-TR" sz="3200" dirty="0"/>
              <a:t> edimsel koşullanma modeline göre davranışlarının sonuçları çocuklara ahlak kurallarına uymayı öğretir. </a:t>
            </a:r>
            <a:endParaRPr lang="tr-TR" sz="3200" dirty="0" smtClean="0"/>
          </a:p>
          <a:p>
            <a:r>
              <a:rPr lang="tr-TR" sz="3200" dirty="0" smtClean="0"/>
              <a:t>Anne</a:t>
            </a:r>
            <a:r>
              <a:rPr lang="tr-TR" sz="3200" dirty="0"/>
              <a:t>-babalar, ahlaki açıdan kabul edilen davranışlar sergileyen çocuklarını överler, böylece de ödüllendirilmiş olurlar. </a:t>
            </a:r>
            <a:endParaRPr lang="tr-TR" sz="3200" dirty="0" smtClean="0"/>
          </a:p>
        </p:txBody>
      </p:sp>
      <p:sp>
        <p:nvSpPr>
          <p:cNvPr id="4" name="1 Başlık"/>
          <p:cNvSpPr txBox="1">
            <a:spLocks noGrp="1"/>
          </p:cNvSpPr>
          <p:nvPr>
            <p:ph type="title"/>
          </p:nvPr>
        </p:nvSpPr>
        <p:spPr>
          <a:xfrm>
            <a:off x="1437431" y="624110"/>
            <a:ext cx="10754569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4864" algn="ctr">
              <a:defRPr/>
            </a:pPr>
            <a:r>
              <a:rPr lang="tr-TR" b="1" dirty="0" smtClean="0">
                <a:solidFill>
                  <a:srgbClr val="C00000"/>
                </a:solidFill>
              </a:rPr>
              <a:t>Sosyal öğrenme kuramına göre ahlak gelişimi</a:t>
            </a:r>
            <a:endParaRPr lang="tr-TR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72587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2496" y="1953946"/>
            <a:ext cx="10402115" cy="417307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tr-TR" sz="2800" dirty="0" err="1" smtClean="0"/>
              <a:t>Bandura</a:t>
            </a:r>
            <a:r>
              <a:rPr lang="tr-TR" sz="2800" dirty="0" smtClean="0"/>
              <a:t> </a:t>
            </a:r>
            <a:r>
              <a:rPr lang="tr-TR" sz="2800" dirty="0"/>
              <a:t>ödül ve ceza ile öğrenmeye göre </a:t>
            </a:r>
            <a:r>
              <a:rPr lang="tr-TR" sz="2800" b="1" dirty="0">
                <a:solidFill>
                  <a:srgbClr val="008000"/>
                </a:solidFill>
              </a:rPr>
              <a:t>çocukların başkalarını gözlemleyerek daha çok öğrendiğini </a:t>
            </a:r>
            <a:r>
              <a:rPr lang="tr-TR" sz="2800" dirty="0"/>
              <a:t>savunur</a:t>
            </a:r>
            <a:r>
              <a:rPr lang="tr-TR" sz="2800" dirty="0" smtClean="0"/>
              <a:t>.</a:t>
            </a:r>
          </a:p>
          <a:p>
            <a:pPr>
              <a:lnSpc>
                <a:spcPct val="120000"/>
              </a:lnSpc>
            </a:pPr>
            <a:r>
              <a:rPr lang="tr-TR" sz="2800" dirty="0" smtClean="0"/>
              <a:t>Sıcak </a:t>
            </a:r>
            <a:r>
              <a:rPr lang="tr-TR" sz="2800" dirty="0"/>
              <a:t>ve karşılık verici iletişim tarzı olan, </a:t>
            </a:r>
            <a:r>
              <a:rPr lang="tr-TR" sz="2800" i="1" dirty="0">
                <a:solidFill>
                  <a:srgbClr val="008000"/>
                </a:solidFill>
              </a:rPr>
              <a:t>güçlü bir kişiliğe sahip </a:t>
            </a:r>
            <a:r>
              <a:rPr lang="tr-TR" sz="2800" dirty="0"/>
              <a:t>ve </a:t>
            </a:r>
            <a:r>
              <a:rPr lang="tr-TR" sz="2800" i="1" dirty="0">
                <a:solidFill>
                  <a:srgbClr val="008000"/>
                </a:solidFill>
              </a:rPr>
              <a:t>davranışları ile söyledikleri arasında tutarlılık olan yetişkinlerle</a:t>
            </a:r>
            <a:r>
              <a:rPr lang="tr-TR" sz="2800" dirty="0"/>
              <a:t> birlikte olan çocuklar, </a:t>
            </a:r>
            <a:r>
              <a:rPr lang="tr-TR" sz="2800" b="1" dirty="0">
                <a:solidFill>
                  <a:srgbClr val="008000"/>
                </a:solidFill>
              </a:rPr>
              <a:t>olumlu toplumsal kuralları içselleştirirler.</a:t>
            </a:r>
            <a:endParaRPr lang="en-US" sz="2800" b="1" dirty="0">
              <a:solidFill>
                <a:srgbClr val="008000"/>
              </a:solidFill>
            </a:endParaRPr>
          </a:p>
          <a:p>
            <a:pPr>
              <a:lnSpc>
                <a:spcPct val="120000"/>
              </a:lnSpc>
            </a:pPr>
            <a:endParaRPr lang="en-US" sz="2800" dirty="0"/>
          </a:p>
        </p:txBody>
      </p:sp>
      <p:sp>
        <p:nvSpPr>
          <p:cNvPr id="5" name="1 Başlık"/>
          <p:cNvSpPr txBox="1">
            <a:spLocks noGrp="1"/>
          </p:cNvSpPr>
          <p:nvPr>
            <p:ph type="title"/>
          </p:nvPr>
        </p:nvSpPr>
        <p:spPr>
          <a:xfrm>
            <a:off x="1479298" y="624110"/>
            <a:ext cx="10536511" cy="1204225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  <a:scene3d>
              <a:camera prst="orthographicFront"/>
              <a:lightRig rig="soft" dir="t">
                <a:rot lat="0" lon="0" rev="2400000"/>
              </a:lightRig>
            </a:scene3d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54864">
              <a:defRPr/>
            </a:pPr>
            <a:r>
              <a:rPr lang="tr-TR" b="1" dirty="0" smtClean="0">
                <a:solidFill>
                  <a:srgbClr val="C00000"/>
                </a:solidFill>
              </a:rPr>
              <a:t>Sosyal öğrenme kuramına göre ahlak gelişimi</a:t>
            </a:r>
            <a:endParaRPr lang="tr-TR" dirty="0" smtClean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539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893195" y="1584101"/>
            <a:ext cx="9611418" cy="4661081"/>
          </a:xfrm>
        </p:spPr>
        <p:txBody>
          <a:bodyPr>
            <a:noAutofit/>
          </a:bodyPr>
          <a:lstStyle/>
          <a:p>
            <a:r>
              <a:rPr lang="tr-TR" sz="2800" dirty="0" err="1" smtClean="0"/>
              <a:t>Süperego</a:t>
            </a:r>
            <a:r>
              <a:rPr lang="tr-TR" sz="2800" dirty="0" smtClean="0"/>
              <a:t> </a:t>
            </a:r>
            <a:r>
              <a:rPr lang="tr-TR" sz="2800" b="1" dirty="0"/>
              <a:t>vicdan</a:t>
            </a:r>
            <a:r>
              <a:rPr lang="tr-TR" sz="2800" dirty="0"/>
              <a:t> ve </a:t>
            </a:r>
            <a:r>
              <a:rPr lang="tr-TR" sz="2800" b="1" dirty="0"/>
              <a:t>ego ideali</a:t>
            </a:r>
            <a:r>
              <a:rPr lang="tr-TR" sz="2800" dirty="0"/>
              <a:t> olmak üzere iki bölümden oluşur. </a:t>
            </a:r>
            <a:endParaRPr lang="tr-TR" sz="2800" dirty="0" smtClean="0"/>
          </a:p>
          <a:p>
            <a:r>
              <a:rPr lang="tr-TR" sz="2800" b="1" dirty="0" smtClean="0"/>
              <a:t>Vicdan</a:t>
            </a:r>
            <a:r>
              <a:rPr lang="tr-TR" sz="2800" b="1" dirty="0"/>
              <a:t>; </a:t>
            </a:r>
            <a:r>
              <a:rPr lang="tr-TR" sz="2800" dirty="0"/>
              <a:t>iyi çocukların yapmayacağı şeylerin listesidir, örneğin yalan söylemek bunlardan biridir. </a:t>
            </a:r>
            <a:endParaRPr lang="tr-TR" sz="2800" dirty="0" smtClean="0"/>
          </a:p>
          <a:p>
            <a:r>
              <a:rPr lang="tr-TR" sz="2800" b="1" dirty="0" smtClean="0"/>
              <a:t>Ego </a:t>
            </a:r>
            <a:r>
              <a:rPr lang="tr-TR" sz="2800" b="1" dirty="0"/>
              <a:t>ideali </a:t>
            </a:r>
            <a:r>
              <a:rPr lang="tr-TR" sz="2800" dirty="0"/>
              <a:t>ise iyi çocukların yaptıkları şeylerdir, örneğin anne ve babanın sözünü dinlemek. </a:t>
            </a:r>
            <a:endParaRPr lang="tr-TR" sz="2800" dirty="0" smtClean="0"/>
          </a:p>
          <a:p>
            <a:r>
              <a:rPr lang="tr-TR" sz="2800" dirty="0" smtClean="0"/>
              <a:t>Çocuk </a:t>
            </a:r>
            <a:r>
              <a:rPr lang="tr-TR" sz="2800" dirty="0">
                <a:solidFill>
                  <a:srgbClr val="00B050"/>
                </a:solidFill>
              </a:rPr>
              <a:t>vicdanının sözünü dinlemediğinde </a:t>
            </a:r>
            <a:r>
              <a:rPr lang="tr-TR" sz="2800" b="1" u="sng" dirty="0">
                <a:solidFill>
                  <a:srgbClr val="00B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suçluluk</a:t>
            </a:r>
            <a:r>
              <a:rPr lang="tr-TR" sz="2800" dirty="0"/>
              <a:t>, </a:t>
            </a:r>
            <a:r>
              <a:rPr lang="tr-TR" sz="2800" dirty="0">
                <a:solidFill>
                  <a:srgbClr val="0000FF"/>
                </a:solidFill>
              </a:rPr>
              <a:t>ego idealinin standartlarına erişemediğinde </a:t>
            </a:r>
            <a:r>
              <a:rPr lang="tr-TR" sz="2800" dirty="0">
                <a:solidFill>
                  <a:schemeClr val="accent6">
                    <a:lumMod val="75000"/>
                  </a:schemeClr>
                </a:solidFill>
              </a:rPr>
              <a:t>ise</a:t>
            </a:r>
            <a:r>
              <a:rPr lang="tr-TR" sz="2800" b="1" u="sng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800" b="1" u="sng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utanç</a:t>
            </a:r>
            <a:r>
              <a:rPr lang="tr-TR" sz="2800" b="1" u="sng" dirty="0">
                <a:solidFill>
                  <a:schemeClr val="accent6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tr-TR" sz="2800" dirty="0"/>
              <a:t>duyar.</a:t>
            </a:r>
          </a:p>
          <a:p>
            <a:endParaRPr lang="tr-TR" sz="2800" dirty="0"/>
          </a:p>
        </p:txBody>
      </p:sp>
      <p:sp>
        <p:nvSpPr>
          <p:cNvPr id="4" name="Unvan 1"/>
          <p:cNvSpPr>
            <a:spLocks noGrp="1"/>
          </p:cNvSpPr>
          <p:nvPr>
            <p:ph type="title"/>
          </p:nvPr>
        </p:nvSpPr>
        <p:spPr>
          <a:xfrm>
            <a:off x="1506538" y="147638"/>
            <a:ext cx="9766300" cy="1281112"/>
          </a:xfrm>
        </p:spPr>
        <p:txBody>
          <a:bodyPr/>
          <a:lstStyle/>
          <a:p>
            <a:pPr algn="ctr"/>
            <a:r>
              <a:rPr lang="tr-TR" b="1" dirty="0">
                <a:solidFill>
                  <a:srgbClr val="00B050"/>
                </a:solidFill>
              </a:rPr>
              <a:t>Psikanaliz Kuramına Göre Ahlak Gelişimi</a:t>
            </a:r>
            <a:endParaRPr lang="tr-T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302695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16450" y="4452203"/>
            <a:ext cx="10731891" cy="2065599"/>
          </a:xfrm>
        </p:spPr>
        <p:txBody>
          <a:bodyPr>
            <a:noAutofit/>
          </a:bodyPr>
          <a:lstStyle/>
          <a:p>
            <a:r>
              <a:rPr lang="tr-TR" sz="2800" dirty="0" err="1"/>
              <a:t>Ericson’un</a:t>
            </a:r>
            <a:r>
              <a:rPr lang="tr-TR" sz="2800" dirty="0"/>
              <a:t> ahlak gelişimi ile ilgili görüşleri de Freud’un düşüncelerine benzer. </a:t>
            </a:r>
            <a:endParaRPr lang="tr-TR" sz="2800" dirty="0" smtClean="0"/>
          </a:p>
          <a:p>
            <a:r>
              <a:rPr lang="tr-TR" sz="2800" dirty="0" err="1" smtClean="0"/>
              <a:t>Ericson</a:t>
            </a:r>
            <a:r>
              <a:rPr lang="tr-TR" sz="2800" dirty="0" smtClean="0"/>
              <a:t> </a:t>
            </a:r>
            <a:r>
              <a:rPr lang="tr-TR" sz="2800" dirty="0"/>
              <a:t>çocukların ahlak kurallarını hem anneden hem de babadan öğrendiğini savunur. </a:t>
            </a:r>
            <a:endParaRPr lang="tr-TR" sz="2800" dirty="0" smtClean="0"/>
          </a:p>
          <a:p>
            <a:endParaRPr lang="en-US" sz="2800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title"/>
          </p:nvPr>
        </p:nvSpPr>
        <p:spPr>
          <a:xfrm>
            <a:off x="1466024" y="326698"/>
            <a:ext cx="10725976" cy="828675"/>
          </a:xfrm>
        </p:spPr>
        <p:txBody>
          <a:bodyPr>
            <a:normAutofit/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eaLnBrk="1" fontAlgn="auto" hangingPunct="1">
              <a:spcAft>
                <a:spcPts val="0"/>
              </a:spcAft>
              <a:defRPr/>
            </a:pPr>
            <a:r>
              <a:rPr lang="tr-TR" sz="3200" b="1" dirty="0" err="1" smtClean="0">
                <a:solidFill>
                  <a:srgbClr val="C00000"/>
                </a:solidFill>
                <a:ea typeface="+mj-ea"/>
              </a:rPr>
              <a:t>Psikososyal</a:t>
            </a:r>
            <a:r>
              <a:rPr lang="tr-TR" sz="3200" b="1" dirty="0" smtClean="0">
                <a:solidFill>
                  <a:srgbClr val="C00000"/>
                </a:solidFill>
                <a:ea typeface="+mj-ea"/>
              </a:rPr>
              <a:t> gelişim kuramına göre ahlak gelişimi</a:t>
            </a:r>
            <a:r>
              <a:rPr lang="tr-TR" sz="3200" dirty="0" smtClean="0">
                <a:solidFill>
                  <a:srgbClr val="C00000"/>
                </a:solidFill>
                <a:ea typeface="+mj-ea"/>
              </a:rPr>
              <a:t> 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22829" y="1185729"/>
            <a:ext cx="6838578" cy="30431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96290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2093347" y="1"/>
            <a:ext cx="9091120" cy="1465458"/>
          </a:xfrm>
        </p:spPr>
        <p:txBody>
          <a:bodyPr>
            <a:scene3d>
              <a:camera prst="orthographicFront"/>
              <a:lightRig rig="soft" dir="t">
                <a:rot lat="0" lon="0" rev="2400000"/>
              </a:lightRig>
            </a:scene3d>
          </a:bodyPr>
          <a:lstStyle/>
          <a:p>
            <a:pPr marL="54864" eaLnBrk="1" fontAlgn="auto" hangingPunct="1">
              <a:spcAft>
                <a:spcPts val="0"/>
              </a:spcAft>
              <a:defRPr/>
            </a:pPr>
            <a:r>
              <a:rPr lang="tr-TR" sz="4000" b="1" dirty="0" err="1" smtClean="0">
                <a:solidFill>
                  <a:srgbClr val="C00000"/>
                </a:solidFill>
                <a:ea typeface="+mj-ea"/>
              </a:rPr>
              <a:t>Dewey’in</a:t>
            </a:r>
            <a:r>
              <a:rPr lang="tr-TR" sz="4000" b="1" dirty="0" smtClean="0">
                <a:solidFill>
                  <a:srgbClr val="C00000"/>
                </a:solidFill>
                <a:ea typeface="+mj-ea"/>
              </a:rPr>
              <a:t> ahlak gelişim kuramı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1"/>
          </p:nvPr>
        </p:nvSpPr>
        <p:spPr>
          <a:xfrm>
            <a:off x="914400" y="1341438"/>
            <a:ext cx="10261600" cy="5040312"/>
          </a:xfrm>
        </p:spPr>
        <p:txBody>
          <a:bodyPr>
            <a:normAutofit/>
          </a:bodyPr>
          <a:lstStyle/>
          <a:p>
            <a:pPr algn="just" eaLnBrk="1" hangingPunct="1">
              <a:lnSpc>
                <a:spcPct val="130000"/>
              </a:lnSpc>
            </a:pPr>
            <a:r>
              <a:rPr lang="tr-TR" sz="2600" b="1" dirty="0">
                <a:solidFill>
                  <a:srgbClr val="09040C"/>
                </a:solidFill>
              </a:rPr>
              <a:t>Ahlak ve gelenek öncesi dönem: </a:t>
            </a:r>
            <a:r>
              <a:rPr lang="tr-TR" sz="2600" dirty="0">
                <a:solidFill>
                  <a:srgbClr val="09040C"/>
                </a:solidFill>
              </a:rPr>
              <a:t>Biyolojik ve sosyal dürtülerle güdülenen ahlaki davranışları içeren dönemdir.</a:t>
            </a:r>
          </a:p>
          <a:p>
            <a:pPr algn="just" eaLnBrk="1" hangingPunct="1">
              <a:lnSpc>
                <a:spcPct val="130000"/>
              </a:lnSpc>
            </a:pPr>
            <a:r>
              <a:rPr lang="tr-TR" sz="2600" b="1" dirty="0">
                <a:solidFill>
                  <a:srgbClr val="09040C"/>
                </a:solidFill>
              </a:rPr>
              <a:t>Geleneksel dönem: </a:t>
            </a:r>
            <a:r>
              <a:rPr lang="tr-TR" sz="2600" dirty="0">
                <a:solidFill>
                  <a:srgbClr val="09040C"/>
                </a:solidFill>
              </a:rPr>
              <a:t>Bireyin, içinde bulunduğu grubun değerlerini benimsediği dönemdir.</a:t>
            </a:r>
          </a:p>
          <a:p>
            <a:pPr algn="just" eaLnBrk="1" hangingPunct="1">
              <a:lnSpc>
                <a:spcPct val="130000"/>
              </a:lnSpc>
            </a:pPr>
            <a:r>
              <a:rPr lang="tr-TR" sz="2600" b="1" dirty="0">
                <a:solidFill>
                  <a:srgbClr val="09040C"/>
                </a:solidFill>
              </a:rPr>
              <a:t>Özerk dönem: </a:t>
            </a:r>
            <a:r>
              <a:rPr lang="tr-TR" sz="2600" dirty="0">
                <a:solidFill>
                  <a:srgbClr val="09040C"/>
                </a:solidFill>
              </a:rPr>
              <a:t>Bireyin davranışlarının, kendi akıl yürütmesi ve karar vermesi ile oluştuğu, bireyin içinde bulunduğu grubun standartlarını irdeleyerek benimsediği dönemdir.</a:t>
            </a:r>
          </a:p>
        </p:txBody>
      </p:sp>
    </p:spTree>
    <p:extLst>
      <p:ext uri="{BB962C8B-B14F-4D97-AF65-F5344CB8AC3E}">
        <p14:creationId xmlns:p14="http://schemas.microsoft.com/office/powerpoint/2010/main" val="16885511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uman">
  <a:themeElements>
    <a:clrScheme name="Yeşi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Duman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547</TotalTime>
  <Words>579</Words>
  <Application>Microsoft Office PowerPoint</Application>
  <PresentationFormat>Özel</PresentationFormat>
  <Paragraphs>49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13</vt:i4>
      </vt:variant>
    </vt:vector>
  </HeadingPairs>
  <TitlesOfParts>
    <vt:vector size="14" baseType="lpstr">
      <vt:lpstr>Duman</vt:lpstr>
      <vt:lpstr> AHLAK GELİŞİMİ </vt:lpstr>
      <vt:lpstr>Ahlak gelişimi ne anlama gelmektedir?</vt:lpstr>
      <vt:lpstr>Ahlakın bileşenleri; </vt:lpstr>
      <vt:lpstr>Ahlak gelişimi ne zaman başlar?</vt:lpstr>
      <vt:lpstr>Sosyal öğrenme kuramına göre ahlak gelişimi</vt:lpstr>
      <vt:lpstr>Sosyal öğrenme kuramına göre ahlak gelişimi</vt:lpstr>
      <vt:lpstr>Psikanaliz Kuramına Göre Ahlak Gelişimi</vt:lpstr>
      <vt:lpstr>Psikososyal gelişim kuramına göre ahlak gelişimi </vt:lpstr>
      <vt:lpstr>Dewey’in ahlak gelişim kuramı</vt:lpstr>
      <vt:lpstr>PowerPoint Sunusu</vt:lpstr>
      <vt:lpstr>Kohlberg’in  ahlak gelişim kuramı</vt:lpstr>
      <vt:lpstr>Gilligan’ın Ahlak Gelişimine İlişkin Görüşleri</vt:lpstr>
      <vt:lpstr>PowerPoint Sunusu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GELİŞİM KURAMLARI GİRİŞ </dc:title>
  <dc:creator>asus</dc:creator>
  <cp:lastModifiedBy>AYÇA</cp:lastModifiedBy>
  <cp:revision>58</cp:revision>
  <dcterms:created xsi:type="dcterms:W3CDTF">2017-09-25T14:34:57Z</dcterms:created>
  <dcterms:modified xsi:type="dcterms:W3CDTF">2021-03-14T23:04:17Z</dcterms:modified>
</cp:coreProperties>
</file>