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1" r:id="rId14"/>
    <p:sldId id="270" r:id="rId15"/>
    <p:sldId id="272" r:id="rId16"/>
    <p:sldId id="273" r:id="rId17"/>
    <p:sldId id="274"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8" d="100"/>
          <a:sy n="88" d="100"/>
        </p:scale>
        <p:origin x="36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C88C3-F187-43D4-A45E-D67634C1121A}" type="doc">
      <dgm:prSet loTypeId="urn:microsoft.com/office/officeart/2005/8/layout/hList2" loCatId="list" qsTypeId="urn:microsoft.com/office/officeart/2005/8/quickstyle/3d2" qsCatId="3D" csTypeId="urn:microsoft.com/office/officeart/2005/8/colors/accent1_2" csCatId="accent1" phldr="1"/>
      <dgm:spPr/>
      <dgm:t>
        <a:bodyPr/>
        <a:lstStyle/>
        <a:p>
          <a:endParaRPr lang="tr-TR"/>
        </a:p>
      </dgm:t>
    </dgm:pt>
    <dgm:pt modelId="{8CAB36AC-B4AE-4130-9EE1-4BE92907748A}">
      <dgm:prSet phldrT="[Metin]"/>
      <dgm:spPr/>
      <dgm:t>
        <a:bodyPr/>
        <a:lstStyle/>
        <a:p>
          <a:r>
            <a:rPr lang="tr-TR" dirty="0" smtClean="0"/>
            <a:t>George </a:t>
          </a:r>
          <a:r>
            <a:rPr lang="tr-TR" dirty="0" err="1" smtClean="0"/>
            <a:t>Lozanov</a:t>
          </a:r>
          <a:endParaRPr lang="tr-TR" dirty="0"/>
        </a:p>
      </dgm:t>
    </dgm:pt>
    <dgm:pt modelId="{60D4F382-DC3F-4303-9BD1-2AF88C86F8A6}" type="parTrans" cxnId="{526B9166-E264-4EAC-95DB-C1A04EAD4472}">
      <dgm:prSet/>
      <dgm:spPr/>
      <dgm:t>
        <a:bodyPr/>
        <a:lstStyle/>
        <a:p>
          <a:endParaRPr lang="tr-TR"/>
        </a:p>
      </dgm:t>
    </dgm:pt>
    <dgm:pt modelId="{00B0A669-6984-4FEB-A5C5-20C317C22C0E}" type="sibTrans" cxnId="{526B9166-E264-4EAC-95DB-C1A04EAD4472}">
      <dgm:prSet/>
      <dgm:spPr/>
      <dgm:t>
        <a:bodyPr/>
        <a:lstStyle/>
        <a:p>
          <a:endParaRPr lang="tr-TR"/>
        </a:p>
      </dgm:t>
    </dgm:pt>
    <dgm:pt modelId="{79766853-232A-4936-9E1D-F725B877F7F7}">
      <dgm:prSet phldrT="[Metin]"/>
      <dgm:spPr/>
      <dgm:t>
        <a:bodyPr/>
        <a:lstStyle/>
        <a:p>
          <a:r>
            <a:rPr lang="tr-TR" dirty="0" smtClean="0">
              <a:solidFill>
                <a:schemeClr val="tx1"/>
              </a:solidFill>
            </a:rPr>
            <a:t>Telkin Yöntemi (</a:t>
          </a:r>
          <a:r>
            <a:rPr lang="tr-TR" dirty="0" err="1" smtClean="0">
              <a:solidFill>
                <a:schemeClr val="tx1"/>
              </a:solidFill>
            </a:rPr>
            <a:t>Suggestopedia</a:t>
          </a:r>
          <a:r>
            <a:rPr lang="tr-TR" dirty="0" smtClean="0">
              <a:solidFill>
                <a:schemeClr val="tx1"/>
              </a:solidFill>
            </a:rPr>
            <a:t>)</a:t>
          </a:r>
          <a:endParaRPr lang="tr-TR" dirty="0">
            <a:solidFill>
              <a:schemeClr val="tx1"/>
            </a:solidFill>
          </a:endParaRPr>
        </a:p>
      </dgm:t>
    </dgm:pt>
    <dgm:pt modelId="{397AEA93-F745-48A3-AE4B-6F1BD061F8A5}" type="parTrans" cxnId="{B59D7323-A7C4-4C7E-8558-19C875C1AE95}">
      <dgm:prSet/>
      <dgm:spPr/>
      <dgm:t>
        <a:bodyPr/>
        <a:lstStyle/>
        <a:p>
          <a:endParaRPr lang="tr-TR"/>
        </a:p>
      </dgm:t>
    </dgm:pt>
    <dgm:pt modelId="{8FF4A7E1-E09C-42E0-9038-B60A4137EBBD}" type="sibTrans" cxnId="{B59D7323-A7C4-4C7E-8558-19C875C1AE95}">
      <dgm:prSet/>
      <dgm:spPr/>
      <dgm:t>
        <a:bodyPr/>
        <a:lstStyle/>
        <a:p>
          <a:endParaRPr lang="tr-TR"/>
        </a:p>
      </dgm:t>
    </dgm:pt>
    <dgm:pt modelId="{B7CCD9C0-EB98-495C-B695-41A4C822454B}">
      <dgm:prSet phldrT="[Metin]"/>
      <dgm:spPr/>
      <dgm:t>
        <a:bodyPr/>
        <a:lstStyle/>
        <a:p>
          <a:r>
            <a:rPr lang="tr-TR" dirty="0" smtClean="0"/>
            <a:t>James </a:t>
          </a:r>
          <a:r>
            <a:rPr lang="tr-TR" dirty="0" err="1" smtClean="0"/>
            <a:t>Asher</a:t>
          </a:r>
          <a:endParaRPr lang="tr-TR" dirty="0"/>
        </a:p>
      </dgm:t>
    </dgm:pt>
    <dgm:pt modelId="{DC1B2947-0EF6-441E-951D-7F6A6AE7BD44}" type="parTrans" cxnId="{F624E52B-FC9C-4E83-9F01-CD897B40C2C3}">
      <dgm:prSet/>
      <dgm:spPr/>
      <dgm:t>
        <a:bodyPr/>
        <a:lstStyle/>
        <a:p>
          <a:endParaRPr lang="tr-TR"/>
        </a:p>
      </dgm:t>
    </dgm:pt>
    <dgm:pt modelId="{F8A1D4E6-528B-476F-9F77-D207C78A7E2C}" type="sibTrans" cxnId="{F624E52B-FC9C-4E83-9F01-CD897B40C2C3}">
      <dgm:prSet/>
      <dgm:spPr/>
      <dgm:t>
        <a:bodyPr/>
        <a:lstStyle/>
        <a:p>
          <a:endParaRPr lang="tr-TR"/>
        </a:p>
      </dgm:t>
    </dgm:pt>
    <dgm:pt modelId="{E412C562-C0C5-4921-A4F0-60401BDEA6DF}">
      <dgm:prSet phldrT="[Metin]"/>
      <dgm:spPr/>
      <dgm:t>
        <a:bodyPr/>
        <a:lstStyle/>
        <a:p>
          <a:r>
            <a:rPr lang="tr-TR" dirty="0" smtClean="0">
              <a:solidFill>
                <a:schemeClr val="tx1"/>
              </a:solidFill>
            </a:rPr>
            <a:t>Tüm Fiziksel Tepki Yöntemi (Total </a:t>
          </a:r>
          <a:r>
            <a:rPr lang="tr-TR" dirty="0" err="1" smtClean="0">
              <a:solidFill>
                <a:schemeClr val="tx1"/>
              </a:solidFill>
            </a:rPr>
            <a:t>Physical</a:t>
          </a:r>
          <a:r>
            <a:rPr lang="tr-TR" dirty="0" smtClean="0">
              <a:solidFill>
                <a:schemeClr val="tx1"/>
              </a:solidFill>
            </a:rPr>
            <a:t> </a:t>
          </a:r>
          <a:r>
            <a:rPr lang="tr-TR" dirty="0" err="1" smtClean="0">
              <a:solidFill>
                <a:schemeClr val="tx1"/>
              </a:solidFill>
            </a:rPr>
            <a:t>Response</a:t>
          </a:r>
          <a:r>
            <a:rPr lang="tr-TR" dirty="0" smtClean="0">
              <a:solidFill>
                <a:schemeClr val="tx1"/>
              </a:solidFill>
            </a:rPr>
            <a:t>)</a:t>
          </a:r>
          <a:endParaRPr lang="tr-TR" dirty="0">
            <a:solidFill>
              <a:schemeClr val="tx1"/>
            </a:solidFill>
          </a:endParaRPr>
        </a:p>
      </dgm:t>
    </dgm:pt>
    <dgm:pt modelId="{55B6B514-9D5A-48DC-B34E-71A15950637E}" type="parTrans" cxnId="{38583A63-83D0-496E-8CBE-7BDBE4C0DF86}">
      <dgm:prSet/>
      <dgm:spPr/>
      <dgm:t>
        <a:bodyPr/>
        <a:lstStyle/>
        <a:p>
          <a:endParaRPr lang="tr-TR"/>
        </a:p>
      </dgm:t>
    </dgm:pt>
    <dgm:pt modelId="{CFEBCB45-44CA-432F-B2E9-012ECD441459}" type="sibTrans" cxnId="{38583A63-83D0-496E-8CBE-7BDBE4C0DF86}">
      <dgm:prSet/>
      <dgm:spPr/>
      <dgm:t>
        <a:bodyPr/>
        <a:lstStyle/>
        <a:p>
          <a:endParaRPr lang="tr-TR"/>
        </a:p>
      </dgm:t>
    </dgm:pt>
    <dgm:pt modelId="{3E686B77-0BF0-40F3-962A-69B38ACD3AED}">
      <dgm:prSet phldrT="[Metin]"/>
      <dgm:spPr/>
      <dgm:t>
        <a:bodyPr/>
        <a:lstStyle/>
        <a:p>
          <a:r>
            <a:rPr lang="tr-TR" dirty="0" smtClean="0">
              <a:solidFill>
                <a:schemeClr val="tx1"/>
              </a:solidFill>
            </a:rPr>
            <a:t>TPR</a:t>
          </a:r>
          <a:endParaRPr lang="tr-TR" dirty="0">
            <a:solidFill>
              <a:schemeClr val="tx1"/>
            </a:solidFill>
          </a:endParaRPr>
        </a:p>
      </dgm:t>
    </dgm:pt>
    <dgm:pt modelId="{6EBCC333-AA06-4FA3-A1B8-E747AC4F07E9}" type="parTrans" cxnId="{088E2DD9-AB24-4AB5-B682-BC5965E456C0}">
      <dgm:prSet/>
      <dgm:spPr/>
      <dgm:t>
        <a:bodyPr/>
        <a:lstStyle/>
        <a:p>
          <a:endParaRPr lang="tr-TR"/>
        </a:p>
      </dgm:t>
    </dgm:pt>
    <dgm:pt modelId="{2EBD6334-C4D7-4268-8B45-75C186338F68}" type="sibTrans" cxnId="{088E2DD9-AB24-4AB5-B682-BC5965E456C0}">
      <dgm:prSet/>
      <dgm:spPr/>
      <dgm:t>
        <a:bodyPr/>
        <a:lstStyle/>
        <a:p>
          <a:endParaRPr lang="tr-TR"/>
        </a:p>
      </dgm:t>
    </dgm:pt>
    <dgm:pt modelId="{78D7714B-B904-495F-87F9-12CD7D01B006}">
      <dgm:prSet phldrT="[Metin]"/>
      <dgm:spPr/>
      <dgm:t>
        <a:bodyPr/>
        <a:lstStyle/>
        <a:p>
          <a:r>
            <a:rPr lang="tr-TR" dirty="0" smtClean="0"/>
            <a:t>Charles </a:t>
          </a:r>
          <a:r>
            <a:rPr lang="tr-TR" dirty="0" err="1" smtClean="0"/>
            <a:t>Curran</a:t>
          </a:r>
          <a:endParaRPr lang="tr-TR" dirty="0"/>
        </a:p>
      </dgm:t>
    </dgm:pt>
    <dgm:pt modelId="{729AC31E-4255-4B0D-AE6A-10E26A86FE23}" type="parTrans" cxnId="{7BD19DBE-1040-43A9-8825-A4CDBB5CA98D}">
      <dgm:prSet/>
      <dgm:spPr/>
      <dgm:t>
        <a:bodyPr/>
        <a:lstStyle/>
        <a:p>
          <a:endParaRPr lang="tr-TR"/>
        </a:p>
      </dgm:t>
    </dgm:pt>
    <dgm:pt modelId="{FACF3956-5D36-4EF8-ADC4-E32EA8B14E3E}" type="sibTrans" cxnId="{7BD19DBE-1040-43A9-8825-A4CDBB5CA98D}">
      <dgm:prSet/>
      <dgm:spPr/>
      <dgm:t>
        <a:bodyPr/>
        <a:lstStyle/>
        <a:p>
          <a:endParaRPr lang="tr-TR"/>
        </a:p>
      </dgm:t>
    </dgm:pt>
    <dgm:pt modelId="{0226F4E5-20E3-487C-977E-5AFBCFA34042}">
      <dgm:prSet phldrT="[Metin]"/>
      <dgm:spPr/>
      <dgm:t>
        <a:bodyPr/>
        <a:lstStyle/>
        <a:p>
          <a:r>
            <a:rPr lang="tr-TR" dirty="0" err="1" smtClean="0">
              <a:solidFill>
                <a:schemeClr val="tx1"/>
              </a:solidFill>
            </a:rPr>
            <a:t>Danışmanlı</a:t>
          </a:r>
          <a:r>
            <a:rPr lang="tr-TR" dirty="0" smtClean="0">
              <a:solidFill>
                <a:schemeClr val="tx1"/>
              </a:solidFill>
            </a:rPr>
            <a:t> /Grupla Dil Öğrenme Yöntemi (</a:t>
          </a:r>
          <a:r>
            <a:rPr lang="tr-TR" dirty="0" err="1" smtClean="0">
              <a:solidFill>
                <a:schemeClr val="tx1"/>
              </a:solidFill>
            </a:rPr>
            <a:t>Community</a:t>
          </a:r>
          <a:r>
            <a:rPr lang="tr-TR" dirty="0" smtClean="0">
              <a:solidFill>
                <a:schemeClr val="tx1"/>
              </a:solidFill>
            </a:rPr>
            <a:t> Language Learning)</a:t>
          </a:r>
          <a:endParaRPr lang="tr-TR" dirty="0">
            <a:solidFill>
              <a:schemeClr val="tx1"/>
            </a:solidFill>
          </a:endParaRPr>
        </a:p>
      </dgm:t>
    </dgm:pt>
    <dgm:pt modelId="{5D4EF346-4D17-488F-BA2D-EE66B7FE592A}" type="parTrans" cxnId="{BD58D57D-839A-4750-A603-9C000AA671BC}">
      <dgm:prSet/>
      <dgm:spPr/>
      <dgm:t>
        <a:bodyPr/>
        <a:lstStyle/>
        <a:p>
          <a:endParaRPr lang="tr-TR"/>
        </a:p>
      </dgm:t>
    </dgm:pt>
    <dgm:pt modelId="{D0796DA1-8F24-495C-9A41-0CDE054C6725}" type="sibTrans" cxnId="{BD58D57D-839A-4750-A603-9C000AA671BC}">
      <dgm:prSet/>
      <dgm:spPr/>
      <dgm:t>
        <a:bodyPr/>
        <a:lstStyle/>
        <a:p>
          <a:endParaRPr lang="tr-TR"/>
        </a:p>
      </dgm:t>
    </dgm:pt>
    <dgm:pt modelId="{DC0AB522-821E-4AD7-96EF-07BB35B95820}" type="pres">
      <dgm:prSet presAssocID="{C9DC88C3-F187-43D4-A45E-D67634C1121A}" presName="linearFlow" presStyleCnt="0">
        <dgm:presLayoutVars>
          <dgm:dir/>
          <dgm:animLvl val="lvl"/>
          <dgm:resizeHandles/>
        </dgm:presLayoutVars>
      </dgm:prSet>
      <dgm:spPr/>
      <dgm:t>
        <a:bodyPr/>
        <a:lstStyle/>
        <a:p>
          <a:endParaRPr lang="tr-TR"/>
        </a:p>
      </dgm:t>
    </dgm:pt>
    <dgm:pt modelId="{F47C7925-6F86-4837-A2B0-A2D96A671298}" type="pres">
      <dgm:prSet presAssocID="{8CAB36AC-B4AE-4130-9EE1-4BE92907748A}" presName="compositeNode" presStyleCnt="0">
        <dgm:presLayoutVars>
          <dgm:bulletEnabled val="1"/>
        </dgm:presLayoutVars>
      </dgm:prSet>
      <dgm:spPr/>
    </dgm:pt>
    <dgm:pt modelId="{393E5D14-112D-4C01-B306-05608CB2CDCC}" type="pres">
      <dgm:prSet presAssocID="{8CAB36AC-B4AE-4130-9EE1-4BE92907748A}"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pt>
    <dgm:pt modelId="{1FF65095-AA2E-4943-A19F-E870F77CAAFA}" type="pres">
      <dgm:prSet presAssocID="{8CAB36AC-B4AE-4130-9EE1-4BE92907748A}" presName="childNode" presStyleLbl="node1" presStyleIdx="0" presStyleCnt="3">
        <dgm:presLayoutVars>
          <dgm:bulletEnabled val="1"/>
        </dgm:presLayoutVars>
      </dgm:prSet>
      <dgm:spPr/>
      <dgm:t>
        <a:bodyPr/>
        <a:lstStyle/>
        <a:p>
          <a:endParaRPr lang="tr-TR"/>
        </a:p>
      </dgm:t>
    </dgm:pt>
    <dgm:pt modelId="{68488556-52C2-4DF8-B89A-616F1FCD68BA}" type="pres">
      <dgm:prSet presAssocID="{8CAB36AC-B4AE-4130-9EE1-4BE92907748A}" presName="parentNode" presStyleLbl="revTx" presStyleIdx="0" presStyleCnt="3" custScaleY="82615">
        <dgm:presLayoutVars>
          <dgm:chMax val="0"/>
          <dgm:bulletEnabled val="1"/>
        </dgm:presLayoutVars>
      </dgm:prSet>
      <dgm:spPr/>
      <dgm:t>
        <a:bodyPr/>
        <a:lstStyle/>
        <a:p>
          <a:endParaRPr lang="tr-TR"/>
        </a:p>
      </dgm:t>
    </dgm:pt>
    <dgm:pt modelId="{4F085087-68C5-4A40-9E5A-0793BA5B9413}" type="pres">
      <dgm:prSet presAssocID="{00B0A669-6984-4FEB-A5C5-20C317C22C0E}" presName="sibTrans" presStyleCnt="0"/>
      <dgm:spPr/>
    </dgm:pt>
    <dgm:pt modelId="{B3B49A8B-035E-456A-B8D8-E2BFF0777419}" type="pres">
      <dgm:prSet presAssocID="{B7CCD9C0-EB98-495C-B695-41A4C822454B}" presName="compositeNode" presStyleCnt="0">
        <dgm:presLayoutVars>
          <dgm:bulletEnabled val="1"/>
        </dgm:presLayoutVars>
      </dgm:prSet>
      <dgm:spPr/>
    </dgm:pt>
    <dgm:pt modelId="{C324FB01-5483-4E42-8C2C-A545B22EC56A}" type="pres">
      <dgm:prSet presAssocID="{B7CCD9C0-EB98-495C-B695-41A4C822454B}"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E0D49A75-8149-4AAD-BF0E-A6B4A98EBE86}" type="pres">
      <dgm:prSet presAssocID="{B7CCD9C0-EB98-495C-B695-41A4C822454B}" presName="childNode" presStyleLbl="node1" presStyleIdx="1" presStyleCnt="3">
        <dgm:presLayoutVars>
          <dgm:bulletEnabled val="1"/>
        </dgm:presLayoutVars>
      </dgm:prSet>
      <dgm:spPr/>
      <dgm:t>
        <a:bodyPr/>
        <a:lstStyle/>
        <a:p>
          <a:endParaRPr lang="tr-TR"/>
        </a:p>
      </dgm:t>
    </dgm:pt>
    <dgm:pt modelId="{FB32F65E-3A6B-4B26-90DD-C496D8633E3A}" type="pres">
      <dgm:prSet presAssocID="{B7CCD9C0-EB98-495C-B695-41A4C822454B}" presName="parentNode" presStyleLbl="revTx" presStyleIdx="1" presStyleCnt="3" custScaleY="79318">
        <dgm:presLayoutVars>
          <dgm:chMax val="0"/>
          <dgm:bulletEnabled val="1"/>
        </dgm:presLayoutVars>
      </dgm:prSet>
      <dgm:spPr/>
      <dgm:t>
        <a:bodyPr/>
        <a:lstStyle/>
        <a:p>
          <a:endParaRPr lang="tr-TR"/>
        </a:p>
      </dgm:t>
    </dgm:pt>
    <dgm:pt modelId="{A9C45D6C-B7BF-4D9D-B6C0-B3F722671605}" type="pres">
      <dgm:prSet presAssocID="{F8A1D4E6-528B-476F-9F77-D207C78A7E2C}" presName="sibTrans" presStyleCnt="0"/>
      <dgm:spPr/>
    </dgm:pt>
    <dgm:pt modelId="{307497E5-EA2A-42BF-ABF3-3D3B6DDD07D9}" type="pres">
      <dgm:prSet presAssocID="{78D7714B-B904-495F-87F9-12CD7D01B006}" presName="compositeNode" presStyleCnt="0">
        <dgm:presLayoutVars>
          <dgm:bulletEnabled val="1"/>
        </dgm:presLayoutVars>
      </dgm:prSet>
      <dgm:spPr/>
    </dgm:pt>
    <dgm:pt modelId="{E8BCA40D-6799-4972-879C-CC8AA4150A89}" type="pres">
      <dgm:prSet presAssocID="{78D7714B-B904-495F-87F9-12CD7D01B006}"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3CD2F26-070A-4E0A-BB65-CAB2507DA289}" type="pres">
      <dgm:prSet presAssocID="{78D7714B-B904-495F-87F9-12CD7D01B006}" presName="childNode" presStyleLbl="node1" presStyleIdx="2" presStyleCnt="3">
        <dgm:presLayoutVars>
          <dgm:bulletEnabled val="1"/>
        </dgm:presLayoutVars>
      </dgm:prSet>
      <dgm:spPr/>
      <dgm:t>
        <a:bodyPr/>
        <a:lstStyle/>
        <a:p>
          <a:endParaRPr lang="tr-TR"/>
        </a:p>
      </dgm:t>
    </dgm:pt>
    <dgm:pt modelId="{21623DB6-2599-40F9-B802-A0E27BD8480E}" type="pres">
      <dgm:prSet presAssocID="{78D7714B-B904-495F-87F9-12CD7D01B006}" presName="parentNode" presStyleLbl="revTx" presStyleIdx="2" presStyleCnt="3" custScaleY="82615">
        <dgm:presLayoutVars>
          <dgm:chMax val="0"/>
          <dgm:bulletEnabled val="1"/>
        </dgm:presLayoutVars>
      </dgm:prSet>
      <dgm:spPr/>
      <dgm:t>
        <a:bodyPr/>
        <a:lstStyle/>
        <a:p>
          <a:endParaRPr lang="tr-TR"/>
        </a:p>
      </dgm:t>
    </dgm:pt>
  </dgm:ptLst>
  <dgm:cxnLst>
    <dgm:cxn modelId="{BD58D57D-839A-4750-A603-9C000AA671BC}" srcId="{78D7714B-B904-495F-87F9-12CD7D01B006}" destId="{0226F4E5-20E3-487C-977E-5AFBCFA34042}" srcOrd="0" destOrd="0" parTransId="{5D4EF346-4D17-488F-BA2D-EE66B7FE592A}" sibTransId="{D0796DA1-8F24-495C-9A41-0CDE054C6725}"/>
    <dgm:cxn modelId="{CC8AF36B-4EFE-40A7-98E5-BC3A4788D42D}" type="presOf" srcId="{B7CCD9C0-EB98-495C-B695-41A4C822454B}" destId="{FB32F65E-3A6B-4B26-90DD-C496D8633E3A}" srcOrd="0" destOrd="0" presId="urn:microsoft.com/office/officeart/2005/8/layout/hList2"/>
    <dgm:cxn modelId="{CFE1A942-31C4-45FC-BD7D-373BAAB51FF5}" type="presOf" srcId="{3E686B77-0BF0-40F3-962A-69B38ACD3AED}" destId="{E0D49A75-8149-4AAD-BF0E-A6B4A98EBE86}" srcOrd="0" destOrd="1" presId="urn:microsoft.com/office/officeart/2005/8/layout/hList2"/>
    <dgm:cxn modelId="{B4CCEFCC-A7D6-4AE8-B23B-7761957CAA3A}" type="presOf" srcId="{C9DC88C3-F187-43D4-A45E-D67634C1121A}" destId="{DC0AB522-821E-4AD7-96EF-07BB35B95820}" srcOrd="0" destOrd="0" presId="urn:microsoft.com/office/officeart/2005/8/layout/hList2"/>
    <dgm:cxn modelId="{3B71A7E7-1795-4DBE-B741-23350104BE46}" type="presOf" srcId="{79766853-232A-4936-9E1D-F725B877F7F7}" destId="{1FF65095-AA2E-4943-A19F-E870F77CAAFA}" srcOrd="0" destOrd="0" presId="urn:microsoft.com/office/officeart/2005/8/layout/hList2"/>
    <dgm:cxn modelId="{526B9166-E264-4EAC-95DB-C1A04EAD4472}" srcId="{C9DC88C3-F187-43D4-A45E-D67634C1121A}" destId="{8CAB36AC-B4AE-4130-9EE1-4BE92907748A}" srcOrd="0" destOrd="0" parTransId="{60D4F382-DC3F-4303-9BD1-2AF88C86F8A6}" sibTransId="{00B0A669-6984-4FEB-A5C5-20C317C22C0E}"/>
    <dgm:cxn modelId="{6F4CD752-340A-4AA8-B4A6-183FC6ACDF2B}" type="presOf" srcId="{8CAB36AC-B4AE-4130-9EE1-4BE92907748A}" destId="{68488556-52C2-4DF8-B89A-616F1FCD68BA}" srcOrd="0" destOrd="0" presId="urn:microsoft.com/office/officeart/2005/8/layout/hList2"/>
    <dgm:cxn modelId="{38583A63-83D0-496E-8CBE-7BDBE4C0DF86}" srcId="{B7CCD9C0-EB98-495C-B695-41A4C822454B}" destId="{E412C562-C0C5-4921-A4F0-60401BDEA6DF}" srcOrd="0" destOrd="0" parTransId="{55B6B514-9D5A-48DC-B34E-71A15950637E}" sibTransId="{CFEBCB45-44CA-432F-B2E9-012ECD441459}"/>
    <dgm:cxn modelId="{B59D7323-A7C4-4C7E-8558-19C875C1AE95}" srcId="{8CAB36AC-B4AE-4130-9EE1-4BE92907748A}" destId="{79766853-232A-4936-9E1D-F725B877F7F7}" srcOrd="0" destOrd="0" parTransId="{397AEA93-F745-48A3-AE4B-6F1BD061F8A5}" sibTransId="{8FF4A7E1-E09C-42E0-9038-B60A4137EBBD}"/>
    <dgm:cxn modelId="{372A3CF7-1100-4D51-9A18-A38B5276B21D}" type="presOf" srcId="{78D7714B-B904-495F-87F9-12CD7D01B006}" destId="{21623DB6-2599-40F9-B802-A0E27BD8480E}" srcOrd="0" destOrd="0" presId="urn:microsoft.com/office/officeart/2005/8/layout/hList2"/>
    <dgm:cxn modelId="{7BD19DBE-1040-43A9-8825-A4CDBB5CA98D}" srcId="{C9DC88C3-F187-43D4-A45E-D67634C1121A}" destId="{78D7714B-B904-495F-87F9-12CD7D01B006}" srcOrd="2" destOrd="0" parTransId="{729AC31E-4255-4B0D-AE6A-10E26A86FE23}" sibTransId="{FACF3956-5D36-4EF8-ADC4-E32EA8B14E3E}"/>
    <dgm:cxn modelId="{3E35F446-A5E7-49EA-8F98-7BE8FA9B1EAC}" type="presOf" srcId="{E412C562-C0C5-4921-A4F0-60401BDEA6DF}" destId="{E0D49A75-8149-4AAD-BF0E-A6B4A98EBE86}" srcOrd="0" destOrd="0" presId="urn:microsoft.com/office/officeart/2005/8/layout/hList2"/>
    <dgm:cxn modelId="{088E2DD9-AB24-4AB5-B682-BC5965E456C0}" srcId="{B7CCD9C0-EB98-495C-B695-41A4C822454B}" destId="{3E686B77-0BF0-40F3-962A-69B38ACD3AED}" srcOrd="1" destOrd="0" parTransId="{6EBCC333-AA06-4FA3-A1B8-E747AC4F07E9}" sibTransId="{2EBD6334-C4D7-4268-8B45-75C186338F68}"/>
    <dgm:cxn modelId="{107413A2-522E-4685-9B4D-1655B303F6C5}" type="presOf" srcId="{0226F4E5-20E3-487C-977E-5AFBCFA34042}" destId="{13CD2F26-070A-4E0A-BB65-CAB2507DA289}" srcOrd="0" destOrd="0" presId="urn:microsoft.com/office/officeart/2005/8/layout/hList2"/>
    <dgm:cxn modelId="{F624E52B-FC9C-4E83-9F01-CD897B40C2C3}" srcId="{C9DC88C3-F187-43D4-A45E-D67634C1121A}" destId="{B7CCD9C0-EB98-495C-B695-41A4C822454B}" srcOrd="1" destOrd="0" parTransId="{DC1B2947-0EF6-441E-951D-7F6A6AE7BD44}" sibTransId="{F8A1D4E6-528B-476F-9F77-D207C78A7E2C}"/>
    <dgm:cxn modelId="{5460022B-F94D-4745-A13A-A00D3C160DF1}" type="presParOf" srcId="{DC0AB522-821E-4AD7-96EF-07BB35B95820}" destId="{F47C7925-6F86-4837-A2B0-A2D96A671298}" srcOrd="0" destOrd="0" presId="urn:microsoft.com/office/officeart/2005/8/layout/hList2"/>
    <dgm:cxn modelId="{FD26F81C-72C0-4443-B440-77CD1E518F43}" type="presParOf" srcId="{F47C7925-6F86-4837-A2B0-A2D96A671298}" destId="{393E5D14-112D-4C01-B306-05608CB2CDCC}" srcOrd="0" destOrd="0" presId="urn:microsoft.com/office/officeart/2005/8/layout/hList2"/>
    <dgm:cxn modelId="{8497A86C-D901-47EC-A42F-114F8DE9CA9E}" type="presParOf" srcId="{F47C7925-6F86-4837-A2B0-A2D96A671298}" destId="{1FF65095-AA2E-4943-A19F-E870F77CAAFA}" srcOrd="1" destOrd="0" presId="urn:microsoft.com/office/officeart/2005/8/layout/hList2"/>
    <dgm:cxn modelId="{ECFFE2C6-971B-4478-A42C-ABB3039567EB}" type="presParOf" srcId="{F47C7925-6F86-4837-A2B0-A2D96A671298}" destId="{68488556-52C2-4DF8-B89A-616F1FCD68BA}" srcOrd="2" destOrd="0" presId="urn:microsoft.com/office/officeart/2005/8/layout/hList2"/>
    <dgm:cxn modelId="{F4AB7C9B-44E7-4942-9FEA-F9C3C4F921D4}" type="presParOf" srcId="{DC0AB522-821E-4AD7-96EF-07BB35B95820}" destId="{4F085087-68C5-4A40-9E5A-0793BA5B9413}" srcOrd="1" destOrd="0" presId="urn:microsoft.com/office/officeart/2005/8/layout/hList2"/>
    <dgm:cxn modelId="{76144EC1-6511-4EBA-A9A7-B571F72EB5AB}" type="presParOf" srcId="{DC0AB522-821E-4AD7-96EF-07BB35B95820}" destId="{B3B49A8B-035E-456A-B8D8-E2BFF0777419}" srcOrd="2" destOrd="0" presId="urn:microsoft.com/office/officeart/2005/8/layout/hList2"/>
    <dgm:cxn modelId="{0A182376-4133-466B-AB38-B2D91AA0C6DA}" type="presParOf" srcId="{B3B49A8B-035E-456A-B8D8-E2BFF0777419}" destId="{C324FB01-5483-4E42-8C2C-A545B22EC56A}" srcOrd="0" destOrd="0" presId="urn:microsoft.com/office/officeart/2005/8/layout/hList2"/>
    <dgm:cxn modelId="{F683DDA6-A27E-4D00-B8C1-6CA6E63D6C4A}" type="presParOf" srcId="{B3B49A8B-035E-456A-B8D8-E2BFF0777419}" destId="{E0D49A75-8149-4AAD-BF0E-A6B4A98EBE86}" srcOrd="1" destOrd="0" presId="urn:microsoft.com/office/officeart/2005/8/layout/hList2"/>
    <dgm:cxn modelId="{17E743D3-F78E-4605-949B-168C511F986A}" type="presParOf" srcId="{B3B49A8B-035E-456A-B8D8-E2BFF0777419}" destId="{FB32F65E-3A6B-4B26-90DD-C496D8633E3A}" srcOrd="2" destOrd="0" presId="urn:microsoft.com/office/officeart/2005/8/layout/hList2"/>
    <dgm:cxn modelId="{9D1FDCE6-252B-4483-958C-F10F91167F48}" type="presParOf" srcId="{DC0AB522-821E-4AD7-96EF-07BB35B95820}" destId="{A9C45D6C-B7BF-4D9D-B6C0-B3F722671605}" srcOrd="3" destOrd="0" presId="urn:microsoft.com/office/officeart/2005/8/layout/hList2"/>
    <dgm:cxn modelId="{1E0AB597-CE30-4EE6-8BD0-E737106A0C43}" type="presParOf" srcId="{DC0AB522-821E-4AD7-96EF-07BB35B95820}" destId="{307497E5-EA2A-42BF-ABF3-3D3B6DDD07D9}" srcOrd="4" destOrd="0" presId="urn:microsoft.com/office/officeart/2005/8/layout/hList2"/>
    <dgm:cxn modelId="{E6351630-8F75-4CF1-BD30-765196FD64F2}" type="presParOf" srcId="{307497E5-EA2A-42BF-ABF3-3D3B6DDD07D9}" destId="{E8BCA40D-6799-4972-879C-CC8AA4150A89}" srcOrd="0" destOrd="0" presId="urn:microsoft.com/office/officeart/2005/8/layout/hList2"/>
    <dgm:cxn modelId="{2B3EE791-1090-4DB7-90F3-0A85C68BAC86}" type="presParOf" srcId="{307497E5-EA2A-42BF-ABF3-3D3B6DDD07D9}" destId="{13CD2F26-070A-4E0A-BB65-CAB2507DA289}" srcOrd="1" destOrd="0" presId="urn:microsoft.com/office/officeart/2005/8/layout/hList2"/>
    <dgm:cxn modelId="{5953AB27-D38C-412C-9680-E6BA015660E4}" type="presParOf" srcId="{307497E5-EA2A-42BF-ABF3-3D3B6DDD07D9}" destId="{21623DB6-2599-40F9-B802-A0E27BD8480E}"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88556-52C2-4DF8-B89A-616F1FCD68BA}">
      <dsp:nvSpPr>
        <dsp:cNvPr id="0" name=""/>
        <dsp:cNvSpPr/>
      </dsp:nvSpPr>
      <dsp:spPr>
        <a:xfrm rot="16200000">
          <a:off x="-1500401" y="2772097"/>
          <a:ext cx="3491772"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r" defTabSz="1244600">
            <a:lnSpc>
              <a:spcPct val="90000"/>
            </a:lnSpc>
            <a:spcBef>
              <a:spcPct val="0"/>
            </a:spcBef>
            <a:spcAft>
              <a:spcPct val="35000"/>
            </a:spcAft>
          </a:pPr>
          <a:r>
            <a:rPr lang="tr-TR" sz="2800" kern="1200" dirty="0" smtClean="0"/>
            <a:t>George </a:t>
          </a:r>
          <a:r>
            <a:rPr lang="tr-TR" sz="2800" kern="1200" dirty="0" err="1" smtClean="0"/>
            <a:t>Lozanov</a:t>
          </a:r>
          <a:endParaRPr lang="tr-TR" sz="2800" kern="1200" dirty="0"/>
        </a:p>
      </dsp:txBody>
      <dsp:txXfrm>
        <a:off x="-1500401" y="2772097"/>
        <a:ext cx="3491772" cy="392277"/>
      </dsp:txXfrm>
    </dsp:sp>
    <dsp:sp modelId="{1FF65095-AA2E-4943-A19F-E870F77CAAFA}">
      <dsp:nvSpPr>
        <dsp:cNvPr id="0" name=""/>
        <dsp:cNvSpPr/>
      </dsp:nvSpPr>
      <dsp:spPr>
        <a:xfrm>
          <a:off x="441623" y="854956"/>
          <a:ext cx="1953958"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tr-TR" sz="1700" kern="1200" dirty="0" smtClean="0">
              <a:solidFill>
                <a:schemeClr val="tx1"/>
              </a:solidFill>
            </a:rPr>
            <a:t>Telkin Yöntemi (</a:t>
          </a:r>
          <a:r>
            <a:rPr lang="tr-TR" sz="1700" kern="1200" dirty="0" err="1" smtClean="0">
              <a:solidFill>
                <a:schemeClr val="tx1"/>
              </a:solidFill>
            </a:rPr>
            <a:t>Suggestopedia</a:t>
          </a:r>
          <a:r>
            <a:rPr lang="tr-TR" sz="1700" kern="1200" dirty="0" smtClean="0">
              <a:solidFill>
                <a:schemeClr val="tx1"/>
              </a:solidFill>
            </a:rPr>
            <a:t>)</a:t>
          </a:r>
          <a:endParaRPr lang="tr-TR" sz="1700" kern="1200" dirty="0">
            <a:solidFill>
              <a:schemeClr val="tx1"/>
            </a:solidFill>
          </a:endParaRPr>
        </a:p>
      </dsp:txBody>
      <dsp:txXfrm>
        <a:off x="441623" y="854956"/>
        <a:ext cx="1953958" cy="4226560"/>
      </dsp:txXfrm>
    </dsp:sp>
    <dsp:sp modelId="{393E5D14-112D-4C01-B306-05608CB2CDCC}">
      <dsp:nvSpPr>
        <dsp:cNvPr id="0" name=""/>
        <dsp:cNvSpPr/>
      </dsp:nvSpPr>
      <dsp:spPr>
        <a:xfrm>
          <a:off x="49345" y="337150"/>
          <a:ext cx="784555" cy="7845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B32F65E-3A6B-4B26-90DD-C496D8633E3A}">
      <dsp:nvSpPr>
        <dsp:cNvPr id="0" name=""/>
        <dsp:cNvSpPr/>
      </dsp:nvSpPr>
      <dsp:spPr>
        <a:xfrm rot="16200000">
          <a:off x="1410809" y="2772097"/>
          <a:ext cx="3352423"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r" defTabSz="1244600">
            <a:lnSpc>
              <a:spcPct val="90000"/>
            </a:lnSpc>
            <a:spcBef>
              <a:spcPct val="0"/>
            </a:spcBef>
            <a:spcAft>
              <a:spcPct val="35000"/>
            </a:spcAft>
          </a:pPr>
          <a:r>
            <a:rPr lang="tr-TR" sz="2800" kern="1200" dirty="0" smtClean="0"/>
            <a:t>James </a:t>
          </a:r>
          <a:r>
            <a:rPr lang="tr-TR" sz="2800" kern="1200" dirty="0" err="1" smtClean="0"/>
            <a:t>Asher</a:t>
          </a:r>
          <a:endParaRPr lang="tr-TR" sz="2800" kern="1200" dirty="0"/>
        </a:p>
      </dsp:txBody>
      <dsp:txXfrm>
        <a:off x="1410809" y="2772097"/>
        <a:ext cx="3352423" cy="392277"/>
      </dsp:txXfrm>
    </dsp:sp>
    <dsp:sp modelId="{E0D49A75-8149-4AAD-BF0E-A6B4A98EBE86}">
      <dsp:nvSpPr>
        <dsp:cNvPr id="0" name=""/>
        <dsp:cNvSpPr/>
      </dsp:nvSpPr>
      <dsp:spPr>
        <a:xfrm>
          <a:off x="3283159" y="854956"/>
          <a:ext cx="1953958"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tr-TR" sz="1700" kern="1200" dirty="0" smtClean="0">
              <a:solidFill>
                <a:schemeClr val="tx1"/>
              </a:solidFill>
            </a:rPr>
            <a:t>Tüm Fiziksel Tepki Yöntemi (Total </a:t>
          </a:r>
          <a:r>
            <a:rPr lang="tr-TR" sz="1700" kern="1200" dirty="0" err="1" smtClean="0">
              <a:solidFill>
                <a:schemeClr val="tx1"/>
              </a:solidFill>
            </a:rPr>
            <a:t>Physical</a:t>
          </a:r>
          <a:r>
            <a:rPr lang="tr-TR" sz="1700" kern="1200" dirty="0" smtClean="0">
              <a:solidFill>
                <a:schemeClr val="tx1"/>
              </a:solidFill>
            </a:rPr>
            <a:t> </a:t>
          </a:r>
          <a:r>
            <a:rPr lang="tr-TR" sz="1700" kern="1200" dirty="0" err="1" smtClean="0">
              <a:solidFill>
                <a:schemeClr val="tx1"/>
              </a:solidFill>
            </a:rPr>
            <a:t>Response</a:t>
          </a:r>
          <a:r>
            <a:rPr lang="tr-TR" sz="1700" kern="1200" dirty="0" smtClean="0">
              <a:solidFill>
                <a:schemeClr val="tx1"/>
              </a:solidFill>
            </a:rPr>
            <a:t>)</a:t>
          </a:r>
          <a:endParaRPr lang="tr-TR" sz="1700" kern="1200" dirty="0">
            <a:solidFill>
              <a:schemeClr val="tx1"/>
            </a:solidFill>
          </a:endParaRPr>
        </a:p>
        <a:p>
          <a:pPr marL="171450" lvl="1" indent="-171450" algn="l" defTabSz="755650">
            <a:lnSpc>
              <a:spcPct val="90000"/>
            </a:lnSpc>
            <a:spcBef>
              <a:spcPct val="0"/>
            </a:spcBef>
            <a:spcAft>
              <a:spcPct val="15000"/>
            </a:spcAft>
            <a:buChar char="••"/>
          </a:pPr>
          <a:r>
            <a:rPr lang="tr-TR" sz="1700" kern="1200" dirty="0" smtClean="0">
              <a:solidFill>
                <a:schemeClr val="tx1"/>
              </a:solidFill>
            </a:rPr>
            <a:t>TPR</a:t>
          </a:r>
          <a:endParaRPr lang="tr-TR" sz="1700" kern="1200" dirty="0">
            <a:solidFill>
              <a:schemeClr val="tx1"/>
            </a:solidFill>
          </a:endParaRPr>
        </a:p>
      </dsp:txBody>
      <dsp:txXfrm>
        <a:off x="3283159" y="854956"/>
        <a:ext cx="1953958" cy="4226560"/>
      </dsp:txXfrm>
    </dsp:sp>
    <dsp:sp modelId="{C324FB01-5483-4E42-8C2C-A545B22EC56A}">
      <dsp:nvSpPr>
        <dsp:cNvPr id="0" name=""/>
        <dsp:cNvSpPr/>
      </dsp:nvSpPr>
      <dsp:spPr>
        <a:xfrm>
          <a:off x="2890881" y="337150"/>
          <a:ext cx="784555" cy="7845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1623DB6-2599-40F9-B802-A0E27BD8480E}">
      <dsp:nvSpPr>
        <dsp:cNvPr id="0" name=""/>
        <dsp:cNvSpPr/>
      </dsp:nvSpPr>
      <dsp:spPr>
        <a:xfrm rot="16200000">
          <a:off x="4182670" y="2772097"/>
          <a:ext cx="3491772"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r" defTabSz="1244600">
            <a:lnSpc>
              <a:spcPct val="90000"/>
            </a:lnSpc>
            <a:spcBef>
              <a:spcPct val="0"/>
            </a:spcBef>
            <a:spcAft>
              <a:spcPct val="35000"/>
            </a:spcAft>
          </a:pPr>
          <a:r>
            <a:rPr lang="tr-TR" sz="2800" kern="1200" dirty="0" smtClean="0"/>
            <a:t>Charles </a:t>
          </a:r>
          <a:r>
            <a:rPr lang="tr-TR" sz="2800" kern="1200" dirty="0" err="1" smtClean="0"/>
            <a:t>Curran</a:t>
          </a:r>
          <a:endParaRPr lang="tr-TR" sz="2800" kern="1200" dirty="0"/>
        </a:p>
      </dsp:txBody>
      <dsp:txXfrm>
        <a:off x="4182670" y="2772097"/>
        <a:ext cx="3491772" cy="392277"/>
      </dsp:txXfrm>
    </dsp:sp>
    <dsp:sp modelId="{13CD2F26-070A-4E0A-BB65-CAB2507DA289}">
      <dsp:nvSpPr>
        <dsp:cNvPr id="0" name=""/>
        <dsp:cNvSpPr/>
      </dsp:nvSpPr>
      <dsp:spPr>
        <a:xfrm>
          <a:off x="6124695" y="854956"/>
          <a:ext cx="1953958"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tr-TR" sz="1700" kern="1200" dirty="0" err="1" smtClean="0">
              <a:solidFill>
                <a:schemeClr val="tx1"/>
              </a:solidFill>
            </a:rPr>
            <a:t>Danışmanlı</a:t>
          </a:r>
          <a:r>
            <a:rPr lang="tr-TR" sz="1700" kern="1200" dirty="0" smtClean="0">
              <a:solidFill>
                <a:schemeClr val="tx1"/>
              </a:solidFill>
            </a:rPr>
            <a:t> /Grupla Dil Öğrenme Yöntemi (</a:t>
          </a:r>
          <a:r>
            <a:rPr lang="tr-TR" sz="1700" kern="1200" dirty="0" err="1" smtClean="0">
              <a:solidFill>
                <a:schemeClr val="tx1"/>
              </a:solidFill>
            </a:rPr>
            <a:t>Community</a:t>
          </a:r>
          <a:r>
            <a:rPr lang="tr-TR" sz="1700" kern="1200" dirty="0" smtClean="0">
              <a:solidFill>
                <a:schemeClr val="tx1"/>
              </a:solidFill>
            </a:rPr>
            <a:t> Language Learning)</a:t>
          </a:r>
          <a:endParaRPr lang="tr-TR" sz="1700" kern="1200" dirty="0">
            <a:solidFill>
              <a:schemeClr val="tx1"/>
            </a:solidFill>
          </a:endParaRPr>
        </a:p>
      </dsp:txBody>
      <dsp:txXfrm>
        <a:off x="6124695" y="854956"/>
        <a:ext cx="1953958" cy="4226560"/>
      </dsp:txXfrm>
    </dsp:sp>
    <dsp:sp modelId="{E8BCA40D-6799-4972-879C-CC8AA4150A89}">
      <dsp:nvSpPr>
        <dsp:cNvPr id="0" name=""/>
        <dsp:cNvSpPr/>
      </dsp:nvSpPr>
      <dsp:spPr>
        <a:xfrm>
          <a:off x="5732418" y="337150"/>
          <a:ext cx="784555" cy="7845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E3A54-F4C4-4C14-9CD2-33980B46F231}" type="datetimeFigureOut">
              <a:rPr lang="tr-TR" smtClean="0"/>
              <a:t>7.02.2018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9F616-550D-4A02-919B-1A88A5BDC5B9}" type="slidenum">
              <a:rPr lang="tr-TR" smtClean="0"/>
              <a:t>‹#›</a:t>
            </a:fld>
            <a:endParaRPr lang="tr-TR"/>
          </a:p>
        </p:txBody>
      </p:sp>
    </p:spTree>
    <p:extLst>
      <p:ext uri="{BB962C8B-B14F-4D97-AF65-F5344CB8AC3E}">
        <p14:creationId xmlns:p14="http://schemas.microsoft.com/office/powerpoint/2010/main" val="412214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2782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86331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25340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13919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8537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0229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61788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0834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30211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4947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3627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344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481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6442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9996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2118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95936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BF4A7D0-849C-4F93-97D2-4ADF870F2C47}" type="datetimeFigureOut">
              <a:rPr lang="tr-TR" smtClean="0"/>
              <a:t>7.02.2018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370300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BF4A7D0-849C-4F93-97D2-4ADF870F2C47}" type="datetimeFigureOut">
              <a:rPr lang="tr-TR" smtClean="0"/>
              <a:t>7.02.2018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32809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BF4A7D0-849C-4F93-97D2-4ADF870F2C47}" type="datetimeFigureOut">
              <a:rPr lang="tr-TR" smtClean="0"/>
              <a:t>7.02.2018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288371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660600" y="1597000"/>
            <a:ext cx="4578800" cy="3664000"/>
          </a:xfrm>
          <a:prstGeom prst="rect">
            <a:avLst/>
          </a:prstGeom>
        </p:spPr>
        <p:txBody>
          <a:bodyPr spcFirstLastPara="1" wrap="square" lIns="91425" tIns="91425" rIns="91425" bIns="91425" anchor="ctr" anchorCtr="0"/>
          <a:lstStyle>
            <a:lvl1pPr lvl="0"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9pPr>
          </a:lstStyle>
          <a:p>
            <a:endParaRPr/>
          </a:p>
        </p:txBody>
      </p:sp>
    </p:spTree>
    <p:extLst>
      <p:ext uri="{BB962C8B-B14F-4D97-AF65-F5344CB8AC3E}">
        <p14:creationId xmlns:p14="http://schemas.microsoft.com/office/powerpoint/2010/main" val="3470279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1233133" y="5163867"/>
            <a:ext cx="101320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800"/>
              <a:buNone/>
              <a:defRPr sz="2400"/>
            </a:lvl1pPr>
          </a:lstStyle>
          <a:p>
            <a:endParaRPr/>
          </a:p>
        </p:txBody>
      </p:sp>
      <p:sp>
        <p:nvSpPr>
          <p:cNvPr id="41" name="Shape 41"/>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4633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604700" y="2314333"/>
            <a:ext cx="4648400" cy="1546400"/>
          </a:xfrm>
          <a:prstGeom prst="rect">
            <a:avLst/>
          </a:prstGeom>
        </p:spPr>
        <p:txBody>
          <a:bodyPr spcFirstLastPara="1" wrap="square" lIns="91425" tIns="91425" rIns="91425" bIns="91425" anchor="b" anchorCtr="0"/>
          <a:lstStyle>
            <a:lvl1pPr lvl="0"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1pPr>
            <a:lvl2pPr lvl="1"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2pPr>
            <a:lvl3pPr lvl="2"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3pPr>
            <a:lvl4pPr lvl="3"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4pPr>
            <a:lvl5pPr lvl="4"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5pPr>
            <a:lvl6pPr lvl="5"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6pPr>
            <a:lvl7pPr lvl="6"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7pPr>
            <a:lvl8pPr lvl="7"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8pPr>
            <a:lvl9pPr lvl="8"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9pPr>
          </a:lstStyle>
          <a:p>
            <a:endParaRPr/>
          </a:p>
        </p:txBody>
      </p:sp>
      <p:sp>
        <p:nvSpPr>
          <p:cNvPr id="13" name="Shape 13"/>
          <p:cNvSpPr txBox="1">
            <a:spLocks noGrp="1"/>
          </p:cNvSpPr>
          <p:nvPr>
            <p:ph type="subTitle" idx="1"/>
          </p:nvPr>
        </p:nvSpPr>
        <p:spPr>
          <a:xfrm>
            <a:off x="3604700" y="3685136"/>
            <a:ext cx="4648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434343"/>
              </a:buClr>
              <a:buSzPts val="1400"/>
              <a:buFont typeface="Inconsolata"/>
              <a:buNone/>
              <a:defRPr>
                <a:solidFill>
                  <a:srgbClr val="434343"/>
                </a:solidFill>
                <a:latin typeface="Inconsolata"/>
                <a:ea typeface="Inconsolata"/>
                <a:cs typeface="Inconsolata"/>
                <a:sym typeface="Inconsolata"/>
              </a:defRPr>
            </a:lvl1pPr>
            <a:lvl2pPr lvl="1"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2pPr>
            <a:lvl3pPr lvl="2"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3pPr>
            <a:lvl4pPr lvl="3"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4pPr>
            <a:lvl5pPr lvl="4"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5pPr>
            <a:lvl6pPr lvl="5"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6pPr>
            <a:lvl7pPr lvl="6"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7pPr>
            <a:lvl8pPr lvl="7"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8pPr>
            <a:lvl9pPr lvl="8"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9pPr>
          </a:lstStyle>
          <a:p>
            <a:endParaRPr/>
          </a:p>
        </p:txBody>
      </p:sp>
    </p:spTree>
    <p:extLst>
      <p:ext uri="{BB962C8B-B14F-4D97-AF65-F5344CB8AC3E}">
        <p14:creationId xmlns:p14="http://schemas.microsoft.com/office/powerpoint/2010/main" val="1223559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Shape 23"/>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Shape 2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5385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BF4A7D0-849C-4F93-97D2-4ADF870F2C47}" type="datetimeFigureOut">
              <a:rPr lang="tr-TR" smtClean="0"/>
              <a:t>7.02.2018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27976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EBF4A7D0-849C-4F93-97D2-4ADF870F2C47}" type="datetimeFigureOut">
              <a:rPr lang="tr-TR" smtClean="0"/>
              <a:t>7.02.2018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113640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BF4A7D0-849C-4F93-97D2-4ADF870F2C47}" type="datetimeFigureOut">
              <a:rPr lang="tr-TR" smtClean="0"/>
              <a:t>7.02.2018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2911055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BF4A7D0-849C-4F93-97D2-4ADF870F2C47}" type="datetimeFigureOut">
              <a:rPr lang="tr-TR" smtClean="0"/>
              <a:t>7.02.2018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70640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BF4A7D0-849C-4F93-97D2-4ADF870F2C47}" type="datetimeFigureOut">
              <a:rPr lang="tr-TR" smtClean="0"/>
              <a:t>7.02.2018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38297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BF4A7D0-849C-4F93-97D2-4ADF870F2C47}" type="datetimeFigureOut">
              <a:rPr lang="tr-TR" smtClean="0"/>
              <a:t>7.02.2018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1833705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BF4A7D0-849C-4F93-97D2-4ADF870F2C47}" type="datetimeFigureOut">
              <a:rPr lang="tr-TR" smtClean="0"/>
              <a:t>7.02.2018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3835799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BF4A7D0-849C-4F93-97D2-4ADF870F2C47}" type="datetimeFigureOut">
              <a:rPr lang="tr-TR" smtClean="0"/>
              <a:t>7.02.2018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1AAD7C4-F9F1-42E4-9DFB-AFBB396B803B}" type="slidenum">
              <a:rPr lang="tr-TR" smtClean="0"/>
              <a:t>‹#›</a:t>
            </a:fld>
            <a:endParaRPr lang="tr-TR"/>
          </a:p>
        </p:txBody>
      </p:sp>
    </p:spTree>
    <p:extLst>
      <p:ext uri="{BB962C8B-B14F-4D97-AF65-F5344CB8AC3E}">
        <p14:creationId xmlns:p14="http://schemas.microsoft.com/office/powerpoint/2010/main" val="364031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4A7D0-849C-4F93-97D2-4ADF870F2C47}" type="datetimeFigureOut">
              <a:rPr lang="tr-TR" smtClean="0"/>
              <a:t>7.02.2018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AD7C4-F9F1-42E4-9DFB-AFBB396B803B}" type="slidenum">
              <a:rPr lang="tr-TR" smtClean="0"/>
              <a:t>‹#›</a:t>
            </a:fld>
            <a:endParaRPr lang="tr-TR"/>
          </a:p>
        </p:txBody>
      </p:sp>
    </p:spTree>
    <p:extLst>
      <p:ext uri="{BB962C8B-B14F-4D97-AF65-F5344CB8AC3E}">
        <p14:creationId xmlns:p14="http://schemas.microsoft.com/office/powerpoint/2010/main" val="20959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3660600" y="1597000"/>
            <a:ext cx="4578800" cy="3664000"/>
          </a:xfrm>
          <a:prstGeom prst="rect">
            <a:avLst/>
          </a:prstGeom>
        </p:spPr>
        <p:txBody>
          <a:bodyPr spcFirstLastPara="1" vert="horz" wrap="square" lIns="121900" tIns="121900" rIns="121900" bIns="121900" rtlCol="0" anchor="ctr" anchorCtr="0">
            <a:noAutofit/>
          </a:bodyPr>
          <a:lstStyle/>
          <a:p>
            <a:r>
              <a:rPr lang="tr-TR" dirty="0" smtClean="0"/>
              <a:t>DBB 404</a:t>
            </a:r>
            <a:br>
              <a:rPr lang="tr-TR" dirty="0" smtClean="0"/>
            </a:br>
            <a:r>
              <a:rPr lang="tr-TR" dirty="0" smtClean="0"/>
              <a:t>Yabancı Dil Öğretimi</a:t>
            </a:r>
            <a:endParaRPr dirty="0"/>
          </a:p>
        </p:txBody>
      </p:sp>
    </p:spTree>
    <p:extLst>
      <p:ext uri="{BB962C8B-B14F-4D97-AF65-F5344CB8AC3E}">
        <p14:creationId xmlns:p14="http://schemas.microsoft.com/office/powerpoint/2010/main" val="2906167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10</a:t>
            </a:fld>
            <a:endParaRPr/>
          </a:p>
        </p:txBody>
      </p:sp>
      <p:sp>
        <p:nvSpPr>
          <p:cNvPr id="3" name="Unvan 2"/>
          <p:cNvSpPr>
            <a:spLocks noGrp="1"/>
          </p:cNvSpPr>
          <p:nvPr>
            <p:ph type="title"/>
          </p:nvPr>
        </p:nvSpPr>
        <p:spPr>
          <a:xfrm>
            <a:off x="980996" y="1262743"/>
            <a:ext cx="5846524" cy="4385762"/>
          </a:xfrm>
        </p:spPr>
        <p:txBody>
          <a:bodyPr>
            <a:noAutofit/>
          </a:bodyPr>
          <a:lstStyle/>
          <a:p>
            <a:r>
              <a:rPr lang="tr-TR" sz="2400" dirty="0"/>
              <a:t>Bu yöntemde öğrenci, öğrenme içeriği konusunda fazla etkili olmayan dinleyici, katılımcı ve uygulayıcı konumundadır. Dili öğrenmeye başladığı ilk derslerde yalnızca kendisine verilen komutları anlayıp doğru tepkiyi vermesi beklenir. Yönteme adını veren de, bu komuta tepki verme işlemidir. İlerleyen aşamalarda öğrencinin de uygun komutları önce taklit etmesi, sonrasında da üretmesi beklenir. Öğretmen ise öğrencilerin oyuncu olduğu sınıf ortamında yönetmen rolünü üstlenir; yani komutları verir ve tepkileri kontrol eder.</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242920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11</a:t>
            </a:fld>
            <a:endParaRPr/>
          </a:p>
        </p:txBody>
      </p:sp>
      <p:sp>
        <p:nvSpPr>
          <p:cNvPr id="3" name="Unvan 2"/>
          <p:cNvSpPr>
            <a:spLocks noGrp="1"/>
          </p:cNvSpPr>
          <p:nvPr>
            <p:ph type="title"/>
          </p:nvPr>
        </p:nvSpPr>
        <p:spPr>
          <a:xfrm>
            <a:off x="954871" y="1454331"/>
            <a:ext cx="5846524" cy="2940139"/>
          </a:xfrm>
        </p:spPr>
        <p:txBody>
          <a:bodyPr>
            <a:noAutofit/>
          </a:bodyPr>
          <a:lstStyle/>
          <a:p>
            <a:r>
              <a:rPr lang="tr-TR" dirty="0"/>
              <a:t>Öğrencilerin konuşmaya başladıkları aşamada yanlış yapmaları olağandır. Bu, doğal bir süreç olduğundan öğretmenler de toleranslı olmalıdır. Bu yöntemde, araç-gereçler değil, ses, devinim ve mimikler önemlidir. </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160931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12</a:t>
            </a:fld>
            <a:endParaRPr/>
          </a:p>
        </p:txBody>
      </p:sp>
      <p:sp>
        <p:nvSpPr>
          <p:cNvPr id="3" name="Unvan 2"/>
          <p:cNvSpPr>
            <a:spLocks noGrp="1"/>
          </p:cNvSpPr>
          <p:nvPr>
            <p:ph type="title"/>
          </p:nvPr>
        </p:nvSpPr>
        <p:spPr>
          <a:xfrm>
            <a:off x="859076" y="1271450"/>
            <a:ext cx="5846524" cy="4718873"/>
          </a:xfrm>
        </p:spPr>
        <p:txBody>
          <a:bodyPr>
            <a:noAutofit/>
          </a:bodyPr>
          <a:lstStyle/>
          <a:p>
            <a:r>
              <a:rPr lang="tr-TR" sz="2400" dirty="0"/>
              <a:t>Tüm Fiziksel Tepki </a:t>
            </a:r>
            <a:r>
              <a:rPr lang="tr-TR" sz="2400" dirty="0" err="1"/>
              <a:t>Yöntemi’nde</a:t>
            </a:r>
            <a:r>
              <a:rPr lang="tr-TR" sz="2400" dirty="0"/>
              <a:t>, konuşma ve dinleme becerilerinin okuma ve yazma becerilerinden daha önemli olduğu düşünülür. Bu nedenle söz konusu diğer iki becerinin geliştirilmesine yönelik etkinlik yaptırılmaz. Bu, yöntemin en zayıf ve en çok eleştiri alan özelliğidir. Ancak, genellikle okul öncesi ve birinci sınıflarda kullanılan yöntem, öğrencilerin henüz anadillerinde de okuma yazma sürecine başlamamış olmaları gerçeği nedeniyle, eleştirilere karşın, halen en sık kullanılan yöntemlerden biri olmayı sürdürebilmektedir. </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66936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552449" y="2314332"/>
            <a:ext cx="4807780" cy="1926741"/>
          </a:xfrm>
          <a:prstGeom prst="rect">
            <a:avLst/>
          </a:prstGeom>
        </p:spPr>
        <p:txBody>
          <a:bodyPr spcFirstLastPara="1" vert="horz" wrap="square" lIns="121900" tIns="121900" rIns="121900" bIns="121900" rtlCol="0" anchor="b" anchorCtr="0">
            <a:noAutofit/>
          </a:bodyPr>
          <a:lstStyle/>
          <a:p>
            <a:r>
              <a:rPr lang="tr-TR" dirty="0" smtClean="0"/>
              <a:t>2</a:t>
            </a:r>
            <a:r>
              <a:rPr lang="en" dirty="0" smtClean="0"/>
              <a:t>.</a:t>
            </a:r>
            <a:endParaRPr dirty="0"/>
          </a:p>
          <a:p>
            <a:r>
              <a:rPr lang="tr-TR" dirty="0" err="1" smtClean="0"/>
              <a:t>Danışmanlı</a:t>
            </a:r>
            <a:r>
              <a:rPr lang="tr-TR" dirty="0" smtClean="0"/>
              <a:t> / Grupla Dil Öğrenme Yöntemi</a:t>
            </a:r>
            <a:endParaRPr dirty="0"/>
          </a:p>
        </p:txBody>
      </p:sp>
    </p:spTree>
    <p:extLst>
      <p:ext uri="{BB962C8B-B14F-4D97-AF65-F5344CB8AC3E}">
        <p14:creationId xmlns:p14="http://schemas.microsoft.com/office/powerpoint/2010/main" val="310243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14</a:t>
            </a:fld>
            <a:endParaRPr/>
          </a:p>
        </p:txBody>
      </p:sp>
      <p:sp>
        <p:nvSpPr>
          <p:cNvPr id="3" name="Unvan 2"/>
          <p:cNvSpPr>
            <a:spLocks noGrp="1"/>
          </p:cNvSpPr>
          <p:nvPr>
            <p:ph type="title"/>
          </p:nvPr>
        </p:nvSpPr>
        <p:spPr>
          <a:xfrm>
            <a:off x="859076" y="1271450"/>
            <a:ext cx="5846524" cy="4718873"/>
          </a:xfrm>
        </p:spPr>
        <p:txBody>
          <a:bodyPr>
            <a:noAutofit/>
          </a:bodyPr>
          <a:lstStyle/>
          <a:p>
            <a:r>
              <a:rPr lang="tr-TR" sz="2400" dirty="0"/>
              <a:t>Psikolojik danışman ve psikoloji profesörü olan Charles </a:t>
            </a:r>
            <a:r>
              <a:rPr lang="tr-TR" sz="2400" dirty="0" err="1"/>
              <a:t>Curran</a:t>
            </a:r>
            <a:r>
              <a:rPr lang="tr-TR" sz="2400" dirty="0"/>
              <a:t> ve arkadaşları tarafından önerilen</a:t>
            </a:r>
            <a:r>
              <a:rPr lang="tr-TR" sz="2400" i="1" dirty="0"/>
              <a:t> </a:t>
            </a:r>
            <a:r>
              <a:rPr lang="tr-TR" sz="2400" b="1" i="1" dirty="0" err="1"/>
              <a:t>Danışmanlı</a:t>
            </a:r>
            <a:r>
              <a:rPr lang="tr-TR" sz="2400" b="1" i="1" dirty="0"/>
              <a:t> Dil Öğrenme </a:t>
            </a:r>
            <a:r>
              <a:rPr lang="tr-TR" sz="2400" b="1" i="1" dirty="0" err="1"/>
              <a:t>Yöntemi</a:t>
            </a:r>
            <a:r>
              <a:rPr lang="tr-TR" sz="2400" dirty="0" err="1"/>
              <a:t>’ne</a:t>
            </a:r>
            <a:r>
              <a:rPr lang="tr-TR" sz="2400" dirty="0"/>
              <a:t> (</a:t>
            </a:r>
            <a:r>
              <a:rPr lang="tr-TR" sz="2400" dirty="0" err="1"/>
              <a:t>Community</a:t>
            </a:r>
            <a:r>
              <a:rPr lang="tr-TR" sz="2400" dirty="0"/>
              <a:t> Language Learning) göre dil, kültürel ve zihinsel etkinlikler dizgesidir ve dil öğreniminin temel amacı iletişim kurmaktır</a:t>
            </a:r>
            <a:r>
              <a:rPr lang="tr-TR" sz="2400" dirty="0" smtClean="0"/>
              <a:t>.</a:t>
            </a:r>
            <a:br>
              <a:rPr lang="tr-TR" sz="2400" dirty="0" smtClean="0"/>
            </a:br>
            <a:r>
              <a:rPr lang="tr-TR" sz="2400" dirty="0" err="1"/>
              <a:t>Curran’a</a:t>
            </a:r>
            <a:r>
              <a:rPr lang="tr-TR" sz="2400" dirty="0"/>
              <a:t> göre (1976), öğrenme kişinin tüm benliğini kapsar ve gelişimin toplumsal bir süreci, çocuksu bir bağımlılıktan bağımsızlığa giden yoludur. Dil öğrenmedeki amaç ise doğal bir dil yetisi kazanmaktır.</a:t>
            </a:r>
            <a:br>
              <a:rPr lang="tr-TR" sz="2400" dirty="0"/>
            </a:br>
            <a:r>
              <a:rPr lang="tr-TR" dirty="0" smtClean="0"/>
              <a:t/>
            </a:r>
            <a:br>
              <a:rPr lang="tr-TR" dirty="0" smtClean="0"/>
            </a:br>
            <a:endParaRPr lang="tr-TR"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510874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15</a:t>
            </a:fld>
            <a:endParaRPr/>
          </a:p>
        </p:txBody>
      </p:sp>
      <p:sp>
        <p:nvSpPr>
          <p:cNvPr id="3" name="Unvan 2"/>
          <p:cNvSpPr>
            <a:spLocks noGrp="1"/>
          </p:cNvSpPr>
          <p:nvPr>
            <p:ph type="title"/>
          </p:nvPr>
        </p:nvSpPr>
        <p:spPr>
          <a:xfrm>
            <a:off x="859076" y="766354"/>
            <a:ext cx="5846524" cy="4484915"/>
          </a:xfrm>
        </p:spPr>
        <p:txBody>
          <a:bodyPr>
            <a:noAutofit/>
          </a:bodyPr>
          <a:lstStyle/>
          <a:p>
            <a:r>
              <a:rPr lang="tr-TR" sz="2000" dirty="0"/>
              <a:t/>
            </a:r>
            <a:br>
              <a:rPr lang="tr-TR" sz="2000" dirty="0"/>
            </a:br>
            <a:r>
              <a:rPr lang="tr-TR" sz="2000" dirty="0" smtClean="0"/>
              <a:t>Bu </a:t>
            </a:r>
            <a:r>
              <a:rPr lang="tr-TR" sz="2000" dirty="0"/>
              <a:t>yöntemin kesin bir izlencesi yoktur, çünkü işlenecek konuları öğrenciler belirler. Bu ilkenin temelinde, öğrencilerin iletişim kurmak istedikleri konuları kendilerinin seçmesi ve gerçek bir amaçla dili öğrenmek istemelerinin sağlanması düşüncesi yatmaktadır. Unutulmaması gereken, öğrencinin birey olmanın ötesinde topluluğun bir üyesi olduğudur. Bu nedenle öğrenciler sınıfta sohbet havası yaratabilecek biçimde bir daire yaparak otururlar. Öğretmen halkanın dışında, öğrencilerin arkasındadır. Bu simgesel oturma düzeni, öğretmenin sınıfta yalnızca öğrenciye yardımcı olmak amacıyla bulunduğunu gösterir. </a:t>
            </a:r>
            <a:r>
              <a:rPr lang="tr-TR" dirty="0" smtClean="0"/>
              <a:t/>
            </a:r>
            <a:br>
              <a:rPr lang="tr-TR" dirty="0" smtClean="0"/>
            </a:br>
            <a:endParaRPr lang="tr-TR"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1191978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16</a:t>
            </a:fld>
            <a:endParaRPr/>
          </a:p>
        </p:txBody>
      </p:sp>
      <p:sp>
        <p:nvSpPr>
          <p:cNvPr id="3" name="Unvan 2"/>
          <p:cNvSpPr>
            <a:spLocks noGrp="1"/>
          </p:cNvSpPr>
          <p:nvPr>
            <p:ph type="title"/>
          </p:nvPr>
        </p:nvSpPr>
        <p:spPr>
          <a:xfrm>
            <a:off x="885201" y="1088571"/>
            <a:ext cx="5846524" cy="4484915"/>
          </a:xfrm>
        </p:spPr>
        <p:txBody>
          <a:bodyPr>
            <a:noAutofit/>
          </a:bodyPr>
          <a:lstStyle/>
          <a:p>
            <a:r>
              <a:rPr lang="tr-TR" sz="2000" dirty="0"/>
              <a:t/>
            </a:r>
            <a:br>
              <a:rPr lang="tr-TR" sz="2000" dirty="0"/>
            </a:br>
            <a:r>
              <a:rPr lang="tr-TR" sz="2400" dirty="0"/>
              <a:t>Öğrenciler hedef dilde iletişim kurarken takıldıkları ya da zorlandıkları durumlarda öğretmenden yardım isterler. Öğretmenin öğrenmeye uygun, öğrencilerin rahatlıkla öğrenebileceği ve dil yetilerini geliştirebileceği bir ortam yaratması gerekir. Ancak, öğretmen, derslerde öğrencilerin alabileceğinden fazlasını vermemelidir. </a:t>
            </a:r>
            <a:br>
              <a:rPr lang="tr-TR" sz="2400" dirty="0"/>
            </a:br>
            <a:r>
              <a:rPr lang="tr-TR" sz="2400" dirty="0"/>
              <a:t>Öğretmenin öğrenciye yardımcı olabilmesi, sınıfta anadilden hedef dile çeviri yapmayı gerektirir; ancak, bu durum öğrencilerin dil düzeyleri ilerledikçe azalacaktır.</a:t>
            </a:r>
            <a:endParaRPr lang="tr-TR" sz="2400"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1429002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17</a:t>
            </a:fld>
            <a:endParaRPr/>
          </a:p>
        </p:txBody>
      </p:sp>
      <p:sp>
        <p:nvSpPr>
          <p:cNvPr id="3" name="Unvan 2"/>
          <p:cNvSpPr>
            <a:spLocks noGrp="1"/>
          </p:cNvSpPr>
          <p:nvPr>
            <p:ph type="title"/>
          </p:nvPr>
        </p:nvSpPr>
        <p:spPr>
          <a:xfrm>
            <a:off x="885201" y="1105991"/>
            <a:ext cx="5846524" cy="4728755"/>
          </a:xfrm>
        </p:spPr>
        <p:txBody>
          <a:bodyPr>
            <a:noAutofit/>
          </a:bodyPr>
          <a:lstStyle/>
          <a:p>
            <a:r>
              <a:rPr lang="tr-TR" sz="2200" dirty="0"/>
              <a:t/>
            </a:r>
            <a:br>
              <a:rPr lang="tr-TR" sz="2200" dirty="0"/>
            </a:br>
            <a:r>
              <a:rPr lang="tr-TR" sz="2200" dirty="0"/>
              <a:t>Bunun dışında grup çalışması, ses kaydetme, bakarak kopyalama, dinleme ve serbest konuşma etkinlikleri de yapılır. Yanlışlarsa genellikle göz ardı edilir. Bunun nedeni, öğrencilerin en iyi, kendilerini güvende hissederken öğrenecekleri </a:t>
            </a:r>
            <a:r>
              <a:rPr lang="tr-TR" sz="2200" dirty="0" err="1"/>
              <a:t>sayıtlısına</a:t>
            </a:r>
            <a:r>
              <a:rPr lang="tr-TR" sz="2200" dirty="0"/>
              <a:t> bağlı olarak, yaptıkları yanlışlara odaklanıp özgüvenlerini yitirmelerini önlemektir. </a:t>
            </a:r>
            <a:br>
              <a:rPr lang="tr-TR" sz="2200" dirty="0"/>
            </a:br>
            <a:r>
              <a:rPr lang="tr-TR" sz="2200" dirty="0"/>
              <a:t> </a:t>
            </a:r>
            <a:br>
              <a:rPr lang="tr-TR" sz="2200" dirty="0"/>
            </a:br>
            <a:r>
              <a:rPr lang="tr-TR" sz="2200" dirty="0"/>
              <a:t>Bu yöntemde, dilsel gelişimi engelleyeceği düşünüldüğünden ve belirli bir izlence olmadığından ders kitabı kullanılmaz. Derste konuşulanlar ses kayıt aracı aracılığı ile kaydedilir ve sonrasında kayıtlar dinlenerek söylenenler tahtaya yazılır. Bu aşamada, elde edilen bu dilsel veri üzerinden dilbilgisi çalışılır.</a:t>
            </a:r>
            <a:r>
              <a:rPr lang="tr-TR" dirty="0"/>
              <a:t> </a:t>
            </a:r>
            <a:endParaRPr lang="tr-TR" sz="2400"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2813551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3660600" y="1597000"/>
            <a:ext cx="4578800" cy="3664000"/>
          </a:xfrm>
          <a:prstGeom prst="rect">
            <a:avLst/>
          </a:prstGeom>
        </p:spPr>
        <p:txBody>
          <a:bodyPr spcFirstLastPara="1" vert="horz" wrap="square" lIns="121900" tIns="121900" rIns="121900" bIns="121900" rtlCol="0" anchor="ctr" anchorCtr="0">
            <a:noAutofit/>
          </a:bodyPr>
          <a:lstStyle/>
          <a:p>
            <a:r>
              <a:rPr lang="tr-TR" b="1" dirty="0" smtClean="0"/>
              <a:t>Tasarımcı Yöntemleri</a:t>
            </a:r>
            <a:endParaRPr dirty="0"/>
          </a:p>
        </p:txBody>
      </p:sp>
    </p:spTree>
    <p:extLst>
      <p:ext uri="{BB962C8B-B14F-4D97-AF65-F5344CB8AC3E}">
        <p14:creationId xmlns:p14="http://schemas.microsoft.com/office/powerpoint/2010/main" val="173574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3</a:t>
            </a:fld>
            <a:endParaRPr/>
          </a:p>
        </p:txBody>
      </p:sp>
      <p:graphicFrame>
        <p:nvGraphicFramePr>
          <p:cNvPr id="4" name="Diyagram 3"/>
          <p:cNvGraphicFramePr/>
          <p:nvPr>
            <p:extLst>
              <p:ext uri="{D42A27DB-BD31-4B8C-83A1-F6EECF244321}">
                <p14:modId xmlns:p14="http://schemas.microsoft.com/office/powerpoint/2010/main" val="285481816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955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604700" y="2314333"/>
            <a:ext cx="4648400" cy="1546400"/>
          </a:xfrm>
          <a:prstGeom prst="rect">
            <a:avLst/>
          </a:prstGeom>
        </p:spPr>
        <p:txBody>
          <a:bodyPr spcFirstLastPara="1" vert="horz" wrap="square" lIns="121900" tIns="121900" rIns="121900" bIns="121900" rtlCol="0" anchor="b" anchorCtr="0">
            <a:noAutofit/>
          </a:bodyPr>
          <a:lstStyle/>
          <a:p>
            <a:r>
              <a:rPr lang="en" dirty="0"/>
              <a:t>1.</a:t>
            </a:r>
            <a:endParaRPr dirty="0"/>
          </a:p>
          <a:p>
            <a:r>
              <a:rPr lang="tr-TR" dirty="0" smtClean="0"/>
              <a:t>Telkin Yöntemi</a:t>
            </a:r>
            <a:endParaRPr dirty="0"/>
          </a:p>
        </p:txBody>
      </p:sp>
    </p:spTree>
    <p:extLst>
      <p:ext uri="{BB962C8B-B14F-4D97-AF65-F5344CB8AC3E}">
        <p14:creationId xmlns:p14="http://schemas.microsoft.com/office/powerpoint/2010/main" val="252617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5</a:t>
            </a:fld>
            <a:endParaRPr/>
          </a:p>
        </p:txBody>
      </p:sp>
      <p:pic>
        <p:nvPicPr>
          <p:cNvPr id="2" name="Resim 1"/>
          <p:cNvPicPr>
            <a:picLocks noChangeAspect="1"/>
          </p:cNvPicPr>
          <p:nvPr/>
        </p:nvPicPr>
        <p:blipFill>
          <a:blip r:embed="rId3"/>
          <a:stretch>
            <a:fillRect/>
          </a:stretch>
        </p:blipFill>
        <p:spPr>
          <a:xfrm rot="212612">
            <a:off x="7215050" y="672334"/>
            <a:ext cx="3891363" cy="4145981"/>
          </a:xfrm>
          <a:prstGeom prst="rect">
            <a:avLst/>
          </a:prstGeom>
        </p:spPr>
      </p:pic>
      <p:sp>
        <p:nvSpPr>
          <p:cNvPr id="3" name="Unvan 2"/>
          <p:cNvSpPr>
            <a:spLocks noGrp="1"/>
          </p:cNvSpPr>
          <p:nvPr>
            <p:ph type="title"/>
          </p:nvPr>
        </p:nvSpPr>
        <p:spPr/>
        <p:txBody>
          <a:bodyPr/>
          <a:lstStyle/>
          <a:p>
            <a:endParaRPr lang="tr-TR"/>
          </a:p>
        </p:txBody>
      </p:sp>
    </p:spTree>
    <p:extLst>
      <p:ext uri="{BB962C8B-B14F-4D97-AF65-F5344CB8AC3E}">
        <p14:creationId xmlns:p14="http://schemas.microsoft.com/office/powerpoint/2010/main" val="31065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604700" y="2314332"/>
            <a:ext cx="4648400" cy="1926741"/>
          </a:xfrm>
          <a:prstGeom prst="rect">
            <a:avLst/>
          </a:prstGeom>
        </p:spPr>
        <p:txBody>
          <a:bodyPr spcFirstLastPara="1" vert="horz" wrap="square" lIns="121900" tIns="121900" rIns="121900" bIns="121900" rtlCol="0" anchor="b" anchorCtr="0">
            <a:noAutofit/>
          </a:bodyPr>
          <a:lstStyle/>
          <a:p>
            <a:r>
              <a:rPr lang="tr-TR" dirty="0" smtClean="0"/>
              <a:t>2</a:t>
            </a:r>
            <a:r>
              <a:rPr lang="en" dirty="0" smtClean="0"/>
              <a:t>.</a:t>
            </a:r>
            <a:endParaRPr dirty="0"/>
          </a:p>
          <a:p>
            <a:r>
              <a:rPr lang="tr-TR" dirty="0" smtClean="0"/>
              <a:t>Tüm Fiziksel Tepki Yöntemi</a:t>
            </a:r>
            <a:endParaRPr dirty="0"/>
          </a:p>
        </p:txBody>
      </p:sp>
    </p:spTree>
    <p:extLst>
      <p:ext uri="{BB962C8B-B14F-4D97-AF65-F5344CB8AC3E}">
        <p14:creationId xmlns:p14="http://schemas.microsoft.com/office/powerpoint/2010/main" val="335216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7</a:t>
            </a:fld>
            <a:endParaRPr/>
          </a:p>
        </p:txBody>
      </p:sp>
      <p:sp>
        <p:nvSpPr>
          <p:cNvPr id="3" name="Unvan 2"/>
          <p:cNvSpPr>
            <a:spLocks noGrp="1"/>
          </p:cNvSpPr>
          <p:nvPr>
            <p:ph type="title"/>
          </p:nvPr>
        </p:nvSpPr>
        <p:spPr>
          <a:xfrm>
            <a:off x="1216127" y="1820091"/>
            <a:ext cx="5288800" cy="3523613"/>
          </a:xfrm>
        </p:spPr>
        <p:txBody>
          <a:bodyPr>
            <a:normAutofit fontScale="90000"/>
          </a:bodyPr>
          <a:lstStyle/>
          <a:p>
            <a:r>
              <a:rPr lang="tr-TR" dirty="0"/>
              <a:t>Günümüzde bazı uygulama farklarıyla, özellikle okul öncesi yabancı dil öğretiminde kullanılmaya devam eden </a:t>
            </a:r>
            <a:r>
              <a:rPr lang="tr-TR" b="1" i="1" dirty="0"/>
              <a:t>Tüm Fiziksel Tepki </a:t>
            </a:r>
            <a:r>
              <a:rPr lang="tr-TR" b="1" i="1" dirty="0" err="1"/>
              <a:t>Yöntemi</a:t>
            </a:r>
            <a:r>
              <a:rPr lang="tr-TR" dirty="0" err="1"/>
              <a:t>’nin</a:t>
            </a:r>
            <a:r>
              <a:rPr lang="tr-TR" dirty="0"/>
              <a:t> (Total </a:t>
            </a:r>
            <a:r>
              <a:rPr lang="tr-TR" dirty="0" err="1"/>
              <a:t>Physical</a:t>
            </a:r>
            <a:r>
              <a:rPr lang="tr-TR" dirty="0"/>
              <a:t> </a:t>
            </a:r>
            <a:r>
              <a:rPr lang="tr-TR" dirty="0" err="1"/>
              <a:t>Response</a:t>
            </a:r>
            <a:r>
              <a:rPr lang="tr-TR" dirty="0"/>
              <a:t>) dilin ne olduğu konusunda belirgin bir varsayımı olmamakla birlikte, temelde </a:t>
            </a:r>
            <a:r>
              <a:rPr lang="tr-TR" b="1" i="1" dirty="0"/>
              <a:t>yapısalcı</a:t>
            </a:r>
            <a:r>
              <a:rPr lang="tr-TR" dirty="0"/>
              <a:t> (</a:t>
            </a:r>
            <a:r>
              <a:rPr lang="tr-TR" dirty="0" err="1"/>
              <a:t>structuralist</a:t>
            </a:r>
            <a:r>
              <a:rPr lang="tr-TR" dirty="0"/>
              <a:t>), dilbilgisi kökenli dil kuramını benimser.</a:t>
            </a:r>
            <a:br>
              <a:rPr lang="tr-TR" dirty="0"/>
            </a:br>
            <a:endParaRPr lang="tr-TR" dirty="0"/>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381525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sp>
        <p:nvSpPr>
          <p:cNvPr id="3" name="Unvan 2"/>
          <p:cNvSpPr>
            <a:spLocks noGrp="1"/>
          </p:cNvSpPr>
          <p:nvPr>
            <p:ph type="title"/>
          </p:nvPr>
        </p:nvSpPr>
        <p:spPr>
          <a:xfrm>
            <a:off x="954870" y="984069"/>
            <a:ext cx="5846524" cy="4943110"/>
          </a:xfrm>
        </p:spPr>
        <p:txBody>
          <a:bodyPr>
            <a:noAutofit/>
          </a:bodyPr>
          <a:lstStyle/>
          <a:p>
            <a:r>
              <a:rPr lang="tr-TR" sz="2000" dirty="0"/>
              <a:t>Bu yöntemi tasarlayan James </a:t>
            </a:r>
            <a:r>
              <a:rPr lang="tr-TR" sz="2000" dirty="0" err="1"/>
              <a:t>Asher’a</a:t>
            </a:r>
            <a:r>
              <a:rPr lang="tr-TR" sz="2000" dirty="0"/>
              <a:t> göre (1965), yabancı dil öğrenim süreci anadili edinimi süreci ile aynıdır. Kişi her iki durumda da aynı aşamalardan geçer. Daha önceki yöntemlerin genellikle beynin sol yarıküresinin işlevlerine ağırlık verilerek gerçekleştirildiğini, oysa anadili ediniminde her iki yarıkürenin işlevlerinin de eşzamanlı olarak gerçekleştiğini vurgulayan </a:t>
            </a:r>
            <a:r>
              <a:rPr lang="tr-TR" sz="2000" dirty="0" err="1"/>
              <a:t>Asher</a:t>
            </a:r>
            <a:r>
              <a:rPr lang="tr-TR" sz="2000" dirty="0"/>
              <a:t>, yabancı dil öğretiminde de sağ beyin yarıküresinin işlevlerinin kullanımının arttırılması gerektiğini savunur. Bu amaçla, dil öğrenimi sürecine devinim öğesini katan Tüm Fiziksel Tepki </a:t>
            </a:r>
            <a:r>
              <a:rPr lang="tr-TR" sz="2000" dirty="0" err="1"/>
              <a:t>Yöntemi’nde</a:t>
            </a:r>
            <a:r>
              <a:rPr lang="tr-TR" sz="2000" dirty="0"/>
              <a:t> öğrenciler, devinimleri, inceleyerek öğrenebilecekleri gibi, kendileri gerçekleştirerek de öğrenebilirler. Bu yöntemin temel savunusu, eğlenceli olduğunda dil öğrenmenin daha etkili olduğudur.</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160456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9</a:t>
            </a:fld>
            <a:endParaRPr/>
          </a:p>
        </p:txBody>
      </p:sp>
      <p:sp>
        <p:nvSpPr>
          <p:cNvPr id="3" name="Unvan 2"/>
          <p:cNvSpPr>
            <a:spLocks noGrp="1"/>
          </p:cNvSpPr>
          <p:nvPr>
            <p:ph type="title"/>
          </p:nvPr>
        </p:nvSpPr>
        <p:spPr>
          <a:xfrm>
            <a:off x="980996" y="1262743"/>
            <a:ext cx="5846524" cy="4385762"/>
          </a:xfrm>
        </p:spPr>
        <p:txBody>
          <a:bodyPr>
            <a:noAutofit/>
          </a:bodyPr>
          <a:lstStyle/>
          <a:p>
            <a:r>
              <a:rPr lang="tr-TR" dirty="0"/>
              <a:t>Tüm Fiziksel Tepki </a:t>
            </a:r>
            <a:r>
              <a:rPr lang="tr-TR" dirty="0" err="1"/>
              <a:t>Yöntemi’nde</a:t>
            </a:r>
            <a:r>
              <a:rPr lang="tr-TR" dirty="0"/>
              <a:t>, dil öğrenmenin amacının hedef dili anadili olarak konuşan kişilerle iletişim kurabilmek için sözel yeterlilik kazanmak olduğu düşünülür. Bu nedenle tümce tabanlı izlence kullanılır ve temelden başlayan dilbilgisi ve söz varlığı üzerinde durulur. Ancak, bu yol izlenirken biçim değil anlam önemlidir. Yani, </a:t>
            </a:r>
            <a:r>
              <a:rPr lang="tr-TR" dirty="0" err="1"/>
              <a:t>dilbilgisel</a:t>
            </a:r>
            <a:r>
              <a:rPr lang="tr-TR" dirty="0"/>
              <a:t> olarak yanlış bile olsa anlamda sorun yaratmayan dilsel yapılar kullanılabilir. </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205959981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TM03457464[[fn=Kar Payı]]</Template>
  <TotalTime>225</TotalTime>
  <Words>502</Words>
  <Application>Microsoft Office PowerPoint</Application>
  <PresentationFormat>Geniş ekran</PresentationFormat>
  <Paragraphs>37</Paragraphs>
  <Slides>17</Slides>
  <Notes>17</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17</vt:i4>
      </vt:variant>
    </vt:vector>
  </HeadingPairs>
  <TitlesOfParts>
    <vt:vector size="23" baseType="lpstr">
      <vt:lpstr>Inconsolata</vt:lpstr>
      <vt:lpstr>Pangolin</vt:lpstr>
      <vt:lpstr>Arial</vt:lpstr>
      <vt:lpstr>Calibri</vt:lpstr>
      <vt:lpstr>Calibri Light</vt:lpstr>
      <vt:lpstr>Office Teması</vt:lpstr>
      <vt:lpstr>DBB 404 Yabancı Dil Öğretimi</vt:lpstr>
      <vt:lpstr>Tasarımcı Yöntemleri</vt:lpstr>
      <vt:lpstr>PowerPoint Sunusu</vt:lpstr>
      <vt:lpstr>1. Telkin Yöntemi</vt:lpstr>
      <vt:lpstr>PowerPoint Sunusu</vt:lpstr>
      <vt:lpstr>2. Tüm Fiziksel Tepki Yöntemi</vt:lpstr>
      <vt:lpstr>Günümüzde bazı uygulama farklarıyla, özellikle okul öncesi yabancı dil öğretiminde kullanılmaya devam eden Tüm Fiziksel Tepki Yöntemi’nin (Total Physical Response) dilin ne olduğu konusunda belirgin bir varsayımı olmamakla birlikte, temelde yapısalcı (structuralist), dilbilgisi kökenli dil kuramını benimser. </vt:lpstr>
      <vt:lpstr>Bu yöntemi tasarlayan James Asher’a göre (1965), yabancı dil öğrenim süreci anadili edinimi süreci ile aynıdır. Kişi her iki durumda da aynı aşamalardan geçer. Daha önceki yöntemlerin genellikle beynin sol yarıküresinin işlevlerine ağırlık verilerek gerçekleştirildiğini, oysa anadili ediniminde her iki yarıkürenin işlevlerinin de eşzamanlı olarak gerçekleştiğini vurgulayan Asher, yabancı dil öğretiminde de sağ beyin yarıküresinin işlevlerinin kullanımının arttırılması gerektiğini savunur. Bu amaçla, dil öğrenimi sürecine devinim öğesini katan Tüm Fiziksel Tepki Yöntemi’nde öğrenciler, devinimleri, inceleyerek öğrenebilecekleri gibi, kendileri gerçekleştirerek de öğrenebilirler. Bu yöntemin temel savunusu, eğlenceli olduğunda dil öğrenmenin daha etkili olduğudur.</vt:lpstr>
      <vt:lpstr>Tüm Fiziksel Tepki Yöntemi’nde, dil öğrenmenin amacının hedef dili anadili olarak konuşan kişilerle iletişim kurabilmek için sözel yeterlilik kazanmak olduğu düşünülür. Bu nedenle tümce tabanlı izlence kullanılır ve temelden başlayan dilbilgisi ve söz varlığı üzerinde durulur. Ancak, bu yol izlenirken biçim değil anlam önemlidir. Yani, dilbilgisel olarak yanlış bile olsa anlamda sorun yaratmayan dilsel yapılar kullanılabilir. </vt:lpstr>
      <vt:lpstr>Bu yöntemde öğrenci, öğrenme içeriği konusunda fazla etkili olmayan dinleyici, katılımcı ve uygulayıcı konumundadır. Dili öğrenmeye başladığı ilk derslerde yalnızca kendisine verilen komutları anlayıp doğru tepkiyi vermesi beklenir. Yönteme adını veren de, bu komuta tepki verme işlemidir. İlerleyen aşamalarda öğrencinin de uygun komutları önce taklit etmesi, sonrasında da üretmesi beklenir. Öğretmen ise öğrencilerin oyuncu olduğu sınıf ortamında yönetmen rolünü üstlenir; yani komutları verir ve tepkileri kontrol eder.</vt:lpstr>
      <vt:lpstr>Öğrencilerin konuşmaya başladıkları aşamada yanlış yapmaları olağandır. Bu, doğal bir süreç olduğundan öğretmenler de toleranslı olmalıdır. Bu yöntemde, araç-gereçler değil, ses, devinim ve mimikler önemlidir. </vt:lpstr>
      <vt:lpstr>Tüm Fiziksel Tepki Yöntemi’nde, konuşma ve dinleme becerilerinin okuma ve yazma becerilerinden daha önemli olduğu düşünülür. Bu nedenle söz konusu diğer iki becerinin geliştirilmesine yönelik etkinlik yaptırılmaz. Bu, yöntemin en zayıf ve en çok eleştiri alan özelliğidir. Ancak, genellikle okul öncesi ve birinci sınıflarda kullanılan yöntem, öğrencilerin henüz anadillerinde de okuma yazma sürecine başlamamış olmaları gerçeği nedeniyle, eleştirilere karşın, halen en sık kullanılan yöntemlerden biri olmayı sürdürebilmektedir. </vt:lpstr>
      <vt:lpstr>2. Danışmanlı / Grupla Dil Öğrenme Yöntemi</vt:lpstr>
      <vt:lpstr>Psikolojik danışman ve psikoloji profesörü olan Charles Curran ve arkadaşları tarafından önerilen Danışmanlı Dil Öğrenme Yöntemi’ne (Community Language Learning) göre dil, kültürel ve zihinsel etkinlikler dizgesidir ve dil öğreniminin temel amacı iletişim kurmaktır. Curran’a göre (1976), öğrenme kişinin tüm benliğini kapsar ve gelişimin toplumsal bir süreci, çocuksu bir bağımlılıktan bağımsızlığa giden yoludur. Dil öğrenmedeki amaç ise doğal bir dil yetisi kazanmaktır.  </vt:lpstr>
      <vt:lpstr> Bu yöntemin kesin bir izlencesi yoktur, çünkü işlenecek konuları öğrenciler belirler. Bu ilkenin temelinde, öğrencilerin iletişim kurmak istedikleri konuları kendilerinin seçmesi ve gerçek bir amaçla dili öğrenmek istemelerinin sağlanması düşüncesi yatmaktadır. Unutulmaması gereken, öğrencinin birey olmanın ötesinde topluluğun bir üyesi olduğudur. Bu nedenle öğrenciler sınıfta sohbet havası yaratabilecek biçimde bir daire yaparak otururlar. Öğretmen halkanın dışında, öğrencilerin arkasındadır. Bu simgesel oturma düzeni, öğretmenin sınıfta yalnızca öğrenciye yardımcı olmak amacıyla bulunduğunu gösterir.  </vt:lpstr>
      <vt:lpstr> Öğrenciler hedef dilde iletişim kurarken takıldıkları ya da zorlandıkları durumlarda öğretmenden yardım isterler. Öğretmenin öğrenmeye uygun, öğrencilerin rahatlıkla öğrenebileceği ve dil yetilerini geliştirebileceği bir ortam yaratması gerekir. Ancak, öğretmen, derslerde öğrencilerin alabileceğinden fazlasını vermemelidir.  Öğretmenin öğrenciye yardımcı olabilmesi, sınıfta anadilden hedef dile çeviri yapmayı gerektirir; ancak, bu durum öğrencilerin dil düzeyleri ilerledikçe azalacaktır.</vt:lpstr>
      <vt:lpstr> Bunun dışında grup çalışması, ses kaydetme, bakarak kopyalama, dinleme ve serbest konuşma etkinlikleri de yapılır. Yanlışlarsa genellikle göz ardı edilir. Bunun nedeni, öğrencilerin en iyi, kendilerini güvende hissederken öğrenecekleri sayıtlısına bağlı olarak, yaptıkları yanlışlara odaklanıp özgüvenlerini yitirmelerini önlemektir.    Bu yöntemde, dilsel gelişimi engelleyeceği düşünüldüğünden ve belirli bir izlence olmadığından ders kitabı kullanılmaz. Derste konuşulanlar ses kayıt aracı aracılığı ile kaydedilir ve sonrasında kayıtlar dinlenerek söylenenler tahtaya yazılır. Bu aşamada, elde edilen bu dilsel veri üzerinden dilbilgisi çalışılır.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DBB 404 Yabancı Dil Öğretimi</dc:title>
  <dc:creator>Sıla Ay</dc:creator>
  <cp:lastModifiedBy>Sıla Ay</cp:lastModifiedBy>
  <cp:revision>7</cp:revision>
  <dcterms:created xsi:type="dcterms:W3CDTF">2018-02-04T10:11:17Z</dcterms:created>
  <dcterms:modified xsi:type="dcterms:W3CDTF">2018-02-07T14:13:53Z</dcterms:modified>
</cp:coreProperties>
</file>