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4" r:id="rId6"/>
    <p:sldId id="260" r:id="rId7"/>
    <p:sldId id="261" r:id="rId8"/>
    <p:sldId id="262" r:id="rId9"/>
    <p:sldId id="263"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2300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8498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91473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05589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34637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02255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AA7C73-8EA0-4B8C-96DC-CD714EA056FB}"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5237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AA7C73-8EA0-4B8C-96DC-CD714EA056FB}"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525178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AA7C73-8EA0-4B8C-96DC-CD714EA056FB}"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765292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28800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0347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A7C73-8EA0-4B8C-96DC-CD714EA056FB}"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F7DF78-247D-479D-9E01-5FBEBD8D5474}" type="slidenum">
              <a:rPr lang="tr-TR" smtClean="0"/>
              <a:t>‹#›</a:t>
            </a:fld>
            <a:endParaRPr lang="tr-TR"/>
          </a:p>
        </p:txBody>
      </p:sp>
    </p:spTree>
    <p:extLst>
      <p:ext uri="{BB962C8B-B14F-4D97-AF65-F5344CB8AC3E}">
        <p14:creationId xmlns:p14="http://schemas.microsoft.com/office/powerpoint/2010/main" val="1543373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smtClean="0"/>
              <a:t>Thomas Robert </a:t>
            </a:r>
            <a:r>
              <a:rPr lang="tr-TR" sz="4400" dirty="0" err="1" smtClean="0"/>
              <a:t>Malthus</a:t>
            </a:r>
            <a:r>
              <a:rPr lang="tr-TR" sz="4400" dirty="0" smtClean="0"/>
              <a:t> (1766-1834) </a:t>
            </a:r>
            <a:endParaRPr lang="tr-TR" sz="4400" dirty="0"/>
          </a:p>
        </p:txBody>
      </p:sp>
      <p:sp>
        <p:nvSpPr>
          <p:cNvPr id="3" name="Alt Başlık 2"/>
          <p:cNvSpPr>
            <a:spLocks noGrp="1"/>
          </p:cNvSpPr>
          <p:nvPr>
            <p:ph type="subTitle" idx="1"/>
          </p:nvPr>
        </p:nvSpPr>
        <p:spPr>
          <a:xfrm>
            <a:off x="1524000" y="2194559"/>
            <a:ext cx="9144000" cy="4305993"/>
          </a:xfrm>
        </p:spPr>
        <p:txBody>
          <a:bodyPr>
            <a:normAutofit/>
          </a:bodyPr>
          <a:lstStyle/>
          <a:p>
            <a:pPr algn="l"/>
            <a:r>
              <a:rPr lang="tr-TR" sz="2800" dirty="0" smtClean="0"/>
              <a:t>Toplumda karşıtlıkların keskinleştiği ve çatışmalara dönüştüğü bir çağda yaşadı </a:t>
            </a:r>
          </a:p>
          <a:p>
            <a:pPr algn="l"/>
            <a:endParaRPr lang="tr-TR" sz="2800" dirty="0"/>
          </a:p>
          <a:p>
            <a:pPr algn="l"/>
            <a:r>
              <a:rPr lang="tr-TR" sz="2800" dirty="0" smtClean="0"/>
              <a:t>Sanayi devrimine tanıklık etti ve bu sürecin yarattığı toplumsal meseleler üzerinden düşündü </a:t>
            </a:r>
          </a:p>
          <a:p>
            <a:pPr algn="l"/>
            <a:endParaRPr lang="tr-TR" sz="2800" dirty="0"/>
          </a:p>
          <a:p>
            <a:pPr algn="l"/>
            <a:r>
              <a:rPr lang="tr-TR" sz="2800" dirty="0" smtClean="0"/>
              <a:t>Sanayi Devrimi, işçilerle kapitalist sanayiciler arasındaki çelişkileri ortaya çıkarmakla kalmadı, sanayici kapitalistlerle toprak sahipleri arasındaki çelişkileri de büyüttü </a:t>
            </a:r>
            <a:endParaRPr lang="tr-TR" sz="2800" dirty="0"/>
          </a:p>
        </p:txBody>
      </p:sp>
    </p:spTree>
    <p:extLst>
      <p:ext uri="{BB962C8B-B14F-4D97-AF65-F5344CB8AC3E}">
        <p14:creationId xmlns:p14="http://schemas.microsoft.com/office/powerpoint/2010/main" val="1536812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Malthus’un</a:t>
            </a:r>
            <a:r>
              <a:rPr lang="tr-TR" dirty="0" smtClean="0"/>
              <a:t> fikirlerinin tarihsel zemini </a:t>
            </a:r>
            <a:endParaRPr lang="tr-TR" dirty="0"/>
          </a:p>
        </p:txBody>
      </p:sp>
      <p:sp>
        <p:nvSpPr>
          <p:cNvPr id="3" name="İçerik Yer Tutucusu 2"/>
          <p:cNvSpPr>
            <a:spLocks noGrp="1"/>
          </p:cNvSpPr>
          <p:nvPr>
            <p:ph idx="1"/>
          </p:nvPr>
        </p:nvSpPr>
        <p:spPr/>
        <p:txBody>
          <a:bodyPr/>
          <a:lstStyle/>
          <a:p>
            <a:pPr marL="0" indent="0">
              <a:buNone/>
            </a:pPr>
            <a:r>
              <a:rPr lang="tr-TR" dirty="0" smtClean="0"/>
              <a:t>Hızlı kentleşme </a:t>
            </a:r>
          </a:p>
          <a:p>
            <a:pPr marL="0" indent="0">
              <a:buNone/>
            </a:pPr>
            <a:endParaRPr lang="tr-TR" dirty="0"/>
          </a:p>
          <a:p>
            <a:pPr marL="0" indent="0">
              <a:buNone/>
            </a:pPr>
            <a:r>
              <a:rPr lang="tr-TR" dirty="0" smtClean="0"/>
              <a:t>Fabrikalarda kadın ve çocuk emeğinin artması </a:t>
            </a:r>
          </a:p>
          <a:p>
            <a:pPr marL="0" indent="0">
              <a:buNone/>
            </a:pPr>
            <a:endParaRPr lang="tr-TR" dirty="0"/>
          </a:p>
          <a:p>
            <a:pPr marL="0" indent="0">
              <a:buNone/>
            </a:pPr>
            <a:r>
              <a:rPr lang="tr-TR" dirty="0" smtClean="0"/>
              <a:t>İşçi örgütlerinin yayılması ve Birleşme Yasası (1799) </a:t>
            </a:r>
          </a:p>
          <a:p>
            <a:pPr marL="0" indent="0">
              <a:buNone/>
            </a:pPr>
            <a:endParaRPr lang="tr-TR" dirty="0"/>
          </a:p>
          <a:p>
            <a:pPr marL="0" indent="0">
              <a:buNone/>
            </a:pPr>
            <a:r>
              <a:rPr lang="tr-TR" dirty="0" smtClean="0"/>
              <a:t>1795 </a:t>
            </a:r>
            <a:r>
              <a:rPr lang="tr-TR" dirty="0" err="1" smtClean="0"/>
              <a:t>Speenhamland</a:t>
            </a:r>
            <a:r>
              <a:rPr lang="tr-TR" smtClean="0"/>
              <a:t> Yoksul Yasası </a:t>
            </a:r>
            <a:endParaRPr lang="tr-TR" dirty="0"/>
          </a:p>
        </p:txBody>
      </p:sp>
    </p:spTree>
    <p:extLst>
      <p:ext uri="{BB962C8B-B14F-4D97-AF65-F5344CB8AC3E}">
        <p14:creationId xmlns:p14="http://schemas.microsoft.com/office/powerpoint/2010/main" val="3745051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Malthus’un</a:t>
            </a:r>
            <a:r>
              <a:rPr lang="tr-TR" dirty="0" smtClean="0"/>
              <a:t> çalışmasının tarihsel </a:t>
            </a:r>
            <a:r>
              <a:rPr lang="tr-TR" dirty="0" err="1" smtClean="0"/>
              <a:t>arkaplanı</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Toprak sahiplerinin toplumsal ve siyasi olarak güçlü olduğu bir dönemdi </a:t>
            </a:r>
          </a:p>
          <a:p>
            <a:pPr marL="0" indent="0">
              <a:buNone/>
            </a:pPr>
            <a:endParaRPr lang="tr-TR" dirty="0"/>
          </a:p>
          <a:p>
            <a:pPr marL="0" indent="0">
              <a:buNone/>
            </a:pPr>
            <a:r>
              <a:rPr lang="tr-TR" dirty="0" smtClean="0"/>
              <a:t>Ama sanayi kapitalizminin hızla gelişmekte olduğu bir çağdı </a:t>
            </a:r>
          </a:p>
          <a:p>
            <a:pPr marL="0" indent="0">
              <a:buNone/>
            </a:pPr>
            <a:endParaRPr lang="tr-TR" dirty="0"/>
          </a:p>
          <a:p>
            <a:pPr marL="0" indent="0">
              <a:buNone/>
            </a:pPr>
            <a:r>
              <a:rPr lang="tr-TR" dirty="0" smtClean="0"/>
              <a:t>Toprak sahipleri sınıfının çıkarını savunmaktaydı </a:t>
            </a:r>
          </a:p>
          <a:p>
            <a:pPr marL="0" indent="0">
              <a:buNone/>
            </a:pPr>
            <a:endParaRPr lang="tr-TR" dirty="0"/>
          </a:p>
          <a:p>
            <a:pPr marL="0" indent="0">
              <a:buNone/>
            </a:pPr>
            <a:r>
              <a:rPr lang="tr-TR" dirty="0" smtClean="0"/>
              <a:t>Tarımsal ürünlerin ithalatı üzerindeki vergiler temel tartışma konusu </a:t>
            </a:r>
            <a:endParaRPr lang="tr-TR" dirty="0"/>
          </a:p>
        </p:txBody>
      </p:sp>
    </p:spTree>
    <p:extLst>
      <p:ext uri="{BB962C8B-B14F-4D97-AF65-F5344CB8AC3E}">
        <p14:creationId xmlns:p14="http://schemas.microsoft.com/office/powerpoint/2010/main" val="2727238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Nüfus teorisi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smtClean="0"/>
              <a:t>Malthus</a:t>
            </a:r>
            <a:r>
              <a:rPr lang="tr-TR" dirty="0" smtClean="0"/>
              <a:t>, nüfus teorisiyle ünlüdür </a:t>
            </a:r>
          </a:p>
          <a:p>
            <a:pPr marL="0" indent="0">
              <a:buNone/>
            </a:pPr>
            <a:endParaRPr lang="tr-TR" dirty="0"/>
          </a:p>
          <a:p>
            <a:pPr marL="0" indent="0">
              <a:buNone/>
            </a:pPr>
            <a:r>
              <a:rPr lang="tr-TR" dirty="0" err="1" smtClean="0"/>
              <a:t>Malthus’a</a:t>
            </a:r>
            <a:r>
              <a:rPr lang="tr-TR" dirty="0" smtClean="0"/>
              <a:t> göre nüfus geometrik, tarımsal üretim ise aritmetik artar </a:t>
            </a:r>
          </a:p>
          <a:p>
            <a:pPr marL="0" indent="0">
              <a:buNone/>
            </a:pPr>
            <a:endParaRPr lang="tr-TR" dirty="0"/>
          </a:p>
          <a:p>
            <a:pPr marL="0" indent="0">
              <a:buNone/>
            </a:pPr>
            <a:r>
              <a:rPr lang="tr-TR" dirty="0" smtClean="0"/>
              <a:t>Nüfus artışını önleyen iki temel mekanizma «önleyici» ve «pozitif» mekanizmalar </a:t>
            </a:r>
          </a:p>
          <a:p>
            <a:pPr marL="0" indent="0">
              <a:buNone/>
            </a:pPr>
            <a:endParaRPr lang="tr-TR" dirty="0"/>
          </a:p>
          <a:p>
            <a:pPr marL="0" indent="0">
              <a:buNone/>
            </a:pPr>
            <a:r>
              <a:rPr lang="tr-TR" dirty="0" smtClean="0"/>
              <a:t>Önleyici mekanizmalar: doğum oranını düşüren mekanizmalar </a:t>
            </a:r>
          </a:p>
          <a:p>
            <a:pPr marL="0" indent="0">
              <a:buNone/>
            </a:pPr>
            <a:r>
              <a:rPr lang="tr-TR" dirty="0" smtClean="0"/>
              <a:t>Pozitif mekanizmalar: ölüm oranını artıran mekanizmalar </a:t>
            </a:r>
            <a:endParaRPr lang="tr-TR" dirty="0"/>
          </a:p>
        </p:txBody>
      </p:sp>
    </p:spTree>
    <p:extLst>
      <p:ext uri="{BB962C8B-B14F-4D97-AF65-F5344CB8AC3E}">
        <p14:creationId xmlns:p14="http://schemas.microsoft.com/office/powerpoint/2010/main" val="2468696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Mülk sahipliği doğal ve kaçınılmaz </a:t>
            </a:r>
            <a:endParaRPr lang="tr-TR" dirty="0"/>
          </a:p>
        </p:txBody>
      </p:sp>
      <p:sp>
        <p:nvSpPr>
          <p:cNvPr id="3" name="İçerik Yer Tutucusu 2"/>
          <p:cNvSpPr>
            <a:spLocks noGrp="1"/>
          </p:cNvSpPr>
          <p:nvPr>
            <p:ph idx="1"/>
          </p:nvPr>
        </p:nvSpPr>
        <p:spPr/>
        <p:txBody>
          <a:bodyPr/>
          <a:lstStyle/>
          <a:p>
            <a:pPr marL="0" indent="0">
              <a:buNone/>
            </a:pPr>
            <a:r>
              <a:rPr lang="tr-TR" dirty="0" err="1" smtClean="0"/>
              <a:t>Malthus’a</a:t>
            </a:r>
            <a:r>
              <a:rPr lang="tr-TR" dirty="0" smtClean="0"/>
              <a:t> göre, herkes hayat piyangosundan bir şey çeker; kimisine yoksulluk kimisine mülk sahipliği düşer </a:t>
            </a:r>
          </a:p>
          <a:p>
            <a:pPr marL="0" indent="0">
              <a:buNone/>
            </a:pPr>
            <a:endParaRPr lang="tr-TR" dirty="0"/>
          </a:p>
          <a:p>
            <a:pPr marL="0" indent="0">
              <a:buNone/>
            </a:pPr>
            <a:r>
              <a:rPr lang="tr-TR" dirty="0" smtClean="0"/>
              <a:t>Yoksulluk, ortadan kalkmaz; bunu ortadan kaldırmaya çalışmak boşunadır </a:t>
            </a:r>
          </a:p>
          <a:p>
            <a:pPr marL="0" indent="0">
              <a:buNone/>
            </a:pPr>
            <a:endParaRPr lang="tr-TR" dirty="0"/>
          </a:p>
          <a:p>
            <a:pPr marL="0" indent="0">
              <a:buNone/>
            </a:pPr>
            <a:r>
              <a:rPr lang="tr-TR" dirty="0" smtClean="0"/>
              <a:t>Çünkü yoksulluğu ortadan kaldırma çabası sonucunda ücretlerin artması, sadece yoksulların çoğalmasına neden olur </a:t>
            </a:r>
          </a:p>
          <a:p>
            <a:pPr marL="0" indent="0">
              <a:buNone/>
            </a:pPr>
            <a:r>
              <a:rPr lang="tr-TR" dirty="0" smtClean="0"/>
              <a:t>Onların kültür düzeyleri bunu gerektirir </a:t>
            </a:r>
            <a:endParaRPr lang="tr-TR" dirty="0"/>
          </a:p>
        </p:txBody>
      </p:sp>
    </p:spTree>
    <p:extLst>
      <p:ext uri="{BB962C8B-B14F-4D97-AF65-F5344CB8AC3E}">
        <p14:creationId xmlns:p14="http://schemas.microsoft.com/office/powerpoint/2010/main" val="174017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Nüfus artışını önlemenin yolları </a:t>
            </a:r>
            <a:endParaRPr lang="tr-TR" dirty="0"/>
          </a:p>
        </p:txBody>
      </p:sp>
      <p:sp>
        <p:nvSpPr>
          <p:cNvPr id="3" name="İçerik Yer Tutucusu 2"/>
          <p:cNvSpPr>
            <a:spLocks noGrp="1"/>
          </p:cNvSpPr>
          <p:nvPr>
            <p:ph idx="1"/>
          </p:nvPr>
        </p:nvSpPr>
        <p:spPr/>
        <p:txBody>
          <a:bodyPr/>
          <a:lstStyle/>
          <a:p>
            <a:pPr marL="0" indent="0">
              <a:buNone/>
            </a:pPr>
            <a:r>
              <a:rPr lang="tr-TR" dirty="0" err="1" smtClean="0"/>
              <a:t>Malthus</a:t>
            </a:r>
            <a:r>
              <a:rPr lang="tr-TR" dirty="0" err="1" smtClean="0"/>
              <a:t>’a</a:t>
            </a:r>
            <a:r>
              <a:rPr lang="tr-TR" dirty="0" smtClean="0"/>
              <a:t> göre, yoksulların eline geçim düzeyinin ötesinde kaynak geçtikçe sadece nüfusça çoğalma </a:t>
            </a:r>
            <a:r>
              <a:rPr lang="tr-TR" dirty="0" err="1" smtClean="0"/>
              <a:t>eğilimndeydiler</a:t>
            </a:r>
            <a:r>
              <a:rPr lang="tr-TR" dirty="0" smtClean="0"/>
              <a:t> </a:t>
            </a:r>
          </a:p>
          <a:p>
            <a:pPr marL="0" indent="0">
              <a:buNone/>
            </a:pPr>
            <a:endParaRPr lang="tr-TR" dirty="0"/>
          </a:p>
          <a:p>
            <a:pPr marL="0" indent="0">
              <a:buNone/>
            </a:pPr>
            <a:r>
              <a:rPr lang="tr-TR" dirty="0" smtClean="0"/>
              <a:t>Bunun önüne geçmek için, onların yaşam şartlarının iyileştirilmemesi gerektiğini söylüyordu </a:t>
            </a:r>
            <a:endParaRPr lang="tr-TR" dirty="0"/>
          </a:p>
        </p:txBody>
      </p:sp>
    </p:spTree>
    <p:extLst>
      <p:ext uri="{BB962C8B-B14F-4D97-AF65-F5344CB8AC3E}">
        <p14:creationId xmlns:p14="http://schemas.microsoft.com/office/powerpoint/2010/main" val="2211453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teorisi </a:t>
            </a:r>
            <a:endParaRPr lang="tr-TR" dirty="0"/>
          </a:p>
        </p:txBody>
      </p:sp>
      <p:sp>
        <p:nvSpPr>
          <p:cNvPr id="3" name="İçerik Yer Tutucusu 2"/>
          <p:cNvSpPr>
            <a:spLocks noGrp="1"/>
          </p:cNvSpPr>
          <p:nvPr>
            <p:ph idx="1"/>
          </p:nvPr>
        </p:nvSpPr>
        <p:spPr/>
        <p:txBody>
          <a:bodyPr/>
          <a:lstStyle/>
          <a:p>
            <a:pPr marL="0" indent="0">
              <a:buNone/>
            </a:pPr>
            <a:r>
              <a:rPr lang="tr-TR" dirty="0" err="1"/>
              <a:t>Malthus</a:t>
            </a:r>
            <a:r>
              <a:rPr lang="tr-TR" dirty="0"/>
              <a:t>, kökeninde bir tekel bulunan gelir ile arzda yapay şekilde yaratılmış kısıtlardan ortaya çıkan geliri eşit görmekteydi</a:t>
            </a:r>
            <a:r>
              <a:rPr lang="tr-TR" dirty="0" smtClean="0"/>
              <a:t>. </a:t>
            </a:r>
          </a:p>
          <a:p>
            <a:pPr marL="0" indent="0">
              <a:buNone/>
            </a:pPr>
            <a:endParaRPr lang="tr-TR" dirty="0"/>
          </a:p>
          <a:p>
            <a:pPr marL="0" indent="0">
              <a:buNone/>
            </a:pPr>
            <a:r>
              <a:rPr lang="tr-TR" dirty="0" smtClean="0"/>
              <a:t>«</a:t>
            </a:r>
            <a:r>
              <a:rPr lang="tr-TR" dirty="0" err="1" smtClean="0"/>
              <a:t>Malthus</a:t>
            </a:r>
            <a:r>
              <a:rPr lang="tr-TR" dirty="0"/>
              <a:t>, “rantın, Tanrının insana bahşettiği, topraktaki en paha biçilemez niteliğin—üzerinde çalışmak için gerekli olandan daha fazla sayıda insanın geçimini sağlama niteliğinin—doğal bir sonucu olduğunu” iddia etmekteydi. Ancak toprakların hepsi eşit cömertliğe sahip değildi. . . . Rantın var olmasının nedeni, toprak verimliliğindeki farklılıklardı</a:t>
            </a:r>
            <a:r>
              <a:rPr lang="tr-TR" dirty="0" smtClean="0"/>
              <a:t>.»</a:t>
            </a:r>
            <a:endParaRPr lang="tr-TR" dirty="0"/>
          </a:p>
        </p:txBody>
      </p:sp>
    </p:spTree>
    <p:extLst>
      <p:ext uri="{BB962C8B-B14F-4D97-AF65-F5344CB8AC3E}">
        <p14:creationId xmlns:p14="http://schemas.microsoft.com/office/powerpoint/2010/main" val="321721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a:t>
            </a:r>
            <a:endParaRPr lang="tr-TR" dirty="0"/>
          </a:p>
        </p:txBody>
      </p:sp>
      <p:sp>
        <p:nvSpPr>
          <p:cNvPr id="3" name="İçerik Yer Tutucusu 2"/>
          <p:cNvSpPr>
            <a:spLocks noGrp="1"/>
          </p:cNvSpPr>
          <p:nvPr>
            <p:ph idx="1"/>
          </p:nvPr>
        </p:nvSpPr>
        <p:spPr/>
        <p:txBody>
          <a:bodyPr/>
          <a:lstStyle/>
          <a:p>
            <a:pPr marL="0" indent="0">
              <a:buNone/>
            </a:pPr>
            <a:r>
              <a:rPr lang="tr-TR" dirty="0" smtClean="0"/>
              <a:t>Değerin üretim maliyeti teorisini benimsiyordu </a:t>
            </a:r>
          </a:p>
          <a:p>
            <a:pPr marL="0" indent="0">
              <a:buNone/>
            </a:pPr>
            <a:endParaRPr lang="tr-TR" dirty="0" smtClean="0"/>
          </a:p>
          <a:p>
            <a:pPr marL="0" indent="0">
              <a:buNone/>
            </a:pPr>
            <a:r>
              <a:rPr lang="tr-TR" dirty="0" smtClean="0"/>
              <a:t>«</a:t>
            </a:r>
            <a:r>
              <a:rPr lang="tr-TR" dirty="0" err="1" smtClean="0"/>
              <a:t>Malthus</a:t>
            </a:r>
            <a:r>
              <a:rPr lang="tr-TR" dirty="0"/>
              <a:t>: hükmedilen emek miktarı en iyi değer ölçüsüdür diyor; ama aynı zamanda </a:t>
            </a:r>
            <a:r>
              <a:rPr lang="tr-TR" b="1" dirty="0"/>
              <a:t>değerin üretim maliyeti teorisi</a:t>
            </a:r>
            <a:r>
              <a:rPr lang="tr-TR" dirty="0"/>
              <a:t>ni kabul ediyor. Yani fiyatı, toprak, sermaye ve emek sahipliği ve bunların hak ettikleri gelir düzeyleri üzerinden tanımlamayı doğru buluyor</a:t>
            </a:r>
            <a:r>
              <a:rPr lang="tr-TR" dirty="0" smtClean="0"/>
              <a:t>.» </a:t>
            </a:r>
            <a:endParaRPr lang="tr-TR" dirty="0"/>
          </a:p>
          <a:p>
            <a:pPr marL="0" indent="0">
              <a:buNone/>
            </a:pPr>
            <a:r>
              <a:rPr lang="tr-TR" dirty="0" err="1"/>
              <a:t>Malthus</a:t>
            </a:r>
            <a:r>
              <a:rPr lang="tr-TR" dirty="0"/>
              <a:t>, piyasadaki arz ve talep güçlerinin zorunlu olarak piyasa fiyatını doğal fiyata doğru hareket ettireceğini düşünmüyordu</a:t>
            </a:r>
            <a:r>
              <a:rPr lang="tr-TR" dirty="0" smtClean="0"/>
              <a:t>. </a:t>
            </a:r>
            <a:endParaRPr lang="tr-TR" dirty="0"/>
          </a:p>
        </p:txBody>
      </p:sp>
    </p:spTree>
    <p:extLst>
      <p:ext uri="{BB962C8B-B14F-4D97-AF65-F5344CB8AC3E}">
        <p14:creationId xmlns:p14="http://schemas.microsoft.com/office/powerpoint/2010/main" val="1102580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Mal fazlası teorisi </a:t>
            </a:r>
            <a:endParaRPr lang="tr-TR" dirty="0"/>
          </a:p>
        </p:txBody>
      </p:sp>
      <p:sp>
        <p:nvSpPr>
          <p:cNvPr id="3" name="İçerik Yer Tutucusu 2"/>
          <p:cNvSpPr>
            <a:spLocks noGrp="1"/>
          </p:cNvSpPr>
          <p:nvPr>
            <p:ph idx="1"/>
          </p:nvPr>
        </p:nvSpPr>
        <p:spPr/>
        <p:txBody>
          <a:bodyPr/>
          <a:lstStyle/>
          <a:p>
            <a:pPr marL="0" indent="0">
              <a:buNone/>
            </a:pPr>
            <a:r>
              <a:rPr lang="tr-TR" dirty="0" smtClean="0"/>
              <a:t>Mal fazlası, yani üretilen malların satılamaması gerçek bir olasılıktı </a:t>
            </a:r>
          </a:p>
          <a:p>
            <a:pPr marL="0" indent="0">
              <a:buNone/>
            </a:pPr>
            <a:endParaRPr lang="tr-TR" dirty="0"/>
          </a:p>
          <a:p>
            <a:pPr marL="0" indent="0">
              <a:buNone/>
            </a:pPr>
            <a:r>
              <a:rPr lang="tr-TR" dirty="0" smtClean="0"/>
              <a:t>Kapitalistler kâr elde ettikçe biriktirirler </a:t>
            </a:r>
          </a:p>
          <a:p>
            <a:pPr marL="0" indent="0">
              <a:buNone/>
            </a:pPr>
            <a:r>
              <a:rPr lang="tr-TR" dirty="0" smtClean="0"/>
              <a:t>Toprak sahipleri rant elde ettikçe harcarlar </a:t>
            </a:r>
          </a:p>
          <a:p>
            <a:pPr marL="0" indent="0">
              <a:buNone/>
            </a:pPr>
            <a:endParaRPr lang="tr-TR" dirty="0"/>
          </a:p>
          <a:p>
            <a:pPr marL="0" indent="0">
              <a:buNone/>
            </a:pPr>
            <a:r>
              <a:rPr lang="tr-TR" dirty="0" smtClean="0"/>
              <a:t>Mal fazlasını önlemenin yolu, rantların yükselmesidir </a:t>
            </a:r>
            <a:endParaRPr lang="tr-TR" dirty="0"/>
          </a:p>
        </p:txBody>
      </p:sp>
    </p:spTree>
    <p:extLst>
      <p:ext uri="{BB962C8B-B14F-4D97-AF65-F5344CB8AC3E}">
        <p14:creationId xmlns:p14="http://schemas.microsoft.com/office/powerpoint/2010/main" val="392819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Malthus</a:t>
            </a:r>
            <a:r>
              <a:rPr lang="tr-TR" dirty="0" smtClean="0"/>
              <a:t>: mübadele yönünden bakış açısı </a:t>
            </a:r>
            <a:endParaRPr lang="tr-TR" dirty="0"/>
          </a:p>
        </p:txBody>
      </p:sp>
      <p:sp>
        <p:nvSpPr>
          <p:cNvPr id="3" name="İçerik Yer Tutucusu 2"/>
          <p:cNvSpPr>
            <a:spLocks noGrp="1"/>
          </p:cNvSpPr>
          <p:nvPr>
            <p:ph idx="1"/>
          </p:nvPr>
        </p:nvSpPr>
        <p:spPr/>
        <p:txBody>
          <a:bodyPr/>
          <a:lstStyle/>
          <a:p>
            <a:pPr marL="0" indent="0">
              <a:buNone/>
            </a:pPr>
            <a:r>
              <a:rPr lang="tr-TR" dirty="0" smtClean="0"/>
              <a:t>Piyasa temelli bakış açısı, para </a:t>
            </a:r>
            <a:r>
              <a:rPr lang="tr-TR" dirty="0"/>
              <a:t>ve meta dolaşım sürecini daha kapsamlı ve derinlikli bir şekilde </a:t>
            </a:r>
            <a:r>
              <a:rPr lang="tr-TR" dirty="0" smtClean="0"/>
              <a:t>araştırmasını sağladı </a:t>
            </a:r>
          </a:p>
          <a:p>
            <a:pPr marL="0" indent="0">
              <a:buNone/>
            </a:pPr>
            <a:endParaRPr lang="tr-TR" dirty="0"/>
          </a:p>
          <a:p>
            <a:pPr marL="0" indent="0">
              <a:buNone/>
            </a:pPr>
            <a:r>
              <a:rPr lang="tr-TR" dirty="0" err="1"/>
              <a:t>Malthus</a:t>
            </a:r>
            <a:r>
              <a:rPr lang="tr-TR" dirty="0"/>
              <a:t>, tüm üretilmiş metaların doğal değerinin parasal mübadele aracılığıyla gerçekleşmesi için, bu metalara yönelik, metaların doğal değerine eşit değerde toplam “etkili” (ya da şimdi genellikle adlandırıldığı gibi “efektif”) parasal talep olmak zorunda olduğunun farkındaydı.</a:t>
            </a:r>
            <a:endParaRPr lang="tr-TR" dirty="0"/>
          </a:p>
        </p:txBody>
      </p:sp>
    </p:spTree>
    <p:extLst>
      <p:ext uri="{BB962C8B-B14F-4D97-AF65-F5344CB8AC3E}">
        <p14:creationId xmlns:p14="http://schemas.microsoft.com/office/powerpoint/2010/main" val="33598489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469</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Thomas Robert Malthus (1766-1834) </vt:lpstr>
      <vt:lpstr>Malthus’un çalışmasının tarihsel arkaplanı </vt:lpstr>
      <vt:lpstr>Nüfus teorisi </vt:lpstr>
      <vt:lpstr>Mülk sahipliği doğal ve kaçınılmaz </vt:lpstr>
      <vt:lpstr>Nüfus artışını önlemenin yolları </vt:lpstr>
      <vt:lpstr>Rant teorisi </vt:lpstr>
      <vt:lpstr>Değer </vt:lpstr>
      <vt:lpstr>Mal fazlası teorisi </vt:lpstr>
      <vt:lpstr>Malthus: mübadele yönünden bakış açısı </vt:lpstr>
      <vt:lpstr>Malthus’un fikirlerinin tarihsel zemini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2019-05-16T14:27:05Z</dcterms:created>
  <dcterms:modified xsi:type="dcterms:W3CDTF">2019-05-19T13:52:20Z</dcterms:modified>
</cp:coreProperties>
</file>