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9025-2A57-42BE-98AF-EFE50B950B02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AB1B-57A3-4C60-8FEC-36F294C2D8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0870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9025-2A57-42BE-98AF-EFE50B950B02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AB1B-57A3-4C60-8FEC-36F294C2D8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0447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9025-2A57-42BE-98AF-EFE50B950B02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AB1B-57A3-4C60-8FEC-36F294C2D8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5731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9025-2A57-42BE-98AF-EFE50B950B02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AB1B-57A3-4C60-8FEC-36F294C2D8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2215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9025-2A57-42BE-98AF-EFE50B950B02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AB1B-57A3-4C60-8FEC-36F294C2D8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4471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9025-2A57-42BE-98AF-EFE50B950B02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AB1B-57A3-4C60-8FEC-36F294C2D8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5679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9025-2A57-42BE-98AF-EFE50B950B02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AB1B-57A3-4C60-8FEC-36F294C2D8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4526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9025-2A57-42BE-98AF-EFE50B950B02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AB1B-57A3-4C60-8FEC-36F294C2D8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5587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9025-2A57-42BE-98AF-EFE50B950B02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AB1B-57A3-4C60-8FEC-36F294C2D8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8239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9025-2A57-42BE-98AF-EFE50B950B02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AB1B-57A3-4C60-8FEC-36F294C2D8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2695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9025-2A57-42BE-98AF-EFE50B950B02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AB1B-57A3-4C60-8FEC-36F294C2D8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322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39025-2A57-42BE-98AF-EFE50B950B02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AAB1B-57A3-4C60-8FEC-36F294C2D8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5156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746975"/>
            <a:ext cx="9144000" cy="1236371"/>
          </a:xfrm>
        </p:spPr>
        <p:txBody>
          <a:bodyPr>
            <a:normAutofit fontScale="90000"/>
          </a:bodyPr>
          <a:lstStyle/>
          <a:p>
            <a:r>
              <a:rPr lang="tr-TR" sz="4400" dirty="0">
                <a:solidFill>
                  <a:prstClr val="black"/>
                </a:solidFill>
              </a:rPr>
              <a:t>Alternatif Makro Modeller: </a:t>
            </a:r>
            <a:r>
              <a:rPr lang="tr-TR" sz="4400" dirty="0" err="1" smtClean="0">
                <a:solidFill>
                  <a:prstClr val="black"/>
                </a:solidFill>
              </a:rPr>
              <a:t>Keynesyen</a:t>
            </a:r>
            <a:r>
              <a:rPr lang="tr-TR" sz="4400" dirty="0" smtClean="0">
                <a:solidFill>
                  <a:prstClr val="black"/>
                </a:solidFill>
              </a:rPr>
              <a:t> </a:t>
            </a:r>
            <a:r>
              <a:rPr lang="tr-TR" sz="4400" dirty="0">
                <a:solidFill>
                  <a:prstClr val="black"/>
                </a:solidFill>
              </a:rPr>
              <a:t>İktisat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tr-TR" sz="3200" dirty="0">
                <a:solidFill>
                  <a:prstClr val="black">
                    <a:tint val="75000"/>
                  </a:prstClr>
                </a:solidFill>
              </a:rPr>
              <a:t>Yrd. Doç. Dr. Akın </a:t>
            </a:r>
            <a:r>
              <a:rPr lang="tr-TR" sz="3200" dirty="0" err="1">
                <a:solidFill>
                  <a:prstClr val="black">
                    <a:tint val="75000"/>
                  </a:prstClr>
                </a:solidFill>
              </a:rPr>
              <a:t>Usupbeyli</a:t>
            </a:r>
            <a:endParaRPr lang="tr-TR" sz="3200" dirty="0">
              <a:solidFill>
                <a:prstClr val="black">
                  <a:tint val="75000"/>
                </a:prstClr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8695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Alternatif Makro Modeller: </a:t>
            </a:r>
            <a:r>
              <a:rPr lang="tr-TR" dirty="0" err="1">
                <a:solidFill>
                  <a:prstClr val="black"/>
                </a:solidFill>
              </a:rPr>
              <a:t>Keynesyen</a:t>
            </a:r>
            <a:r>
              <a:rPr lang="tr-TR" dirty="0">
                <a:solidFill>
                  <a:prstClr val="black"/>
                </a:solidFill>
              </a:rPr>
              <a:t> İktisat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lnSpc>
                <a:spcPct val="150000"/>
              </a:lnSpc>
            </a:pPr>
            <a:r>
              <a:rPr lang="tr-TR" dirty="0"/>
              <a:t>Keynes'in 1936 yılında yayınlanan Genel Teori kitabı ile başlar.</a:t>
            </a:r>
          </a:p>
          <a:p>
            <a:pPr lvl="0" algn="just">
              <a:lnSpc>
                <a:spcPct val="150000"/>
              </a:lnSpc>
            </a:pPr>
            <a:r>
              <a:rPr lang="tr-TR" dirty="0"/>
              <a:t>Ekonominin talep kısmına ağırlık verir. Üretim kararının talep tarafından belirlendiğini savunur.</a:t>
            </a:r>
          </a:p>
          <a:p>
            <a:pPr lvl="0" algn="just">
              <a:lnSpc>
                <a:spcPct val="150000"/>
              </a:lnSpc>
            </a:pPr>
            <a:r>
              <a:rPr lang="tr-TR" dirty="0"/>
              <a:t>Keynes'te uzun dönem analizi yoktur. Analiz kısa dönem analizidir.</a:t>
            </a:r>
          </a:p>
          <a:p>
            <a:pPr algn="just"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3216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Alternatif Makro Modeller: </a:t>
            </a:r>
            <a:r>
              <a:rPr lang="tr-TR" dirty="0" err="1">
                <a:solidFill>
                  <a:prstClr val="black"/>
                </a:solidFill>
              </a:rPr>
              <a:t>Keynesyen</a:t>
            </a:r>
            <a:r>
              <a:rPr lang="tr-TR" dirty="0">
                <a:solidFill>
                  <a:prstClr val="black"/>
                </a:solidFill>
              </a:rPr>
              <a:t> İktisat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tr-TR" dirty="0"/>
              <a:t>Ekonomi kendiliğinden dengeye gelemez. Ekonomide eksik istihdamda denge sağlanır. Ücretlerin ve fiyatların aşağıya doğru katı/ yapışkan olması ve efektif talep yetersizliği bunun temel sebebidir. Devlet ekonomiye müdahale etmelidir.</a:t>
            </a:r>
          </a:p>
          <a:p>
            <a:pPr lvl="0">
              <a:lnSpc>
                <a:spcPct val="150000"/>
              </a:lnSpc>
            </a:pPr>
            <a:r>
              <a:rPr lang="tr-TR" dirty="0"/>
              <a:t>Ekonominin likidite tuzağına düşebileceğini savunur. O yüzden maliye politikasının etkinliğine inanır.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5610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Alternatif Makro Modeller: </a:t>
            </a:r>
            <a:r>
              <a:rPr lang="tr-TR" dirty="0" err="1">
                <a:solidFill>
                  <a:prstClr val="black"/>
                </a:solidFill>
              </a:rPr>
              <a:t>Keynesyen</a:t>
            </a:r>
            <a:r>
              <a:rPr lang="tr-TR" dirty="0">
                <a:solidFill>
                  <a:prstClr val="black"/>
                </a:solidFill>
              </a:rPr>
              <a:t> İktisat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tr-TR" dirty="0"/>
              <a:t>Emek talebi reel ücretin bir fonksiyonu iken emek arzı nominal ücretin bir fonksiyonudur. Çünkü işçilerde para aldanması (yanılgısı) vardır. Böylece işçiler nominal ve reel büyüklük ayrımı yapamazlar.</a:t>
            </a:r>
          </a:p>
          <a:p>
            <a:pPr lvl="0">
              <a:lnSpc>
                <a:spcPct val="150000"/>
              </a:lnSpc>
            </a:pPr>
            <a:r>
              <a:rPr lang="tr-TR" dirty="0" smtClean="0"/>
              <a:t>Toplam arz eğrisi </a:t>
            </a:r>
            <a:r>
              <a:rPr lang="tr-TR" dirty="0"/>
              <a:t>yataydır. Toplam talep arttırılarak, fiyatlar genel düzeyi değiştirilmeden üretimi arttırmak mümkündür.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8156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Alternatif Makro Modeller: </a:t>
            </a:r>
            <a:r>
              <a:rPr lang="tr-TR" dirty="0" err="1">
                <a:solidFill>
                  <a:prstClr val="black"/>
                </a:solidFill>
              </a:rPr>
              <a:t>Keynesyen</a:t>
            </a:r>
            <a:r>
              <a:rPr lang="tr-TR" dirty="0">
                <a:solidFill>
                  <a:prstClr val="black"/>
                </a:solidFill>
              </a:rPr>
              <a:t> İktisat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 err="1"/>
              <a:t>Keynesyen</a:t>
            </a:r>
            <a:r>
              <a:rPr lang="tr-TR" dirty="0"/>
              <a:t> bölgede, yani toplam arz eğrisinin görece yatık olduğu bölgede, toplam arz eğrisinin yatay olma sebepleri;</a:t>
            </a:r>
          </a:p>
          <a:p>
            <a:pPr lvl="0">
              <a:lnSpc>
                <a:spcPct val="150000"/>
              </a:lnSpc>
            </a:pPr>
            <a:r>
              <a:rPr lang="tr-TR" dirty="0"/>
              <a:t>Eksik rekabet (piyasaların </a:t>
            </a:r>
            <a:r>
              <a:rPr lang="tr-TR" dirty="0" err="1"/>
              <a:t>monopolistik</a:t>
            </a:r>
            <a:r>
              <a:rPr lang="tr-TR" dirty="0"/>
              <a:t> ve </a:t>
            </a:r>
            <a:r>
              <a:rPr lang="tr-TR" dirty="0" err="1"/>
              <a:t>oligopolistik</a:t>
            </a:r>
            <a:r>
              <a:rPr lang="tr-TR" dirty="0"/>
              <a:t> yapısı)</a:t>
            </a:r>
          </a:p>
          <a:p>
            <a:pPr lvl="0">
              <a:lnSpc>
                <a:spcPct val="150000"/>
              </a:lnSpc>
            </a:pPr>
            <a:r>
              <a:rPr lang="tr-TR" dirty="0"/>
              <a:t>Sabit marjinal maliyetler ve düşük üretim düzeylerinde marjinal maliyetlerin düşük olması</a:t>
            </a:r>
          </a:p>
          <a:p>
            <a:pPr lvl="0">
              <a:lnSpc>
                <a:spcPct val="150000"/>
              </a:lnSpc>
            </a:pPr>
            <a:r>
              <a:rPr lang="tr-TR" dirty="0"/>
              <a:t>Nominal ücretlerde katılık</a:t>
            </a:r>
          </a:p>
          <a:p>
            <a:pPr lvl="0">
              <a:lnSpc>
                <a:spcPct val="150000"/>
              </a:lnSpc>
            </a:pPr>
            <a:r>
              <a:rPr lang="tr-TR" dirty="0"/>
              <a:t>Eksik istihdam ve atıl kapasite var.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8344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Alternatif Makro Modeller: </a:t>
            </a:r>
            <a:r>
              <a:rPr lang="tr-TR" dirty="0" err="1">
                <a:solidFill>
                  <a:prstClr val="black"/>
                </a:solidFill>
              </a:rPr>
              <a:t>Keynesyen</a:t>
            </a:r>
            <a:r>
              <a:rPr lang="tr-TR" dirty="0">
                <a:solidFill>
                  <a:prstClr val="black"/>
                </a:solidFill>
              </a:rPr>
              <a:t> İktisat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tr-TR" dirty="0"/>
              <a:t>Keynes, devletin ihtiyaç olması halinde müdahale etmesi gerektiğini ve düzenlemeyi piyasanın kendisine bırakmaması gerektiğini söyler. (duruma göre politika, ihtiyari politika)</a:t>
            </a:r>
          </a:p>
          <a:p>
            <a:pPr lvl="0">
              <a:lnSpc>
                <a:spcPct val="150000"/>
              </a:lnSpc>
            </a:pPr>
            <a:r>
              <a:rPr lang="tr-TR" dirty="0"/>
              <a:t>Tüketim ve tasarruf harcanabilir gelirin fonksiyonudur. (klasiklerde tasarruf faizin fonksiyonudur)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1724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Alternatif Makro Modeller: </a:t>
            </a:r>
            <a:r>
              <a:rPr lang="tr-TR" dirty="0" err="1">
                <a:solidFill>
                  <a:prstClr val="black"/>
                </a:solidFill>
              </a:rPr>
              <a:t>Keynesyen</a:t>
            </a:r>
            <a:r>
              <a:rPr lang="tr-TR" dirty="0">
                <a:solidFill>
                  <a:prstClr val="black"/>
                </a:solidFill>
              </a:rPr>
              <a:t> İktisat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tr-TR" dirty="0"/>
              <a:t>Faiz para piyasasında belirlenir. Para arzının para talebine eşit olduğu noktada sağlanır. Keynes için faiz likiditeden vazgeçmenin karşılığıdır.</a:t>
            </a:r>
          </a:p>
          <a:p>
            <a:pPr lvl="0">
              <a:lnSpc>
                <a:spcPct val="150000"/>
              </a:lnSpc>
            </a:pPr>
            <a:r>
              <a:rPr lang="tr-TR" dirty="0"/>
              <a:t>Keynes'te para arzı dışsal, yani faiz oranlarında bağımsızdır.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9343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Alternatif Makro Modeller: </a:t>
            </a:r>
            <a:r>
              <a:rPr lang="tr-TR" dirty="0" err="1">
                <a:solidFill>
                  <a:prstClr val="black"/>
                </a:solidFill>
              </a:rPr>
              <a:t>Keynesyen</a:t>
            </a:r>
            <a:r>
              <a:rPr lang="tr-TR" dirty="0">
                <a:solidFill>
                  <a:prstClr val="black"/>
                </a:solidFill>
              </a:rPr>
              <a:t> İktisat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tr-TR" dirty="0" err="1"/>
              <a:t>Keynesyen</a:t>
            </a:r>
            <a:r>
              <a:rPr lang="tr-TR" dirty="0"/>
              <a:t> iktisatta para talebi faiz gibi değişken bir faktöre bağlı olması itibariyle istikrarsızdır.</a:t>
            </a:r>
          </a:p>
          <a:p>
            <a:pPr lvl="0">
              <a:lnSpc>
                <a:spcPct val="150000"/>
              </a:lnSpc>
            </a:pPr>
            <a:r>
              <a:rPr lang="tr-TR" dirty="0"/>
              <a:t>29 Bunalımının sebebini efektif talep eksikliği olarak görür.</a:t>
            </a:r>
          </a:p>
          <a:p>
            <a:pPr lvl="0">
              <a:lnSpc>
                <a:spcPct val="150000"/>
              </a:lnSpc>
            </a:pPr>
            <a:r>
              <a:rPr lang="tr-TR" dirty="0" err="1"/>
              <a:t>Keynesyen</a:t>
            </a:r>
            <a:r>
              <a:rPr lang="tr-TR" dirty="0"/>
              <a:t> teoride </a:t>
            </a:r>
            <a:r>
              <a:rPr lang="tr-TR" dirty="0" err="1"/>
              <a:t>konjonktürel</a:t>
            </a:r>
            <a:r>
              <a:rPr lang="tr-TR" dirty="0"/>
              <a:t> dalgalanmaların sebebi beklentilerdeki değişimler ve bu değişimlerin yatırımlarda yarattığı dalgalanmadır.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0765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340</Words>
  <Application>Microsoft Office PowerPoint</Application>
  <PresentationFormat>Geniş ekran</PresentationFormat>
  <Paragraphs>28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Alternatif Makro Modeller: Keynesyen İktisat</vt:lpstr>
      <vt:lpstr>Alternatif Makro Modeller: Keynesyen İktisat</vt:lpstr>
      <vt:lpstr>Alternatif Makro Modeller: Keynesyen İktisat</vt:lpstr>
      <vt:lpstr>Alternatif Makro Modeller: Keynesyen İktisat</vt:lpstr>
      <vt:lpstr>Alternatif Makro Modeller: Keynesyen İktisat</vt:lpstr>
      <vt:lpstr>Alternatif Makro Modeller: Keynesyen İktisat</vt:lpstr>
      <vt:lpstr>Alternatif Makro Modeller: Keynesyen İktisat</vt:lpstr>
      <vt:lpstr>Alternatif Makro Modeller: Keynesyen İktisat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Alternatif Makro Modeller: Keynesyen İktisat</dc:title>
  <dc:creator>AKIN USUPBEYLI</dc:creator>
  <cp:lastModifiedBy>AKIN USUPBEYLI</cp:lastModifiedBy>
  <cp:revision>5</cp:revision>
  <dcterms:created xsi:type="dcterms:W3CDTF">2018-02-21T22:27:56Z</dcterms:created>
  <dcterms:modified xsi:type="dcterms:W3CDTF">2018-02-21T22:41:34Z</dcterms:modified>
</cp:coreProperties>
</file>