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3" r:id="rId8"/>
    <p:sldId id="264" r:id="rId9"/>
    <p:sldId id="265" r:id="rId10"/>
    <p:sldId id="262" r:id="rId11"/>
    <p:sldId id="266" r:id="rId12"/>
    <p:sldId id="274" r:id="rId13"/>
    <p:sldId id="268" r:id="rId14"/>
    <p:sldId id="275" r:id="rId15"/>
    <p:sldId id="267" r:id="rId16"/>
    <p:sldId id="270" r:id="rId17"/>
    <p:sldId id="269" r:id="rId18"/>
    <p:sldId id="277" r:id="rId19"/>
    <p:sldId id="271" r:id="rId20"/>
    <p:sldId id="272" r:id="rId21"/>
    <p:sldId id="273" r:id="rId22"/>
    <p:sldId id="276" r:id="rId23"/>
    <p:sldId id="278"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287" autoAdjust="0"/>
  </p:normalViewPr>
  <p:slideViewPr>
    <p:cSldViewPr snapToGrid="0">
      <p:cViewPr varScale="1">
        <p:scale>
          <a:sx n="62" d="100"/>
          <a:sy n="62" d="100"/>
        </p:scale>
        <p:origin x="103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320291-323F-4398-9D85-758D2110C2BA}" type="datetimeFigureOut">
              <a:rPr lang="tr-TR" smtClean="0"/>
              <a:t>4.10.2019</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CDA0F4-8C79-4557-9478-251B4F9FB703}" type="slidenum">
              <a:rPr lang="tr-TR" smtClean="0"/>
              <a:t>‹#›</a:t>
            </a:fld>
            <a:endParaRPr lang="tr-TR"/>
          </a:p>
        </p:txBody>
      </p:sp>
    </p:spTree>
    <p:extLst>
      <p:ext uri="{BB962C8B-B14F-4D97-AF65-F5344CB8AC3E}">
        <p14:creationId xmlns:p14="http://schemas.microsoft.com/office/powerpoint/2010/main" val="2374363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altLang="tr-TR" dirty="0" smtClean="0">
                <a:solidFill>
                  <a:srgbClr val="CC0000"/>
                </a:solidFill>
              </a:rPr>
              <a:t>Tutum,</a:t>
            </a:r>
            <a:r>
              <a:rPr lang="tr-TR" altLang="tr-TR" dirty="0" smtClean="0"/>
              <a:t> belirli nesne, durum, kurum, kavram ya da diğer insanlara karşı öğrenilmiş, olumlu ya da olumsuz tepkide bulunma eğilimi olması bakımından ilgilerle benzerlik gösterir. Ancak </a:t>
            </a:r>
            <a:r>
              <a:rPr lang="tr-TR" altLang="tr-TR" dirty="0" smtClean="0">
                <a:solidFill>
                  <a:srgbClr val="CC0000"/>
                </a:solidFill>
              </a:rPr>
              <a:t>ilgiler</a:t>
            </a:r>
            <a:r>
              <a:rPr lang="tr-TR" altLang="tr-TR" dirty="0" smtClean="0"/>
              <a:t> bir bireyin kendi etkinliklerine ilişkin duygu ve tercihleriyle sınırlıdır. </a:t>
            </a:r>
            <a:r>
              <a:rPr lang="tr-TR" altLang="tr-TR" dirty="0" smtClean="0">
                <a:solidFill>
                  <a:srgbClr val="CC0000"/>
                </a:solidFill>
              </a:rPr>
              <a:t>Tutumlar</a:t>
            </a:r>
            <a:r>
              <a:rPr lang="tr-TR" altLang="tr-TR" dirty="0" smtClean="0"/>
              <a:t> ise, örneğin bir ahlaki değer yargısını onaylama ya da onaylamamayı vurgular. </a:t>
            </a:r>
          </a:p>
          <a:p>
            <a:endParaRPr lang="tr-TR" dirty="0"/>
          </a:p>
        </p:txBody>
      </p:sp>
      <p:sp>
        <p:nvSpPr>
          <p:cNvPr id="4" name="Slayt Numarası Yer Tutucusu 3"/>
          <p:cNvSpPr>
            <a:spLocks noGrp="1"/>
          </p:cNvSpPr>
          <p:nvPr>
            <p:ph type="sldNum" sz="quarter" idx="10"/>
          </p:nvPr>
        </p:nvSpPr>
        <p:spPr/>
        <p:txBody>
          <a:bodyPr/>
          <a:lstStyle/>
          <a:p>
            <a:fld id="{CBCDA0F4-8C79-4557-9478-251B4F9FB703}" type="slidenum">
              <a:rPr lang="tr-TR" smtClean="0"/>
              <a:t>3</a:t>
            </a:fld>
            <a:endParaRPr lang="tr-TR"/>
          </a:p>
        </p:txBody>
      </p:sp>
    </p:spTree>
    <p:extLst>
      <p:ext uri="{BB962C8B-B14F-4D97-AF65-F5344CB8AC3E}">
        <p14:creationId xmlns:p14="http://schemas.microsoft.com/office/powerpoint/2010/main" val="300166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eaLnBrk="1" hangingPunct="1">
              <a:buFont typeface="Wingdings" pitchFamily="2" charset="2"/>
              <a:buNone/>
              <a:defRPr/>
            </a:pPr>
            <a:r>
              <a:rPr lang="tr-TR" dirty="0" smtClean="0"/>
              <a:t>	Eğer biz bir tutum objesi hakkında bilgi sahibiysek, o objeyle ilgili tutumlarımız güçlü olacaktır. Bunun yanında bu obje ile aramızda bir bağ varsa, tutumumuz daha da güçlenir. </a:t>
            </a:r>
          </a:p>
          <a:p>
            <a:pPr algn="just" eaLnBrk="1" hangingPunct="1">
              <a:buFont typeface="Wingdings" pitchFamily="2" charset="2"/>
              <a:buNone/>
              <a:defRPr/>
            </a:pPr>
            <a:r>
              <a:rPr lang="tr-TR" dirty="0" smtClean="0"/>
              <a:t>		</a:t>
            </a:r>
          </a:p>
          <a:p>
            <a:pPr algn="just">
              <a:buFontTx/>
              <a:buNone/>
              <a:defRPr/>
            </a:pPr>
            <a:r>
              <a:rPr lang="tr-TR" dirty="0" smtClean="0"/>
              <a:t>	Açıkça bir obje ile doğrudan ilgili olmak, o objeyle ilgili tutumun güçlenmesine neden olur. </a:t>
            </a:r>
          </a:p>
          <a:p>
            <a:endParaRPr lang="tr-TR" dirty="0"/>
          </a:p>
        </p:txBody>
      </p:sp>
      <p:sp>
        <p:nvSpPr>
          <p:cNvPr id="4" name="Slayt Numarası Yer Tutucusu 3"/>
          <p:cNvSpPr>
            <a:spLocks noGrp="1"/>
          </p:cNvSpPr>
          <p:nvPr>
            <p:ph type="sldNum" sz="quarter" idx="10"/>
          </p:nvPr>
        </p:nvSpPr>
        <p:spPr/>
        <p:txBody>
          <a:bodyPr/>
          <a:lstStyle/>
          <a:p>
            <a:fld id="{CBCDA0F4-8C79-4557-9478-251B4F9FB703}" type="slidenum">
              <a:rPr lang="tr-TR" smtClean="0"/>
              <a:t>6</a:t>
            </a:fld>
            <a:endParaRPr lang="tr-TR"/>
          </a:p>
        </p:txBody>
      </p:sp>
    </p:spTree>
    <p:extLst>
      <p:ext uri="{BB962C8B-B14F-4D97-AF65-F5344CB8AC3E}">
        <p14:creationId xmlns:p14="http://schemas.microsoft.com/office/powerpoint/2010/main" val="150923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algn="just" eaLnBrk="1" hangingPunct="1"/>
            <a:r>
              <a:rPr lang="tr-TR" altLang="tr-TR" dirty="0" smtClean="0"/>
              <a:t>Tutum konusuyla ilgili olumlu ve olumsuz  cümlelerden oluşur. Birey, kendine uyanları onaylayarak yanıt verir. </a:t>
            </a:r>
          </a:p>
          <a:p>
            <a:pPr algn="just" eaLnBrk="1" hangingPunct="1"/>
            <a:r>
              <a:rPr lang="tr-TR" altLang="tr-TR" dirty="0" smtClean="0"/>
              <a:t>Bireyin onayladığı ifadelere bakılarak, ilgili ölçme işleminin puanlama biçimine göre, bireyin aldığı puanla o konuya ilişkin </a:t>
            </a:r>
            <a:r>
              <a:rPr lang="tr-TR" altLang="tr-TR" dirty="0" smtClean="0">
                <a:solidFill>
                  <a:srgbClr val="CC0000"/>
                </a:solidFill>
              </a:rPr>
              <a:t>tutumunun yönü </a:t>
            </a:r>
            <a:r>
              <a:rPr lang="tr-TR" altLang="tr-TR" dirty="0" smtClean="0"/>
              <a:t>ve</a:t>
            </a:r>
            <a:r>
              <a:rPr lang="tr-TR" altLang="tr-TR" dirty="0" smtClean="0">
                <a:solidFill>
                  <a:srgbClr val="CC0000"/>
                </a:solidFill>
              </a:rPr>
              <a:t> derecesi</a:t>
            </a:r>
            <a:r>
              <a:rPr lang="tr-TR" altLang="tr-TR" dirty="0" smtClean="0"/>
              <a:t> belirlenir. </a:t>
            </a:r>
          </a:p>
          <a:p>
            <a:endParaRPr lang="tr-TR" dirty="0"/>
          </a:p>
        </p:txBody>
      </p:sp>
      <p:sp>
        <p:nvSpPr>
          <p:cNvPr id="4" name="Slayt Numarası Yer Tutucusu 3"/>
          <p:cNvSpPr>
            <a:spLocks noGrp="1"/>
          </p:cNvSpPr>
          <p:nvPr>
            <p:ph type="sldNum" sz="quarter" idx="10"/>
          </p:nvPr>
        </p:nvSpPr>
        <p:spPr/>
        <p:txBody>
          <a:bodyPr/>
          <a:lstStyle/>
          <a:p>
            <a:fld id="{CBCDA0F4-8C79-4557-9478-251B4F9FB703}" type="slidenum">
              <a:rPr lang="tr-TR" smtClean="0"/>
              <a:t>7</a:t>
            </a:fld>
            <a:endParaRPr lang="tr-TR"/>
          </a:p>
        </p:txBody>
      </p:sp>
    </p:spTree>
    <p:extLst>
      <p:ext uri="{BB962C8B-B14F-4D97-AF65-F5344CB8AC3E}">
        <p14:creationId xmlns:p14="http://schemas.microsoft.com/office/powerpoint/2010/main" val="20978323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Tutumun derecesi hoş görülen</a:t>
            </a:r>
            <a:r>
              <a:rPr lang="tr-TR" baseline="0" dirty="0" smtClean="0"/>
              <a:t> kabul edilen ilişkinin derecesine göre belirlenmeye çalışılır </a:t>
            </a:r>
            <a:endParaRPr lang="tr-TR" dirty="0"/>
          </a:p>
        </p:txBody>
      </p:sp>
      <p:sp>
        <p:nvSpPr>
          <p:cNvPr id="4" name="Slayt Numarası Yer Tutucusu 3"/>
          <p:cNvSpPr>
            <a:spLocks noGrp="1"/>
          </p:cNvSpPr>
          <p:nvPr>
            <p:ph type="sldNum" sz="quarter" idx="10"/>
          </p:nvPr>
        </p:nvSpPr>
        <p:spPr/>
        <p:txBody>
          <a:bodyPr/>
          <a:lstStyle/>
          <a:p>
            <a:fld id="{CBCDA0F4-8C79-4557-9478-251B4F9FB703}" type="slidenum">
              <a:rPr lang="tr-TR" smtClean="0"/>
              <a:t>10</a:t>
            </a:fld>
            <a:endParaRPr lang="tr-TR"/>
          </a:p>
        </p:txBody>
      </p:sp>
    </p:spTree>
    <p:extLst>
      <p:ext uri="{BB962C8B-B14F-4D97-AF65-F5344CB8AC3E}">
        <p14:creationId xmlns:p14="http://schemas.microsoft.com/office/powerpoint/2010/main" val="1500544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8A5372F7-F245-4C4F-9BB2-6CFED63BFF43}"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0A331B-8A9E-4F77-85D1-7345F90DC67C}" type="slidenum">
              <a:rPr lang="tr-TR" smtClean="0"/>
              <a:t>‹#›</a:t>
            </a:fld>
            <a:endParaRPr lang="tr-TR"/>
          </a:p>
        </p:txBody>
      </p:sp>
    </p:spTree>
    <p:extLst>
      <p:ext uri="{BB962C8B-B14F-4D97-AF65-F5344CB8AC3E}">
        <p14:creationId xmlns:p14="http://schemas.microsoft.com/office/powerpoint/2010/main" val="1286952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5372F7-F245-4C4F-9BB2-6CFED63BFF43}"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0A331B-8A9E-4F77-85D1-7345F90DC67C}" type="slidenum">
              <a:rPr lang="tr-TR" smtClean="0"/>
              <a:t>‹#›</a:t>
            </a:fld>
            <a:endParaRPr lang="tr-TR"/>
          </a:p>
        </p:txBody>
      </p:sp>
    </p:spTree>
    <p:extLst>
      <p:ext uri="{BB962C8B-B14F-4D97-AF65-F5344CB8AC3E}">
        <p14:creationId xmlns:p14="http://schemas.microsoft.com/office/powerpoint/2010/main" val="666556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5372F7-F245-4C4F-9BB2-6CFED63BFF43}"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0A331B-8A9E-4F77-85D1-7345F90DC67C}" type="slidenum">
              <a:rPr lang="tr-TR" smtClean="0"/>
              <a:t>‹#›</a:t>
            </a:fld>
            <a:endParaRPr lang="tr-TR"/>
          </a:p>
        </p:txBody>
      </p:sp>
    </p:spTree>
    <p:extLst>
      <p:ext uri="{BB962C8B-B14F-4D97-AF65-F5344CB8AC3E}">
        <p14:creationId xmlns:p14="http://schemas.microsoft.com/office/powerpoint/2010/main" val="54185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A5372F7-F245-4C4F-9BB2-6CFED63BFF43}"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0A331B-8A9E-4F77-85D1-7345F90DC67C}" type="slidenum">
              <a:rPr lang="tr-TR" smtClean="0"/>
              <a:t>‹#›</a:t>
            </a:fld>
            <a:endParaRPr lang="tr-TR"/>
          </a:p>
        </p:txBody>
      </p:sp>
    </p:spTree>
    <p:extLst>
      <p:ext uri="{BB962C8B-B14F-4D97-AF65-F5344CB8AC3E}">
        <p14:creationId xmlns:p14="http://schemas.microsoft.com/office/powerpoint/2010/main" val="8114672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8A5372F7-F245-4C4F-9BB2-6CFED63BFF43}" type="datetimeFigureOut">
              <a:rPr lang="tr-TR" smtClean="0"/>
              <a:t>4.10.2019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F0A331B-8A9E-4F77-85D1-7345F90DC67C}" type="slidenum">
              <a:rPr lang="tr-TR" smtClean="0"/>
              <a:t>‹#›</a:t>
            </a:fld>
            <a:endParaRPr lang="tr-TR"/>
          </a:p>
        </p:txBody>
      </p:sp>
    </p:spTree>
    <p:extLst>
      <p:ext uri="{BB962C8B-B14F-4D97-AF65-F5344CB8AC3E}">
        <p14:creationId xmlns:p14="http://schemas.microsoft.com/office/powerpoint/2010/main" val="2673209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A5372F7-F245-4C4F-9BB2-6CFED63BFF43}"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0A331B-8A9E-4F77-85D1-7345F90DC67C}" type="slidenum">
              <a:rPr lang="tr-TR" smtClean="0"/>
              <a:t>‹#›</a:t>
            </a:fld>
            <a:endParaRPr lang="tr-TR"/>
          </a:p>
        </p:txBody>
      </p:sp>
    </p:spTree>
    <p:extLst>
      <p:ext uri="{BB962C8B-B14F-4D97-AF65-F5344CB8AC3E}">
        <p14:creationId xmlns:p14="http://schemas.microsoft.com/office/powerpoint/2010/main" val="1566558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5372F7-F245-4C4F-9BB2-6CFED63BFF43}" type="datetimeFigureOut">
              <a:rPr lang="tr-TR" smtClean="0"/>
              <a:t>4.10.2019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8F0A331B-8A9E-4F77-85D1-7345F90DC67C}" type="slidenum">
              <a:rPr lang="tr-TR" smtClean="0"/>
              <a:t>‹#›</a:t>
            </a:fld>
            <a:endParaRPr lang="tr-TR"/>
          </a:p>
        </p:txBody>
      </p:sp>
    </p:spTree>
    <p:extLst>
      <p:ext uri="{BB962C8B-B14F-4D97-AF65-F5344CB8AC3E}">
        <p14:creationId xmlns:p14="http://schemas.microsoft.com/office/powerpoint/2010/main" val="21582745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A5372F7-F245-4C4F-9BB2-6CFED63BFF43}" type="datetimeFigureOut">
              <a:rPr lang="tr-TR" smtClean="0"/>
              <a:t>4.10.2019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8F0A331B-8A9E-4F77-85D1-7345F90DC67C}" type="slidenum">
              <a:rPr lang="tr-TR" smtClean="0"/>
              <a:t>‹#›</a:t>
            </a:fld>
            <a:endParaRPr lang="tr-TR"/>
          </a:p>
        </p:txBody>
      </p:sp>
    </p:spTree>
    <p:extLst>
      <p:ext uri="{BB962C8B-B14F-4D97-AF65-F5344CB8AC3E}">
        <p14:creationId xmlns:p14="http://schemas.microsoft.com/office/powerpoint/2010/main" val="3132609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A5372F7-F245-4C4F-9BB2-6CFED63BFF43}" type="datetimeFigureOut">
              <a:rPr lang="tr-TR" smtClean="0"/>
              <a:t>4.10.2019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8F0A331B-8A9E-4F77-85D1-7345F90DC67C}" type="slidenum">
              <a:rPr lang="tr-TR" smtClean="0"/>
              <a:t>‹#›</a:t>
            </a:fld>
            <a:endParaRPr lang="tr-TR"/>
          </a:p>
        </p:txBody>
      </p:sp>
    </p:spTree>
    <p:extLst>
      <p:ext uri="{BB962C8B-B14F-4D97-AF65-F5344CB8AC3E}">
        <p14:creationId xmlns:p14="http://schemas.microsoft.com/office/powerpoint/2010/main" val="11573284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A5372F7-F245-4C4F-9BB2-6CFED63BFF43}"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0A331B-8A9E-4F77-85D1-7345F90DC67C}" type="slidenum">
              <a:rPr lang="tr-TR" smtClean="0"/>
              <a:t>‹#›</a:t>
            </a:fld>
            <a:endParaRPr lang="tr-TR"/>
          </a:p>
        </p:txBody>
      </p:sp>
    </p:spTree>
    <p:extLst>
      <p:ext uri="{BB962C8B-B14F-4D97-AF65-F5344CB8AC3E}">
        <p14:creationId xmlns:p14="http://schemas.microsoft.com/office/powerpoint/2010/main" val="1186102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8A5372F7-F245-4C4F-9BB2-6CFED63BFF43}" type="datetimeFigureOut">
              <a:rPr lang="tr-TR" smtClean="0"/>
              <a:t>4.10.2019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F0A331B-8A9E-4F77-85D1-7345F90DC67C}" type="slidenum">
              <a:rPr lang="tr-TR" smtClean="0"/>
              <a:t>‹#›</a:t>
            </a:fld>
            <a:endParaRPr lang="tr-TR"/>
          </a:p>
        </p:txBody>
      </p:sp>
    </p:spTree>
    <p:extLst>
      <p:ext uri="{BB962C8B-B14F-4D97-AF65-F5344CB8AC3E}">
        <p14:creationId xmlns:p14="http://schemas.microsoft.com/office/powerpoint/2010/main" val="3017250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5372F7-F245-4C4F-9BB2-6CFED63BFF43}" type="datetimeFigureOut">
              <a:rPr lang="tr-TR" smtClean="0"/>
              <a:t>4.10.2019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0A331B-8A9E-4F77-85D1-7345F90DC67C}" type="slidenum">
              <a:rPr lang="tr-TR" smtClean="0"/>
              <a:t>‹#›</a:t>
            </a:fld>
            <a:endParaRPr lang="tr-TR"/>
          </a:p>
        </p:txBody>
      </p:sp>
    </p:spTree>
    <p:extLst>
      <p:ext uri="{BB962C8B-B14F-4D97-AF65-F5344CB8AC3E}">
        <p14:creationId xmlns:p14="http://schemas.microsoft.com/office/powerpoint/2010/main" val="82557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a:solidFill>
                  <a:srgbClr val="FF0000"/>
                </a:solidFill>
              </a:rPr>
              <a:t>RPE401 Psikolojik Testler</a:t>
            </a:r>
            <a:r>
              <a:rPr lang="tr-TR" dirty="0"/>
              <a:t/>
            </a:r>
            <a:br>
              <a:rPr lang="tr-TR" dirty="0"/>
            </a:br>
            <a:r>
              <a:rPr lang="tr-TR" dirty="0" smtClean="0"/>
              <a:t/>
            </a:r>
            <a:br>
              <a:rPr lang="tr-TR" dirty="0" smtClean="0"/>
            </a:br>
            <a:endParaRPr lang="tr-TR" dirty="0"/>
          </a:p>
        </p:txBody>
      </p:sp>
      <p:sp>
        <p:nvSpPr>
          <p:cNvPr id="3" name="Alt Başlık 2"/>
          <p:cNvSpPr>
            <a:spLocks noGrp="1"/>
          </p:cNvSpPr>
          <p:nvPr>
            <p:ph type="subTitle" idx="1"/>
          </p:nvPr>
        </p:nvSpPr>
        <p:spPr>
          <a:xfrm>
            <a:off x="1524000" y="3130658"/>
            <a:ext cx="9144000" cy="2127142"/>
          </a:xfrm>
        </p:spPr>
        <p:txBody>
          <a:bodyPr/>
          <a:lstStyle/>
          <a:p>
            <a:r>
              <a:rPr lang="tr-TR" b="1" dirty="0" smtClean="0"/>
              <a:t>10. Sunu </a:t>
            </a:r>
          </a:p>
          <a:p>
            <a:endParaRPr lang="tr-TR" b="1" dirty="0" smtClean="0"/>
          </a:p>
          <a:p>
            <a:r>
              <a:rPr lang="tr-TR" b="1" dirty="0" smtClean="0"/>
              <a:t>Tutumların </a:t>
            </a:r>
            <a:r>
              <a:rPr lang="tr-TR" b="1" dirty="0" smtClean="0"/>
              <a:t>Ölçülmesi </a:t>
            </a:r>
            <a:endParaRPr lang="tr-TR" b="1" dirty="0"/>
          </a:p>
        </p:txBody>
      </p:sp>
    </p:spTree>
    <p:extLst>
      <p:ext uri="{BB962C8B-B14F-4D97-AF65-F5344CB8AC3E}">
        <p14:creationId xmlns:p14="http://schemas.microsoft.com/office/powerpoint/2010/main" val="25389551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err="1" smtClean="0">
                <a:solidFill>
                  <a:srgbClr val="FF0000"/>
                </a:solidFill>
              </a:rPr>
              <a:t>Bogardus</a:t>
            </a:r>
            <a:r>
              <a:rPr lang="tr-TR" altLang="tr-TR" b="1" dirty="0" smtClean="0">
                <a:solidFill>
                  <a:srgbClr val="FF0000"/>
                </a:solidFill>
              </a:rPr>
              <a:t> Tutum Ölçeği</a:t>
            </a:r>
            <a:endParaRPr lang="tr-TR" dirty="0">
              <a:solidFill>
                <a:srgbClr val="FF0000"/>
              </a:solidFill>
            </a:endParaRPr>
          </a:p>
        </p:txBody>
      </p:sp>
      <p:sp>
        <p:nvSpPr>
          <p:cNvPr id="3" name="İçerik Yer Tutucusu 2"/>
          <p:cNvSpPr>
            <a:spLocks noGrp="1"/>
          </p:cNvSpPr>
          <p:nvPr>
            <p:ph idx="1"/>
          </p:nvPr>
        </p:nvSpPr>
        <p:spPr/>
        <p:txBody>
          <a:bodyPr/>
          <a:lstStyle/>
          <a:p>
            <a:r>
              <a:rPr lang="tr-TR" altLang="tr-TR" dirty="0" smtClean="0"/>
              <a:t>Sosyal </a:t>
            </a:r>
            <a:r>
              <a:rPr lang="tr-TR" altLang="tr-TR" dirty="0"/>
              <a:t>Mesafe Ölçeği </a:t>
            </a:r>
            <a:endParaRPr lang="tr-TR" altLang="tr-TR" dirty="0" smtClean="0"/>
          </a:p>
          <a:p>
            <a:r>
              <a:rPr lang="tr-TR" altLang="tr-TR" dirty="0" smtClean="0"/>
              <a:t>Ölçek</a:t>
            </a:r>
            <a:r>
              <a:rPr lang="tr-TR" altLang="tr-TR" dirty="0"/>
              <a:t>, bir sosyal grubun toplumdaki benimsenme derecesini ölçmek amacı ile hazırlanmıştır. </a:t>
            </a:r>
            <a:endParaRPr lang="tr-TR" altLang="tr-TR" dirty="0" smtClean="0"/>
          </a:p>
          <a:p>
            <a:r>
              <a:rPr lang="tr-TR" altLang="tr-TR" dirty="0" smtClean="0"/>
              <a:t>Ölçekteki </a:t>
            </a:r>
            <a:r>
              <a:rPr lang="tr-TR" altLang="tr-TR" dirty="0"/>
              <a:t>maddeler etnik bir gruba yönelik olarak çok yakın bir ilişkiyi gösteren ifadelerden, sosyal ilişkiden kaçınmaya kadar giden, pozitiften negatife doğru sıralanmış ifadelerden oluşmaktadır.</a:t>
            </a:r>
          </a:p>
          <a:p>
            <a:endParaRPr lang="tr-TR" dirty="0"/>
          </a:p>
        </p:txBody>
      </p:sp>
    </p:spTree>
    <p:extLst>
      <p:ext uri="{BB962C8B-B14F-4D97-AF65-F5344CB8AC3E}">
        <p14:creationId xmlns:p14="http://schemas.microsoft.com/office/powerpoint/2010/main" val="2138488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err="1" smtClean="0">
                <a:solidFill>
                  <a:srgbClr val="FF0000"/>
                </a:solidFill>
              </a:rPr>
              <a:t>Bogardus</a:t>
            </a:r>
            <a:r>
              <a:rPr lang="tr-TR" altLang="tr-TR" b="1" dirty="0" smtClean="0">
                <a:solidFill>
                  <a:srgbClr val="FF0000"/>
                </a:solidFill>
              </a:rPr>
              <a:t> Tutum Ölçeği</a:t>
            </a:r>
            <a:endParaRPr lang="tr-TR" dirty="0">
              <a:solidFill>
                <a:srgbClr val="FF0000"/>
              </a:solidFill>
            </a:endParaRPr>
          </a:p>
        </p:txBody>
      </p:sp>
      <p:sp>
        <p:nvSpPr>
          <p:cNvPr id="3" name="İçerik Yer Tutucusu 2"/>
          <p:cNvSpPr>
            <a:spLocks noGrp="1"/>
          </p:cNvSpPr>
          <p:nvPr>
            <p:ph idx="1"/>
          </p:nvPr>
        </p:nvSpPr>
        <p:spPr/>
        <p:txBody>
          <a:bodyPr/>
          <a:lstStyle/>
          <a:p>
            <a:pPr lvl="1" algn="just"/>
            <a:r>
              <a:rPr lang="tr-TR" altLang="tr-TR" dirty="0"/>
              <a:t>Evlilik yoluyla yakın akrabalığa</a:t>
            </a:r>
          </a:p>
          <a:p>
            <a:pPr lvl="1" algn="just"/>
            <a:r>
              <a:rPr lang="tr-TR" altLang="tr-TR" dirty="0"/>
              <a:t>Kişisel bir dost olarak kulübüme</a:t>
            </a:r>
          </a:p>
          <a:p>
            <a:pPr lvl="1" algn="just"/>
            <a:r>
              <a:rPr lang="tr-TR" altLang="tr-TR" dirty="0"/>
              <a:t>Komşu olarak mahalleme</a:t>
            </a:r>
          </a:p>
          <a:p>
            <a:pPr lvl="1" algn="just"/>
            <a:r>
              <a:rPr lang="tr-TR" altLang="tr-TR" dirty="0"/>
              <a:t>İş arkadaşı olarak ülkeme</a:t>
            </a:r>
          </a:p>
          <a:p>
            <a:pPr lvl="1" algn="just"/>
            <a:r>
              <a:rPr lang="tr-TR" altLang="tr-TR" dirty="0"/>
              <a:t>Yurttaş olarak ülkeme</a:t>
            </a:r>
          </a:p>
          <a:p>
            <a:pPr lvl="1" algn="just"/>
            <a:r>
              <a:rPr lang="tr-TR" altLang="tr-TR" dirty="0"/>
              <a:t>Sadece bir konuk olarak ülkeme</a:t>
            </a:r>
          </a:p>
          <a:p>
            <a:pPr lvl="1" algn="just"/>
            <a:r>
              <a:rPr lang="tr-TR" altLang="tr-TR" dirty="0"/>
              <a:t>Ülkemden çıkarılmalıdır</a:t>
            </a:r>
          </a:p>
          <a:p>
            <a:endParaRPr lang="tr-TR" dirty="0"/>
          </a:p>
        </p:txBody>
      </p:sp>
    </p:spTree>
    <p:extLst>
      <p:ext uri="{BB962C8B-B14F-4D97-AF65-F5344CB8AC3E}">
        <p14:creationId xmlns:p14="http://schemas.microsoft.com/office/powerpoint/2010/main" val="235136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err="1" smtClean="0">
                <a:solidFill>
                  <a:srgbClr val="FF0000"/>
                </a:solidFill>
              </a:rPr>
              <a:t>Bogardus</a:t>
            </a:r>
            <a:r>
              <a:rPr lang="tr-TR" altLang="tr-TR" b="1" dirty="0" smtClean="0">
                <a:solidFill>
                  <a:srgbClr val="FF0000"/>
                </a:solidFill>
              </a:rPr>
              <a:t> Tutum Ölçeği</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Olumlu-olumsuz tutum ölçülmesi ?</a:t>
            </a:r>
          </a:p>
          <a:p>
            <a:r>
              <a:rPr lang="tr-TR" dirty="0" smtClean="0"/>
              <a:t>Duygusal durumlar arası genişlik </a:t>
            </a:r>
          </a:p>
          <a:p>
            <a:r>
              <a:rPr lang="tr-TR" dirty="0" smtClean="0"/>
              <a:t>Durumlar arası eşitlik (sıralama ölçeği) </a:t>
            </a:r>
            <a:endParaRPr lang="tr-TR" dirty="0"/>
          </a:p>
        </p:txBody>
      </p:sp>
    </p:spTree>
    <p:extLst>
      <p:ext uri="{BB962C8B-B14F-4D97-AF65-F5344CB8AC3E}">
        <p14:creationId xmlns:p14="http://schemas.microsoft.com/office/powerpoint/2010/main" val="569343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931" name="Group 331"/>
          <p:cNvGraphicFramePr>
            <a:graphicFrameLocks noGrp="1"/>
          </p:cNvGraphicFramePr>
          <p:nvPr/>
        </p:nvGraphicFramePr>
        <p:xfrm>
          <a:off x="2566988" y="3573464"/>
          <a:ext cx="6985000" cy="2376489"/>
        </p:xfrm>
        <a:graphic>
          <a:graphicData uri="http://schemas.openxmlformats.org/drawingml/2006/table">
            <a:tbl>
              <a:tblPr/>
              <a:tblGrid>
                <a:gridCol w="860425">
                  <a:extLst>
                    <a:ext uri="{9D8B030D-6E8A-4147-A177-3AD203B41FA5}">
                      <a16:colId xmlns:a16="http://schemas.microsoft.com/office/drawing/2014/main" val="20000"/>
                    </a:ext>
                  </a:extLst>
                </a:gridCol>
                <a:gridCol w="1092200">
                  <a:extLst>
                    <a:ext uri="{9D8B030D-6E8A-4147-A177-3AD203B41FA5}">
                      <a16:colId xmlns:a16="http://schemas.microsoft.com/office/drawing/2014/main" val="20001"/>
                    </a:ext>
                  </a:extLst>
                </a:gridCol>
                <a:gridCol w="5032375">
                  <a:extLst>
                    <a:ext uri="{9D8B030D-6E8A-4147-A177-3AD203B41FA5}">
                      <a16:colId xmlns:a16="http://schemas.microsoft.com/office/drawing/2014/main" val="20002"/>
                    </a:ext>
                  </a:extLst>
                </a:gridCol>
              </a:tblGrid>
              <a:tr h="881062">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200" b="0" i="0" u="none" strike="noStrike" cap="none" normalizeH="0" baseline="0" smtClean="0">
                        <a:ln>
                          <a:noFill/>
                        </a:ln>
                        <a:solidFill>
                          <a:srgbClr val="000000"/>
                        </a:solidFill>
                        <a:effectLst/>
                        <a:latin typeface="Arial" charset="0"/>
                        <a:ea typeface="Times New Roman" pitchFamily="18"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ÖLÇEK DEĞERİ</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dirty="0" smtClean="0">
                          <a:ln>
                            <a:noFill/>
                          </a:ln>
                          <a:solidFill>
                            <a:srgbClr val="000000"/>
                          </a:solidFill>
                          <a:effectLst/>
                          <a:latin typeface="Arial" charset="0"/>
                          <a:ea typeface="Times New Roman" pitchFamily="18" charset="0"/>
                          <a:cs typeface="Arial" charset="0"/>
                        </a:rPr>
                        <a:t>MADDE NUMARASI</a:t>
                      </a:r>
                      <a:endPar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22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0,1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12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Bazı durumlarda idam cezasına inanmıyorum.</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36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2,0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21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Devlet insan yaşamının kutsallığını onu yıkarak öğretemez.</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36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2,7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İdam cezası suçu önlemede etkili değildir.</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921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3,4</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İdam cezasının gereksiz olduğundan emin değilim.</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936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5,8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rgbClr val="000000"/>
                          </a:solidFill>
                          <a:effectLst/>
                          <a:latin typeface="Arial" charset="0"/>
                          <a:ea typeface="Times New Roman" pitchFamily="18" charset="0"/>
                          <a:cs typeface="Arial" charset="0"/>
                        </a:rPr>
                        <a:t>18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dirty="0" smtClean="0">
                          <a:ln>
                            <a:noFill/>
                          </a:ln>
                          <a:solidFill>
                            <a:srgbClr val="000000"/>
                          </a:solidFill>
                          <a:effectLst/>
                          <a:latin typeface="Arial" charset="0"/>
                          <a:ea typeface="Times New Roman" pitchFamily="18" charset="0"/>
                          <a:cs typeface="Arial" charset="0"/>
                        </a:rPr>
                        <a:t>İdam cezasının kaldırılması gerektiğini düşünmüyorum.</a:t>
                      </a:r>
                      <a:endPar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graphicFrame>
        <p:nvGraphicFramePr>
          <p:cNvPr id="26142" name="Group 542"/>
          <p:cNvGraphicFramePr>
            <a:graphicFrameLocks noGrp="1"/>
          </p:cNvGraphicFramePr>
          <p:nvPr>
            <p:extLst>
              <p:ext uri="{D42A27DB-BD31-4B8C-83A1-F6EECF244321}">
                <p14:modId xmlns:p14="http://schemas.microsoft.com/office/powerpoint/2010/main" val="3355726307"/>
              </p:ext>
            </p:extLst>
          </p:nvPr>
        </p:nvGraphicFramePr>
        <p:xfrm>
          <a:off x="2851687" y="1850053"/>
          <a:ext cx="6412963" cy="1249608"/>
        </p:xfrm>
        <a:graphic>
          <a:graphicData uri="http://schemas.openxmlformats.org/drawingml/2006/table">
            <a:tbl>
              <a:tblPr/>
              <a:tblGrid>
                <a:gridCol w="758246">
                  <a:extLst>
                    <a:ext uri="{9D8B030D-6E8A-4147-A177-3AD203B41FA5}">
                      <a16:colId xmlns:a16="http://schemas.microsoft.com/office/drawing/2014/main" val="20000"/>
                    </a:ext>
                  </a:extLst>
                </a:gridCol>
                <a:gridCol w="419285">
                  <a:extLst>
                    <a:ext uri="{9D8B030D-6E8A-4147-A177-3AD203B41FA5}">
                      <a16:colId xmlns:a16="http://schemas.microsoft.com/office/drawing/2014/main" val="20001"/>
                    </a:ext>
                  </a:extLst>
                </a:gridCol>
                <a:gridCol w="462659">
                  <a:extLst>
                    <a:ext uri="{9D8B030D-6E8A-4147-A177-3AD203B41FA5}">
                      <a16:colId xmlns:a16="http://schemas.microsoft.com/office/drawing/2014/main" val="20002"/>
                    </a:ext>
                  </a:extLst>
                </a:gridCol>
                <a:gridCol w="584749">
                  <a:extLst>
                    <a:ext uri="{9D8B030D-6E8A-4147-A177-3AD203B41FA5}">
                      <a16:colId xmlns:a16="http://schemas.microsoft.com/office/drawing/2014/main" val="20003"/>
                    </a:ext>
                  </a:extLst>
                </a:gridCol>
                <a:gridCol w="523704">
                  <a:extLst>
                    <a:ext uri="{9D8B030D-6E8A-4147-A177-3AD203B41FA5}">
                      <a16:colId xmlns:a16="http://schemas.microsoft.com/office/drawing/2014/main" val="20004"/>
                    </a:ext>
                  </a:extLst>
                </a:gridCol>
                <a:gridCol w="653826">
                  <a:extLst>
                    <a:ext uri="{9D8B030D-6E8A-4147-A177-3AD203B41FA5}">
                      <a16:colId xmlns:a16="http://schemas.microsoft.com/office/drawing/2014/main" val="20005"/>
                    </a:ext>
                  </a:extLst>
                </a:gridCol>
                <a:gridCol w="523704">
                  <a:extLst>
                    <a:ext uri="{9D8B030D-6E8A-4147-A177-3AD203B41FA5}">
                      <a16:colId xmlns:a16="http://schemas.microsoft.com/office/drawing/2014/main" val="20006"/>
                    </a:ext>
                  </a:extLst>
                </a:gridCol>
                <a:gridCol w="523704">
                  <a:extLst>
                    <a:ext uri="{9D8B030D-6E8A-4147-A177-3AD203B41FA5}">
                      <a16:colId xmlns:a16="http://schemas.microsoft.com/office/drawing/2014/main" val="20007"/>
                    </a:ext>
                  </a:extLst>
                </a:gridCol>
                <a:gridCol w="523704">
                  <a:extLst>
                    <a:ext uri="{9D8B030D-6E8A-4147-A177-3AD203B41FA5}">
                      <a16:colId xmlns:a16="http://schemas.microsoft.com/office/drawing/2014/main" val="20008"/>
                    </a:ext>
                  </a:extLst>
                </a:gridCol>
                <a:gridCol w="523704">
                  <a:extLst>
                    <a:ext uri="{9D8B030D-6E8A-4147-A177-3AD203B41FA5}">
                      <a16:colId xmlns:a16="http://schemas.microsoft.com/office/drawing/2014/main" val="20009"/>
                    </a:ext>
                  </a:extLst>
                </a:gridCol>
                <a:gridCol w="915678">
                  <a:extLst>
                    <a:ext uri="{9D8B030D-6E8A-4147-A177-3AD203B41FA5}">
                      <a16:colId xmlns:a16="http://schemas.microsoft.com/office/drawing/2014/main" val="20010"/>
                    </a:ext>
                  </a:extLst>
                </a:gridCol>
              </a:tblGrid>
              <a:tr h="47553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Olumlu</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marT="45708" marB="45708"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marT="45708" marB="45708"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8" marB="45708"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8" marB="45708"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Nötr</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8" marB="45708"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8" marB="45708"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8" marB="45708"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T="45708" marB="45708"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Olumsuz</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1959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rgbClr val="000000"/>
                          </a:solidFill>
                          <a:effectLst/>
                          <a:latin typeface="Arial" charset="0"/>
                          <a:ea typeface="Times New Roman" pitchFamily="18" charset="0"/>
                          <a:cs typeface="Arial" charset="0"/>
                        </a:rPr>
                        <a:t>……</a:t>
                      </a:r>
                      <a:endPar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5174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1</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2</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3</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rgbClr val="000000"/>
                          </a:solidFill>
                          <a:effectLst/>
                          <a:latin typeface="Arial" charset="0"/>
                          <a:ea typeface="Times New Roman" pitchFamily="18" charset="0"/>
                          <a:cs typeface="Arial" charset="0"/>
                        </a:rPr>
                        <a:t>4</a:t>
                      </a:r>
                      <a:endPar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5</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6</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7</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8</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9</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rgbClr val="000000"/>
                          </a:solidFill>
                          <a:effectLst/>
                          <a:latin typeface="Arial" charset="0"/>
                          <a:ea typeface="Times New Roman" pitchFamily="18" charset="0"/>
                          <a:cs typeface="Arial" charset="0"/>
                        </a:rPr>
                        <a:t>10</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rgbClr val="000000"/>
                          </a:solidFill>
                          <a:effectLst/>
                          <a:latin typeface="Arial" charset="0"/>
                          <a:ea typeface="Times New Roman" pitchFamily="18" charset="0"/>
                          <a:cs typeface="Arial" charset="0"/>
                        </a:rPr>
                        <a:t>11</a:t>
                      </a:r>
                      <a:endPar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T="45708" marB="45708"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2" name="Dikdörtgen 1"/>
          <p:cNvSpPr/>
          <p:nvPr/>
        </p:nvSpPr>
        <p:spPr>
          <a:xfrm>
            <a:off x="863600" y="421521"/>
            <a:ext cx="9779000" cy="646331"/>
          </a:xfrm>
          <a:prstGeom prst="rect">
            <a:avLst/>
          </a:prstGeom>
        </p:spPr>
        <p:txBody>
          <a:bodyPr wrap="square">
            <a:spAutoFit/>
          </a:bodyPr>
          <a:lstStyle/>
          <a:p>
            <a:pPr algn="ctr"/>
            <a:r>
              <a:rPr lang="tr-TR" altLang="tr-TR" sz="3600" b="1" dirty="0" err="1" smtClean="0">
                <a:solidFill>
                  <a:srgbClr val="FF0000"/>
                </a:solidFill>
              </a:rPr>
              <a:t>Thurstone</a:t>
            </a:r>
            <a:r>
              <a:rPr lang="tr-TR" altLang="tr-TR" sz="3600" b="1" dirty="0" smtClean="0">
                <a:solidFill>
                  <a:srgbClr val="FF0000"/>
                </a:solidFill>
              </a:rPr>
              <a:t> Tutum Ölçeği</a:t>
            </a:r>
            <a:endParaRPr lang="tr-TR" sz="3600" dirty="0">
              <a:solidFill>
                <a:srgbClr val="FF0000"/>
              </a:solidFill>
            </a:endParaRPr>
          </a:p>
        </p:txBody>
      </p:sp>
    </p:spTree>
    <p:extLst>
      <p:ext uri="{BB962C8B-B14F-4D97-AF65-F5344CB8AC3E}">
        <p14:creationId xmlns:p14="http://schemas.microsoft.com/office/powerpoint/2010/main" val="15428832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err="1">
                <a:solidFill>
                  <a:srgbClr val="FF0000"/>
                </a:solidFill>
              </a:rPr>
              <a:t>Thurstone</a:t>
            </a:r>
            <a:r>
              <a:rPr lang="tr-TR" altLang="tr-TR" b="1" dirty="0">
                <a:solidFill>
                  <a:srgbClr val="FF0000"/>
                </a:solidFill>
              </a:rPr>
              <a:t> Tutum </a:t>
            </a:r>
            <a:r>
              <a:rPr lang="tr-TR" altLang="tr-TR" b="1" dirty="0" smtClean="0">
                <a:solidFill>
                  <a:srgbClr val="FF0000"/>
                </a:solidFill>
              </a:rPr>
              <a:t>Ölçeği</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Geliştirmesi zor ve zahmetli </a:t>
            </a:r>
          </a:p>
          <a:p>
            <a:r>
              <a:rPr lang="tr-TR" dirty="0" smtClean="0"/>
              <a:t>Jüri üyelerinin yargılarına dayanması </a:t>
            </a:r>
          </a:p>
          <a:p>
            <a:r>
              <a:rPr lang="tr-TR" dirty="0" smtClean="0"/>
              <a:t>İşaretlenen maddelerin homojen – heterojen olması durumunun yansımaması </a:t>
            </a:r>
            <a:endParaRPr lang="tr-TR" dirty="0"/>
          </a:p>
        </p:txBody>
      </p:sp>
    </p:spTree>
    <p:extLst>
      <p:ext uri="{BB962C8B-B14F-4D97-AF65-F5344CB8AC3E}">
        <p14:creationId xmlns:p14="http://schemas.microsoft.com/office/powerpoint/2010/main" val="18266967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err="1">
                <a:solidFill>
                  <a:srgbClr val="FF0000"/>
                </a:solidFill>
              </a:rPr>
              <a:t>Osgood</a:t>
            </a:r>
            <a:r>
              <a:rPr lang="tr-TR" altLang="tr-TR" b="1" dirty="0">
                <a:solidFill>
                  <a:srgbClr val="FF0000"/>
                </a:solidFill>
              </a:rPr>
              <a:t> Duygusal Anlam Ölçeği (1957) - Semantik Farklılık Ölçeği</a:t>
            </a:r>
            <a:endParaRPr lang="tr-TR" dirty="0">
              <a:solidFill>
                <a:srgbClr val="FF0000"/>
              </a:solidFill>
            </a:endParaRPr>
          </a:p>
        </p:txBody>
      </p:sp>
      <p:sp>
        <p:nvSpPr>
          <p:cNvPr id="3" name="İçerik Yer Tutucusu 2"/>
          <p:cNvSpPr>
            <a:spLocks noGrp="1"/>
          </p:cNvSpPr>
          <p:nvPr>
            <p:ph idx="1"/>
          </p:nvPr>
        </p:nvSpPr>
        <p:spPr/>
        <p:txBody>
          <a:bodyPr/>
          <a:lstStyle/>
          <a:p>
            <a:r>
              <a:rPr lang="tr-TR" altLang="tr-TR" dirty="0" smtClean="0"/>
              <a:t>Tek </a:t>
            </a:r>
            <a:r>
              <a:rPr lang="tr-TR" altLang="tr-TR" dirty="0"/>
              <a:t>bir ölçekte farklı tutumları ölçme olanağını tanımaktadır </a:t>
            </a:r>
            <a:endParaRPr lang="tr-TR" altLang="tr-TR" dirty="0" smtClean="0"/>
          </a:p>
          <a:p>
            <a:r>
              <a:rPr lang="tr-TR" altLang="tr-TR" dirty="0" smtClean="0"/>
              <a:t>özellikle </a:t>
            </a:r>
            <a:r>
              <a:rPr lang="tr-TR" altLang="tr-TR" u="sng" dirty="0"/>
              <a:t>sosyal tutumların</a:t>
            </a:r>
            <a:r>
              <a:rPr lang="tr-TR" altLang="tr-TR" dirty="0"/>
              <a:t> ölçülmesinde uygun bir ölçektir. </a:t>
            </a:r>
            <a:endParaRPr lang="tr-TR" altLang="tr-TR" dirty="0" smtClean="0"/>
          </a:p>
          <a:p>
            <a:r>
              <a:rPr lang="tr-TR" altLang="tr-TR" dirty="0" smtClean="0"/>
              <a:t>Temelinde </a:t>
            </a:r>
            <a:r>
              <a:rPr lang="tr-TR" altLang="tr-TR" dirty="0"/>
              <a:t>bireyin sahip olabileceği tutumu hakkında taşıdığı </a:t>
            </a:r>
            <a:r>
              <a:rPr lang="tr-TR" altLang="tr-TR" u="sng" dirty="0"/>
              <a:t>anlamsal değerlerin </a:t>
            </a:r>
            <a:r>
              <a:rPr lang="tr-TR" altLang="tr-TR" dirty="0"/>
              <a:t>incelenmesi yatar. </a:t>
            </a:r>
            <a:endParaRPr lang="tr-TR" altLang="tr-TR" dirty="0" smtClean="0"/>
          </a:p>
          <a:p>
            <a:r>
              <a:rPr lang="tr-TR" altLang="tr-TR" dirty="0" smtClean="0"/>
              <a:t>Yani </a:t>
            </a:r>
            <a:r>
              <a:rPr lang="tr-TR" altLang="tr-TR" dirty="0"/>
              <a:t>ilgili tutum konusunun / objesinin birey için ne anlam taşıdığını ölçmek asıl amaçtır.</a:t>
            </a:r>
          </a:p>
          <a:p>
            <a:pPr marL="0" indent="0">
              <a:buNone/>
            </a:pPr>
            <a:endParaRPr lang="tr-TR" dirty="0"/>
          </a:p>
        </p:txBody>
      </p:sp>
    </p:spTree>
    <p:extLst>
      <p:ext uri="{BB962C8B-B14F-4D97-AF65-F5344CB8AC3E}">
        <p14:creationId xmlns:p14="http://schemas.microsoft.com/office/powerpoint/2010/main" val="5219062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4"/>
          <p:cNvSpPr>
            <a:spLocks noChangeArrowheads="1"/>
          </p:cNvSpPr>
          <p:nvPr/>
        </p:nvSpPr>
        <p:spPr bwMode="auto">
          <a:xfrm>
            <a:off x="2074703" y="1339821"/>
            <a:ext cx="820769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tr-TR" altLang="tr-TR" sz="2000">
                <a:solidFill>
                  <a:srgbClr val="000000"/>
                </a:solidFill>
                <a:cs typeface="Arial" panose="020B0604020202020204" pitchFamily="34" charset="0"/>
              </a:rPr>
              <a:t>Ö</a:t>
            </a:r>
            <a:r>
              <a:rPr lang="tr-TR" altLang="tr-TR" sz="2000">
                <a:solidFill>
                  <a:srgbClr val="000000"/>
                </a:solidFill>
                <a:ea typeface="Times New Roman" panose="02020603050405020304" pitchFamily="18" charset="0"/>
                <a:cs typeface="Arial" panose="020B0604020202020204" pitchFamily="34" charset="0"/>
              </a:rPr>
              <a:t>ğretmenlik mesleğini değerlendirmek üzere kullan</a:t>
            </a:r>
            <a:r>
              <a:rPr lang="tr-TR" altLang="tr-TR" sz="2000">
                <a:solidFill>
                  <a:srgbClr val="000000"/>
                </a:solidFill>
                <a:cs typeface="Arial" panose="020B0604020202020204" pitchFamily="34" charset="0"/>
              </a:rPr>
              <a:t>ılmış olan bir ölçek:</a:t>
            </a:r>
            <a:endParaRPr lang="tr-TR" altLang="tr-TR" sz="2000"/>
          </a:p>
        </p:txBody>
      </p:sp>
      <p:graphicFrame>
        <p:nvGraphicFramePr>
          <p:cNvPr id="28020" name="Group 372"/>
          <p:cNvGraphicFramePr>
            <a:graphicFrameLocks noGrp="1"/>
          </p:cNvGraphicFramePr>
          <p:nvPr/>
        </p:nvGraphicFramePr>
        <p:xfrm>
          <a:off x="2279650" y="2060575"/>
          <a:ext cx="7138988" cy="3783014"/>
        </p:xfrm>
        <a:graphic>
          <a:graphicData uri="http://schemas.openxmlformats.org/drawingml/2006/table">
            <a:tbl>
              <a:tblPr/>
              <a:tblGrid>
                <a:gridCol w="1150938">
                  <a:extLst>
                    <a:ext uri="{9D8B030D-6E8A-4147-A177-3AD203B41FA5}">
                      <a16:colId xmlns:a16="http://schemas.microsoft.com/office/drawing/2014/main" val="20000"/>
                    </a:ext>
                  </a:extLst>
                </a:gridCol>
                <a:gridCol w="576262">
                  <a:extLst>
                    <a:ext uri="{9D8B030D-6E8A-4147-A177-3AD203B41FA5}">
                      <a16:colId xmlns:a16="http://schemas.microsoft.com/office/drawing/2014/main" val="20001"/>
                    </a:ext>
                  </a:extLst>
                </a:gridCol>
                <a:gridCol w="711200">
                  <a:extLst>
                    <a:ext uri="{9D8B030D-6E8A-4147-A177-3AD203B41FA5}">
                      <a16:colId xmlns:a16="http://schemas.microsoft.com/office/drawing/2014/main" val="20002"/>
                    </a:ext>
                  </a:extLst>
                </a:gridCol>
                <a:gridCol w="585788">
                  <a:extLst>
                    <a:ext uri="{9D8B030D-6E8A-4147-A177-3AD203B41FA5}">
                      <a16:colId xmlns:a16="http://schemas.microsoft.com/office/drawing/2014/main" val="20003"/>
                    </a:ext>
                  </a:extLst>
                </a:gridCol>
                <a:gridCol w="863600">
                  <a:extLst>
                    <a:ext uri="{9D8B030D-6E8A-4147-A177-3AD203B41FA5}">
                      <a16:colId xmlns:a16="http://schemas.microsoft.com/office/drawing/2014/main" val="20004"/>
                    </a:ext>
                  </a:extLst>
                </a:gridCol>
                <a:gridCol w="647700">
                  <a:extLst>
                    <a:ext uri="{9D8B030D-6E8A-4147-A177-3AD203B41FA5}">
                      <a16:colId xmlns:a16="http://schemas.microsoft.com/office/drawing/2014/main" val="20005"/>
                    </a:ext>
                  </a:extLst>
                </a:gridCol>
                <a:gridCol w="720725">
                  <a:extLst>
                    <a:ext uri="{9D8B030D-6E8A-4147-A177-3AD203B41FA5}">
                      <a16:colId xmlns:a16="http://schemas.microsoft.com/office/drawing/2014/main" val="20006"/>
                    </a:ext>
                  </a:extLst>
                </a:gridCol>
                <a:gridCol w="792162">
                  <a:extLst>
                    <a:ext uri="{9D8B030D-6E8A-4147-A177-3AD203B41FA5}">
                      <a16:colId xmlns:a16="http://schemas.microsoft.com/office/drawing/2014/main" val="20007"/>
                    </a:ext>
                  </a:extLst>
                </a:gridCol>
                <a:gridCol w="1090613">
                  <a:extLst>
                    <a:ext uri="{9D8B030D-6E8A-4147-A177-3AD203B41FA5}">
                      <a16:colId xmlns:a16="http://schemas.microsoft.com/office/drawing/2014/main" val="20008"/>
                    </a:ext>
                  </a:extLst>
                </a:gridCol>
              </a:tblGrid>
              <a:tr h="1108074">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1.sıra sıfatlar</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  Çok </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  Oldukça</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 Biraz</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Kararsızım</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 Biraz</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 Oldukça</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 Çok</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2. sıra sıfatlar</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3498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1.İyi                 </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1.  Kötü</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3498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2.Güzel</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2.  Çirkin</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3498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3. Pis</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3. Temiz</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3498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4.Tutarsız</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4. Tutarlı</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34988">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5.Güçlü</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100" b="0" i="0" u="none" strike="noStrike" cap="none" normalizeH="0" baseline="0" smtClean="0">
                          <a:ln>
                            <a:noFill/>
                          </a:ln>
                          <a:solidFill>
                            <a:srgbClr val="000000"/>
                          </a:solidFill>
                          <a:effectLst/>
                          <a:latin typeface="Arial" charset="0"/>
                          <a:ea typeface="Times New Roman" pitchFamily="18" charset="0"/>
                          <a:cs typeface="Arial" charset="0"/>
                        </a:rPr>
                        <a:t>5.  Güçsüz</a:t>
                      </a:r>
                      <a:endParaRPr kumimoji="0" lang="tr-TR" sz="1800" b="0" i="0" u="none" strike="noStrike" cap="none" normalizeH="0" baseline="0" smtClean="0">
                        <a:ln>
                          <a:noFill/>
                        </a:ln>
                        <a:solidFill>
                          <a:schemeClr val="tx1"/>
                        </a:solidFill>
                        <a:effectLst/>
                        <a:latin typeface="Arial" charset="0"/>
                        <a:ea typeface="Times New Roman" pitchFamily="18" charset="0"/>
                        <a:cs typeface="Arial" charset="0"/>
                      </a:endParaRPr>
                    </a:p>
                  </a:txBody>
                  <a:tcPr marL="90000" marR="90000" marT="46800" marB="46800" anchor="ctr" anchorCtr="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9341817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err="1">
                <a:solidFill>
                  <a:srgbClr val="FF0000"/>
                </a:solidFill>
              </a:rPr>
              <a:t>Guttman</a:t>
            </a:r>
            <a:r>
              <a:rPr lang="tr-TR" altLang="tr-TR" b="1" dirty="0">
                <a:solidFill>
                  <a:srgbClr val="FF0000"/>
                </a:solidFill>
              </a:rPr>
              <a:t> Tutum Ölçeği</a:t>
            </a:r>
            <a:endParaRPr lang="tr-TR"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pPr algn="just"/>
            <a:r>
              <a:rPr lang="tr-TR" altLang="tr-TR" dirty="0"/>
              <a:t>Bu yöntemde izlenen yaklaşıma göre, bir ölçeğin tek boyutlu ve tutarlı olabilmesi için en üst düzeyde onay gerektiren maddeyi işaretlemiş olan bir kişinin, bunun altında kalan maddeleri de işaretlemesi veya en alt düzeyde kabul ettiğini gösteren maddeyi işaretlemiş olan bir kişinin, bunun üstünde yer alan maddeleri de reddetmesi gerekir. </a:t>
            </a:r>
          </a:p>
          <a:p>
            <a:pPr algn="just"/>
            <a:endParaRPr lang="tr-TR" altLang="tr-TR" dirty="0"/>
          </a:p>
          <a:p>
            <a:pPr algn="just">
              <a:buNone/>
            </a:pPr>
            <a:endParaRPr lang="tr-TR" altLang="tr-TR" sz="3600" dirty="0" smtClean="0"/>
          </a:p>
          <a:p>
            <a:pPr algn="just">
              <a:buNone/>
            </a:pPr>
            <a:endParaRPr lang="tr-TR" altLang="tr-TR" sz="3600" dirty="0" smtClean="0"/>
          </a:p>
          <a:p>
            <a:pPr algn="just"/>
            <a:endParaRPr lang="tr-TR" altLang="tr-TR" sz="3600" dirty="0" smtClean="0"/>
          </a:p>
          <a:p>
            <a:pPr algn="just"/>
            <a:r>
              <a:rPr lang="tr-TR" altLang="tr-TR" sz="3600" dirty="0" smtClean="0"/>
              <a:t>Bu nedenle bu yaklaşıma ‘’yığmalı ölçek yaklaşımı’’ denmektedir. </a:t>
            </a:r>
          </a:p>
          <a:p>
            <a:endParaRPr lang="tr-TR" dirty="0"/>
          </a:p>
        </p:txBody>
      </p:sp>
      <p:pic>
        <p:nvPicPr>
          <p:cNvPr id="4" name="Picture 3" descr="C:\Users\AU\Desktop\RPD 4-PSİKOLOJİK TESTLER DERSİ SLAYTLAR\guttma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3315" y="3289306"/>
            <a:ext cx="7372350" cy="1764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02933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err="1">
                <a:solidFill>
                  <a:srgbClr val="FF0000"/>
                </a:solidFill>
              </a:rPr>
              <a:t>Guttman</a:t>
            </a:r>
            <a:r>
              <a:rPr lang="tr-TR" altLang="tr-TR" b="1" dirty="0">
                <a:solidFill>
                  <a:srgbClr val="FF0000"/>
                </a:solidFill>
              </a:rPr>
              <a:t> Tutum Ölçeği</a:t>
            </a:r>
            <a:endParaRPr lang="tr-TR" dirty="0"/>
          </a:p>
        </p:txBody>
      </p:sp>
      <p:sp>
        <p:nvSpPr>
          <p:cNvPr id="3" name="İçerik Yer Tutucusu 2"/>
          <p:cNvSpPr>
            <a:spLocks noGrp="1"/>
          </p:cNvSpPr>
          <p:nvPr>
            <p:ph idx="1"/>
          </p:nvPr>
        </p:nvSpPr>
        <p:spPr/>
        <p:txBody>
          <a:bodyPr/>
          <a:lstStyle/>
          <a:p>
            <a:r>
              <a:rPr lang="tr-TR" dirty="0" smtClean="0"/>
              <a:t>Tek boyutluluk garanti </a:t>
            </a:r>
          </a:p>
          <a:p>
            <a:r>
              <a:rPr lang="tr-TR" dirty="0" smtClean="0"/>
              <a:t>Kısa ve pratik, tüm maddelerin değerlendirilmesine gerek yok, verilen tek cevapla diğer maddelere verilecek cevaplar kestirilmektedir </a:t>
            </a:r>
          </a:p>
          <a:p>
            <a:endParaRPr lang="tr-TR" dirty="0"/>
          </a:p>
          <a:p>
            <a:r>
              <a:rPr lang="tr-TR" dirty="0" smtClean="0"/>
              <a:t>Madde seçimi, evreni </a:t>
            </a:r>
            <a:r>
              <a:rPr lang="tr-TR" dirty="0" err="1" smtClean="0"/>
              <a:t>temsiliyet</a:t>
            </a:r>
            <a:r>
              <a:rPr lang="tr-TR" dirty="0"/>
              <a:t> </a:t>
            </a:r>
            <a:r>
              <a:rPr lang="tr-TR" dirty="0" err="1" smtClean="0"/>
              <a:t>vs</a:t>
            </a:r>
            <a:r>
              <a:rPr lang="tr-TR" dirty="0" smtClean="0"/>
              <a:t> </a:t>
            </a:r>
          </a:p>
          <a:p>
            <a:endParaRPr lang="tr-TR" dirty="0"/>
          </a:p>
        </p:txBody>
      </p:sp>
    </p:spTree>
    <p:extLst>
      <p:ext uri="{BB962C8B-B14F-4D97-AF65-F5344CB8AC3E}">
        <p14:creationId xmlns:p14="http://schemas.microsoft.com/office/powerpoint/2010/main" val="563408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altLang="tr-TR" b="1" dirty="0" err="1" smtClean="0">
                <a:solidFill>
                  <a:srgbClr val="FF0000"/>
                </a:solidFill>
              </a:rPr>
              <a:t>Likert</a:t>
            </a:r>
            <a:r>
              <a:rPr lang="tr-TR" altLang="tr-TR" b="1" dirty="0" smtClean="0">
                <a:solidFill>
                  <a:srgbClr val="FF0000"/>
                </a:solidFill>
              </a:rPr>
              <a:t> Tipi Tutum Ölçeği</a:t>
            </a:r>
            <a:endParaRPr lang="tr-TR" dirty="0">
              <a:solidFill>
                <a:srgbClr val="FF0000"/>
              </a:solidFill>
            </a:endParaRPr>
          </a:p>
        </p:txBody>
      </p:sp>
      <p:sp>
        <p:nvSpPr>
          <p:cNvPr id="3" name="İçerik Yer Tutucusu 2"/>
          <p:cNvSpPr>
            <a:spLocks noGrp="1"/>
          </p:cNvSpPr>
          <p:nvPr>
            <p:ph idx="1"/>
          </p:nvPr>
        </p:nvSpPr>
        <p:spPr/>
        <p:txBody>
          <a:bodyPr/>
          <a:lstStyle/>
          <a:p>
            <a:r>
              <a:rPr lang="tr-TR" altLang="tr-TR" dirty="0"/>
              <a:t>Tutumla ilgili olumlu ve olumsuz ifadeler, çok sayıda bireye uygulanır. Birey, her madde için </a:t>
            </a:r>
            <a:r>
              <a:rPr lang="tr-TR" altLang="tr-TR" dirty="0">
                <a:solidFill>
                  <a:srgbClr val="CC0000"/>
                </a:solidFill>
              </a:rPr>
              <a:t>‘’Tamamen katılıyorum’’, ‘’Katılıyorum’’, “Kararsızım’’, ‘’Katılmıyorum’’ ve ‘’ Kesinlikle katılmıyorum’’</a:t>
            </a:r>
            <a:r>
              <a:rPr lang="tr-TR" altLang="tr-TR" dirty="0"/>
              <a:t>  biçiminde tepkide bulunur. Böylece her ifadenin kapsadığı tutum öğesine </a:t>
            </a:r>
            <a:r>
              <a:rPr lang="tr-TR" altLang="tr-TR" u="sng" dirty="0"/>
              <a:t>katılma / katılmama derecesi </a:t>
            </a:r>
            <a:r>
              <a:rPr lang="tr-TR" altLang="tr-TR" dirty="0"/>
              <a:t>hakkında bilgi edinilmiş </a:t>
            </a:r>
            <a:r>
              <a:rPr lang="tr-TR" altLang="tr-TR" dirty="0" smtClean="0"/>
              <a:t>olur. </a:t>
            </a:r>
            <a:endParaRPr lang="tr-TR" dirty="0"/>
          </a:p>
        </p:txBody>
      </p:sp>
    </p:spTree>
    <p:extLst>
      <p:ext uri="{BB962C8B-B14F-4D97-AF65-F5344CB8AC3E}">
        <p14:creationId xmlns:p14="http://schemas.microsoft.com/office/powerpoint/2010/main" val="3920770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TUTUM</a:t>
            </a:r>
            <a:r>
              <a:rPr lang="tr-TR" dirty="0" smtClean="0"/>
              <a:t> </a:t>
            </a:r>
            <a:endParaRPr lang="tr-TR" dirty="0"/>
          </a:p>
        </p:txBody>
      </p:sp>
      <p:sp>
        <p:nvSpPr>
          <p:cNvPr id="3" name="İçerik Yer Tutucusu 2"/>
          <p:cNvSpPr>
            <a:spLocks noGrp="1"/>
          </p:cNvSpPr>
          <p:nvPr>
            <p:ph idx="1"/>
          </p:nvPr>
        </p:nvSpPr>
        <p:spPr/>
        <p:txBody>
          <a:bodyPr/>
          <a:lstStyle/>
          <a:p>
            <a:pPr algn="just"/>
            <a:r>
              <a:rPr lang="tr-TR" altLang="tr-TR" dirty="0" smtClean="0">
                <a:solidFill>
                  <a:srgbClr val="CC0000"/>
                </a:solidFill>
              </a:rPr>
              <a:t>Tutum</a:t>
            </a:r>
            <a:endParaRPr lang="tr-TR" altLang="tr-TR" dirty="0"/>
          </a:p>
          <a:p>
            <a:pPr algn="just"/>
            <a:r>
              <a:rPr lang="tr-TR" altLang="tr-TR" dirty="0"/>
              <a:t>B</a:t>
            </a:r>
            <a:r>
              <a:rPr lang="tr-TR" altLang="tr-TR" dirty="0" smtClean="0"/>
              <a:t>elirli kişi, durum ya da objeye yönelik </a:t>
            </a:r>
            <a:r>
              <a:rPr lang="tr-TR" altLang="tr-TR" u="sng" dirty="0" smtClean="0"/>
              <a:t>pozitif ya da negatif yanıt</a:t>
            </a:r>
            <a:r>
              <a:rPr lang="tr-TR" altLang="tr-TR" dirty="0" smtClean="0"/>
              <a:t> vermek için gösterilen </a:t>
            </a:r>
            <a:r>
              <a:rPr lang="tr-TR" altLang="tr-TR" u="sng" dirty="0" smtClean="0"/>
              <a:t>öğrenilmiş davranışlardır</a:t>
            </a:r>
            <a:r>
              <a:rPr lang="tr-TR" altLang="tr-TR" dirty="0" smtClean="0"/>
              <a:t>.</a:t>
            </a:r>
          </a:p>
          <a:p>
            <a:pPr algn="just"/>
            <a:r>
              <a:rPr lang="tr-TR" altLang="tr-TR" dirty="0"/>
              <a:t>B</a:t>
            </a:r>
            <a:r>
              <a:rPr lang="tr-TR" altLang="tr-TR" dirty="0" smtClean="0"/>
              <a:t>ireylerin belirli bir kişiyi, grubu, kurumu veya bir düşünceyi </a:t>
            </a:r>
            <a:r>
              <a:rPr lang="tr-TR" altLang="tr-TR" u="sng" dirty="0" smtClean="0"/>
              <a:t>kabul ya da reddetme şeklinde gözlenen, duygusal bir hazır oluş hali</a:t>
            </a:r>
            <a:r>
              <a:rPr lang="tr-TR" altLang="tr-TR" dirty="0" smtClean="0"/>
              <a:t> veya eğilimidir</a:t>
            </a:r>
            <a:endParaRPr lang="tr-TR" dirty="0"/>
          </a:p>
        </p:txBody>
      </p:sp>
    </p:spTree>
    <p:extLst>
      <p:ext uri="{BB962C8B-B14F-4D97-AF65-F5344CB8AC3E}">
        <p14:creationId xmlns:p14="http://schemas.microsoft.com/office/powerpoint/2010/main" val="1140979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err="1" smtClean="0">
                <a:solidFill>
                  <a:srgbClr val="FF0000"/>
                </a:solidFill>
              </a:rPr>
              <a:t>Likert</a:t>
            </a:r>
            <a:r>
              <a:rPr lang="tr-TR" dirty="0" smtClean="0">
                <a:solidFill>
                  <a:srgbClr val="FF0000"/>
                </a:solidFill>
              </a:rPr>
              <a:t> Tipi Ölçek Geliştirme </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pPr marL="609600" indent="-609600" algn="just">
              <a:spcBef>
                <a:spcPts val="0"/>
              </a:spcBef>
              <a:buFont typeface="Wingdings" pitchFamily="2" charset="2"/>
              <a:buAutoNum type="arabicPeriod"/>
              <a:defRPr/>
            </a:pPr>
            <a:r>
              <a:rPr lang="tr-TR" dirty="0"/>
              <a:t>Ölçek için gerekli olan madde sayısının (yaklaşık 20-25)iki, üç katı madde yazılır. Maddeler tutumun üç bileşenine ilişkin olarak genellikle birinci tekil şahıs ve şimdiki zaman kipindeki ifadelerden oluşur.</a:t>
            </a:r>
          </a:p>
          <a:p>
            <a:pPr marL="609600" indent="-609600" algn="just">
              <a:spcBef>
                <a:spcPts val="0"/>
              </a:spcBef>
              <a:buFont typeface="Wingdings" pitchFamily="2" charset="2"/>
              <a:buAutoNum type="arabicPeriod"/>
              <a:defRPr/>
            </a:pPr>
            <a:r>
              <a:rPr lang="tr-TR" dirty="0"/>
              <a:t>Ölçeğin açıklaması, yönergesi uygun olarak hazırlanır.</a:t>
            </a:r>
          </a:p>
          <a:p>
            <a:pPr marL="609600" indent="-609600" algn="just">
              <a:spcBef>
                <a:spcPts val="0"/>
              </a:spcBef>
              <a:buFont typeface="Wingdings" pitchFamily="2" charset="2"/>
              <a:buAutoNum type="arabicPeriod"/>
              <a:defRPr/>
            </a:pPr>
            <a:r>
              <a:rPr lang="tr-TR" dirty="0"/>
              <a:t>Deneme uygulaması yapılır. Küçük bir gruba ölçek uygulanarak eksikliklerin saptanmasına gidilir.</a:t>
            </a:r>
          </a:p>
          <a:p>
            <a:pPr marL="609600" indent="-609600" algn="just">
              <a:spcBef>
                <a:spcPts val="0"/>
              </a:spcBef>
              <a:buFont typeface="Wingdings" pitchFamily="2" charset="2"/>
              <a:buAutoNum type="arabicPeriod"/>
              <a:defRPr/>
            </a:pPr>
            <a:r>
              <a:rPr lang="tr-TR" dirty="0"/>
              <a:t>Ölçek </a:t>
            </a:r>
            <a:r>
              <a:rPr lang="tr-TR" dirty="0" smtClean="0"/>
              <a:t>yaklaşık (en az) 250-300 </a:t>
            </a:r>
            <a:r>
              <a:rPr lang="tr-TR" dirty="0"/>
              <a:t>kişilik bir gruba madde analizi amacıyla uygulanır. </a:t>
            </a:r>
          </a:p>
          <a:p>
            <a:pPr marL="609600" indent="-609600" algn="just">
              <a:spcBef>
                <a:spcPts val="0"/>
              </a:spcBef>
              <a:buFont typeface="Wingdings" pitchFamily="2" charset="2"/>
              <a:buAutoNum type="arabicPeriod"/>
              <a:defRPr/>
            </a:pPr>
            <a:r>
              <a:rPr lang="tr-TR" dirty="0"/>
              <a:t>Uygulamadan sonra, her birey için her madde olumlu ve olumsuz olması göz önüne alınarak puanlanır. Ölçekten alınacak toplam puanın artış ya da azalışının vereceği anlama göre, maddelerin kategorileri puanlanır, olumsuz ifade ise ters puanlanır. Her bireyin toplam puanları da bulunarak, veriler madde analizine hazır duruma getirilir.</a:t>
            </a:r>
          </a:p>
          <a:p>
            <a:endParaRPr lang="tr-TR" dirty="0"/>
          </a:p>
        </p:txBody>
      </p:sp>
    </p:spTree>
    <p:extLst>
      <p:ext uri="{BB962C8B-B14F-4D97-AF65-F5344CB8AC3E}">
        <p14:creationId xmlns:p14="http://schemas.microsoft.com/office/powerpoint/2010/main" val="36788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Geçerlik Güvenirlik Analizleri </a:t>
            </a:r>
            <a:endParaRPr lang="tr-TR" dirty="0">
              <a:solidFill>
                <a:srgbClr val="FF0000"/>
              </a:solidFill>
            </a:endParaRPr>
          </a:p>
        </p:txBody>
      </p:sp>
      <p:sp>
        <p:nvSpPr>
          <p:cNvPr id="3" name="İçerik Yer Tutucusu 2"/>
          <p:cNvSpPr>
            <a:spLocks noGrp="1"/>
          </p:cNvSpPr>
          <p:nvPr>
            <p:ph idx="1"/>
          </p:nvPr>
        </p:nvSpPr>
        <p:spPr/>
        <p:txBody>
          <a:bodyPr/>
          <a:lstStyle/>
          <a:p>
            <a:r>
              <a:rPr lang="tr-TR" altLang="tr-TR" dirty="0" smtClean="0"/>
              <a:t>Maddelerin ayırt edicilik güçleri </a:t>
            </a:r>
          </a:p>
          <a:p>
            <a:r>
              <a:rPr lang="tr-TR" altLang="tr-TR" dirty="0" smtClean="0"/>
              <a:t>Faktör analizi</a:t>
            </a:r>
          </a:p>
          <a:p>
            <a:r>
              <a:rPr lang="tr-TR" altLang="tr-TR" dirty="0" err="1" smtClean="0"/>
              <a:t>Cronbach</a:t>
            </a:r>
            <a:r>
              <a:rPr lang="tr-TR" altLang="tr-TR" dirty="0" smtClean="0"/>
              <a:t> alfa</a:t>
            </a:r>
          </a:p>
          <a:p>
            <a:r>
              <a:rPr lang="tr-TR" altLang="tr-TR" dirty="0" smtClean="0"/>
              <a:t>Test tekrar test</a:t>
            </a:r>
          </a:p>
          <a:p>
            <a:r>
              <a:rPr lang="tr-TR" altLang="tr-TR" dirty="0" smtClean="0"/>
              <a:t>Kapsam, yapı ve ölçüt bağıntılı geçerlik</a:t>
            </a:r>
          </a:p>
          <a:p>
            <a:endParaRPr lang="tr-TR" dirty="0"/>
          </a:p>
        </p:txBody>
      </p:sp>
    </p:spTree>
    <p:extLst>
      <p:ext uri="{BB962C8B-B14F-4D97-AF65-F5344CB8AC3E}">
        <p14:creationId xmlns:p14="http://schemas.microsoft.com/office/powerpoint/2010/main" val="32657407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err="1" smtClean="0">
                <a:solidFill>
                  <a:srgbClr val="FF0000"/>
                </a:solidFill>
              </a:rPr>
              <a:t>Likert</a:t>
            </a:r>
            <a:r>
              <a:rPr lang="tr-TR" dirty="0" smtClean="0">
                <a:solidFill>
                  <a:srgbClr val="FF0000"/>
                </a:solidFill>
              </a:rPr>
              <a:t> Tipi Ölçekler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Hazırlamasının görece daha kolay olması </a:t>
            </a:r>
          </a:p>
          <a:p>
            <a:r>
              <a:rPr lang="tr-TR" dirty="0" err="1" smtClean="0"/>
              <a:t>Thurstone</a:t>
            </a:r>
            <a:r>
              <a:rPr lang="tr-TR" dirty="0" smtClean="0"/>
              <a:t> rasyonel, </a:t>
            </a:r>
            <a:r>
              <a:rPr lang="tr-TR" dirty="0" err="1" smtClean="0"/>
              <a:t>Likert</a:t>
            </a:r>
            <a:r>
              <a:rPr lang="tr-TR" dirty="0" smtClean="0"/>
              <a:t> Ampirik (deneysel) </a:t>
            </a:r>
          </a:p>
          <a:p>
            <a:r>
              <a:rPr lang="tr-TR" dirty="0" err="1" smtClean="0"/>
              <a:t>Thurstone</a:t>
            </a:r>
            <a:r>
              <a:rPr lang="tr-TR" dirty="0" smtClean="0"/>
              <a:t> ikili dereceleme </a:t>
            </a:r>
            <a:r>
              <a:rPr lang="tr-TR" dirty="0" err="1" smtClean="0"/>
              <a:t>Likert</a:t>
            </a:r>
            <a:r>
              <a:rPr lang="tr-TR" dirty="0" smtClean="0"/>
              <a:t> Çoklu (Beşli) dereceleme, daha hassas ölçüm </a:t>
            </a:r>
          </a:p>
          <a:p>
            <a:r>
              <a:rPr lang="tr-TR" dirty="0" smtClean="0"/>
              <a:t>Geçerlik güvenirlik kanıtları </a:t>
            </a:r>
            <a:endParaRPr lang="tr-TR" dirty="0"/>
          </a:p>
        </p:txBody>
      </p:sp>
    </p:spTree>
    <p:extLst>
      <p:ext uri="{BB962C8B-B14F-4D97-AF65-F5344CB8AC3E}">
        <p14:creationId xmlns:p14="http://schemas.microsoft.com/office/powerpoint/2010/main" val="1139502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lstStyle/>
          <a:p>
            <a:r>
              <a:rPr lang="tr-TR" dirty="0"/>
              <a:t>Özgüven, İ.E. (2017). </a:t>
            </a:r>
            <a:r>
              <a:rPr lang="tr-TR" i="1" dirty="0"/>
              <a:t>Psikolojik Testler </a:t>
            </a:r>
            <a:r>
              <a:rPr lang="tr-TR" dirty="0"/>
              <a:t>(14. Baskı). Ankara: Nobel Yayınevi. </a:t>
            </a:r>
          </a:p>
          <a:p>
            <a:r>
              <a:rPr lang="tr-TR" dirty="0"/>
              <a:t>Öner, Necla (1997). </a:t>
            </a:r>
            <a:r>
              <a:rPr lang="tr-TR" i="1" dirty="0"/>
              <a:t>Türkiye’de Kullanılan Psikolojik Testler: Bir Başvuru Kaynağı</a:t>
            </a:r>
            <a:r>
              <a:rPr lang="tr-TR" dirty="0"/>
              <a:t>. Türk Psikologlar Derneği Yayınları, Ankara. </a:t>
            </a:r>
          </a:p>
          <a:p>
            <a:pPr marL="0" indent="0">
              <a:buNone/>
            </a:pPr>
            <a:endParaRPr lang="tr-TR" dirty="0"/>
          </a:p>
          <a:p>
            <a:endParaRPr lang="tr-TR" dirty="0"/>
          </a:p>
        </p:txBody>
      </p:sp>
    </p:spTree>
    <p:extLst>
      <p:ext uri="{BB962C8B-B14F-4D97-AF65-F5344CB8AC3E}">
        <p14:creationId xmlns:p14="http://schemas.microsoft.com/office/powerpoint/2010/main" val="3223697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Tutumlar Nasıl Oluşur </a:t>
            </a:r>
            <a:endParaRPr lang="tr-TR" dirty="0">
              <a:solidFill>
                <a:srgbClr val="FF0000"/>
              </a:solidFill>
            </a:endParaRPr>
          </a:p>
        </p:txBody>
      </p:sp>
      <p:sp>
        <p:nvSpPr>
          <p:cNvPr id="3" name="İçerik Yer Tutucusu 2"/>
          <p:cNvSpPr>
            <a:spLocks noGrp="1"/>
          </p:cNvSpPr>
          <p:nvPr>
            <p:ph idx="1"/>
          </p:nvPr>
        </p:nvSpPr>
        <p:spPr/>
        <p:txBody>
          <a:bodyPr/>
          <a:lstStyle/>
          <a:p>
            <a:r>
              <a:rPr lang="tr-TR" altLang="tr-TR" dirty="0" smtClean="0"/>
              <a:t>Tutum objesiyle doğrudan deneyim</a:t>
            </a:r>
          </a:p>
          <a:p>
            <a:r>
              <a:rPr lang="tr-TR" altLang="tr-TR" dirty="0" smtClean="0"/>
              <a:t>Aile, arkadaşlar</a:t>
            </a:r>
          </a:p>
          <a:p>
            <a:r>
              <a:rPr lang="tr-TR" altLang="tr-TR" dirty="0" smtClean="0"/>
              <a:t>Medya</a:t>
            </a:r>
          </a:p>
          <a:p>
            <a:endParaRPr lang="tr-TR" altLang="tr-TR" dirty="0"/>
          </a:p>
          <a:p>
            <a:r>
              <a:rPr lang="tr-TR" altLang="tr-TR" dirty="0" smtClean="0"/>
              <a:t>Tutum – İlgi ?</a:t>
            </a:r>
          </a:p>
          <a:p>
            <a:pPr marL="0" indent="0">
              <a:buNone/>
            </a:pPr>
            <a:endParaRPr lang="tr-TR" dirty="0"/>
          </a:p>
        </p:txBody>
      </p:sp>
    </p:spTree>
    <p:extLst>
      <p:ext uri="{BB962C8B-B14F-4D97-AF65-F5344CB8AC3E}">
        <p14:creationId xmlns:p14="http://schemas.microsoft.com/office/powerpoint/2010/main" val="1875055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Tutum</a:t>
            </a:r>
            <a:r>
              <a:rPr lang="tr-TR" dirty="0" smtClean="0"/>
              <a:t> </a:t>
            </a:r>
            <a:endParaRPr lang="tr-TR" dirty="0"/>
          </a:p>
        </p:txBody>
      </p:sp>
      <p:sp>
        <p:nvSpPr>
          <p:cNvPr id="3" name="İçerik Yer Tutucusu 2"/>
          <p:cNvSpPr>
            <a:spLocks noGrp="1"/>
          </p:cNvSpPr>
          <p:nvPr>
            <p:ph idx="1"/>
          </p:nvPr>
        </p:nvSpPr>
        <p:spPr/>
        <p:txBody>
          <a:bodyPr/>
          <a:lstStyle/>
          <a:p>
            <a:pPr marL="0" indent="0">
              <a:buNone/>
            </a:pPr>
            <a:r>
              <a:rPr lang="tr-TR" altLang="tr-TR" dirty="0" smtClean="0"/>
              <a:t>Tutum, </a:t>
            </a:r>
            <a:r>
              <a:rPr lang="tr-TR" altLang="tr-TR" dirty="0" err="1" smtClean="0"/>
              <a:t>Rosenberg</a:t>
            </a:r>
            <a:r>
              <a:rPr lang="tr-TR" altLang="tr-TR" dirty="0" smtClean="0"/>
              <a:t> ve </a:t>
            </a:r>
            <a:r>
              <a:rPr lang="tr-TR" altLang="tr-TR" dirty="0" err="1" smtClean="0"/>
              <a:t>Howland</a:t>
            </a:r>
            <a:r>
              <a:rPr lang="tr-TR" altLang="tr-TR" dirty="0" smtClean="0"/>
              <a:t> tarafından 1960 yılında incelenmeye başlamış ve sınıflandırılmıştır. </a:t>
            </a:r>
          </a:p>
          <a:p>
            <a:pPr marL="0" indent="0">
              <a:buNone/>
            </a:pPr>
            <a:r>
              <a:rPr lang="tr-TR" altLang="tr-TR" dirty="0" smtClean="0"/>
              <a:t>Bu iki sosyal psikoloğa göre tutumların </a:t>
            </a:r>
          </a:p>
          <a:p>
            <a:r>
              <a:rPr lang="tr-TR" altLang="tr-TR" dirty="0" smtClean="0">
                <a:solidFill>
                  <a:srgbClr val="CC0000"/>
                </a:solidFill>
              </a:rPr>
              <a:t>Bilişsel</a:t>
            </a:r>
            <a:endParaRPr lang="tr-TR" altLang="tr-TR" dirty="0"/>
          </a:p>
          <a:p>
            <a:r>
              <a:rPr lang="tr-TR" altLang="tr-TR" dirty="0" smtClean="0">
                <a:solidFill>
                  <a:srgbClr val="CC0000"/>
                </a:solidFill>
              </a:rPr>
              <a:t>duygusal</a:t>
            </a:r>
            <a:r>
              <a:rPr lang="tr-TR" altLang="tr-TR" dirty="0" smtClean="0"/>
              <a:t> ve </a:t>
            </a:r>
          </a:p>
          <a:p>
            <a:r>
              <a:rPr lang="tr-TR" altLang="tr-TR" dirty="0" smtClean="0">
                <a:solidFill>
                  <a:srgbClr val="CC0000"/>
                </a:solidFill>
              </a:rPr>
              <a:t>davranışsal</a:t>
            </a:r>
            <a:r>
              <a:rPr lang="tr-TR" altLang="tr-TR" dirty="0" smtClean="0"/>
              <a:t> </a:t>
            </a:r>
          </a:p>
          <a:p>
            <a:pPr marL="0" indent="0">
              <a:buNone/>
            </a:pPr>
            <a:r>
              <a:rPr lang="tr-TR" altLang="tr-TR" dirty="0" smtClean="0"/>
              <a:t>olmak üzere üç bileşeni vardır.</a:t>
            </a:r>
            <a:endParaRPr lang="tr-TR" dirty="0"/>
          </a:p>
        </p:txBody>
      </p:sp>
    </p:spTree>
    <p:extLst>
      <p:ext uri="{BB962C8B-B14F-4D97-AF65-F5344CB8AC3E}">
        <p14:creationId xmlns:p14="http://schemas.microsoft.com/office/powerpoint/2010/main" val="75130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Tutum</a:t>
            </a:r>
            <a:r>
              <a:rPr lang="tr-TR" dirty="0" smtClean="0"/>
              <a:t> </a:t>
            </a:r>
            <a:endParaRPr lang="tr-TR" dirty="0"/>
          </a:p>
        </p:txBody>
      </p:sp>
      <p:sp>
        <p:nvSpPr>
          <p:cNvPr id="3" name="İçerik Yer Tutucusu 2"/>
          <p:cNvSpPr>
            <a:spLocks noGrp="1"/>
          </p:cNvSpPr>
          <p:nvPr>
            <p:ph idx="1"/>
          </p:nvPr>
        </p:nvSpPr>
        <p:spPr/>
        <p:txBody>
          <a:bodyPr/>
          <a:lstStyle/>
          <a:p>
            <a:pPr algn="just">
              <a:lnSpc>
                <a:spcPct val="80000"/>
              </a:lnSpc>
            </a:pPr>
            <a:r>
              <a:rPr lang="tr-TR" altLang="tr-TR" b="1" dirty="0">
                <a:solidFill>
                  <a:srgbClr val="CC0000"/>
                </a:solidFill>
              </a:rPr>
              <a:t>1. Bilişsel unsurlar :</a:t>
            </a:r>
            <a:r>
              <a:rPr lang="tr-TR" altLang="tr-TR" b="1" dirty="0"/>
              <a:t> </a:t>
            </a:r>
            <a:r>
              <a:rPr lang="tr-TR" altLang="tr-TR" dirty="0"/>
              <a:t>Bir tutum objesi ile ilgili sahip olunan </a:t>
            </a:r>
            <a:r>
              <a:rPr lang="tr-TR" altLang="tr-TR" u="sng" dirty="0"/>
              <a:t>bilgileri ve bunların sözlü ifadelerini</a:t>
            </a:r>
            <a:r>
              <a:rPr lang="tr-TR" altLang="tr-TR" dirty="0"/>
              <a:t> kapsar. İnançlar, bilgi yapıları, algısal tepki ve düşünceler, tutumun bilişsel bileşenleridir.</a:t>
            </a:r>
            <a:endParaRPr lang="tr-TR" altLang="tr-TR" b="1" dirty="0"/>
          </a:p>
          <a:p>
            <a:pPr algn="just">
              <a:lnSpc>
                <a:spcPct val="80000"/>
              </a:lnSpc>
            </a:pPr>
            <a:r>
              <a:rPr lang="tr-TR" altLang="tr-TR" b="1" dirty="0">
                <a:solidFill>
                  <a:srgbClr val="CC0000"/>
                </a:solidFill>
              </a:rPr>
              <a:t>2. </a:t>
            </a:r>
            <a:r>
              <a:rPr lang="tr-TR" altLang="tr-TR" b="1" dirty="0" err="1">
                <a:solidFill>
                  <a:srgbClr val="CC0000"/>
                </a:solidFill>
              </a:rPr>
              <a:t>Duyuşsal</a:t>
            </a:r>
            <a:r>
              <a:rPr lang="tr-TR" altLang="tr-TR" b="1" dirty="0">
                <a:solidFill>
                  <a:srgbClr val="CC0000"/>
                </a:solidFill>
              </a:rPr>
              <a:t> unsurlar :</a:t>
            </a:r>
            <a:r>
              <a:rPr lang="tr-TR" altLang="tr-TR" dirty="0"/>
              <a:t> Tutum objesine karşı gösterilen </a:t>
            </a:r>
            <a:r>
              <a:rPr lang="tr-TR" altLang="tr-TR" u="sng" dirty="0"/>
              <a:t>duygusal tepkiler</a:t>
            </a:r>
            <a:r>
              <a:rPr lang="tr-TR" altLang="tr-TR" dirty="0"/>
              <a:t> ile ilgilidir. Duygu ve heyecansal tepkiler (hoşlanma – hoşlanmama boyutunda), tutumun </a:t>
            </a:r>
            <a:r>
              <a:rPr lang="tr-TR" altLang="tr-TR" dirty="0" err="1"/>
              <a:t>duyuşsal</a:t>
            </a:r>
            <a:r>
              <a:rPr lang="tr-TR" altLang="tr-TR" dirty="0"/>
              <a:t> bileşenleridir.</a:t>
            </a:r>
            <a:endParaRPr lang="tr-TR" altLang="tr-TR" b="1" dirty="0"/>
          </a:p>
          <a:p>
            <a:pPr algn="just">
              <a:lnSpc>
                <a:spcPct val="80000"/>
              </a:lnSpc>
            </a:pPr>
            <a:r>
              <a:rPr lang="tr-TR" altLang="tr-TR" b="1" dirty="0">
                <a:solidFill>
                  <a:srgbClr val="CC0000"/>
                </a:solidFill>
              </a:rPr>
              <a:t>3. Davranışsal unsurlar</a:t>
            </a:r>
            <a:r>
              <a:rPr lang="tr-TR" altLang="tr-TR" dirty="0">
                <a:solidFill>
                  <a:srgbClr val="CC0000"/>
                </a:solidFill>
              </a:rPr>
              <a:t> :</a:t>
            </a:r>
            <a:r>
              <a:rPr lang="tr-TR" altLang="tr-TR" dirty="0"/>
              <a:t> Tutum objesine karşı gösterilen </a:t>
            </a:r>
            <a:r>
              <a:rPr lang="tr-TR" altLang="tr-TR" u="sng" dirty="0"/>
              <a:t>tüm davranışları</a:t>
            </a:r>
            <a:r>
              <a:rPr lang="tr-TR" altLang="tr-TR" dirty="0"/>
              <a:t> içerir. Açık edimler ve davranış eğilimleri ise tutumun davranışsal bileşenidir.</a:t>
            </a:r>
          </a:p>
          <a:p>
            <a:endParaRPr lang="tr-TR" dirty="0"/>
          </a:p>
        </p:txBody>
      </p:sp>
    </p:spTree>
    <p:extLst>
      <p:ext uri="{BB962C8B-B14F-4D97-AF65-F5344CB8AC3E}">
        <p14:creationId xmlns:p14="http://schemas.microsoft.com/office/powerpoint/2010/main" val="11667987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Tutum</a:t>
            </a:r>
            <a:r>
              <a:rPr lang="tr-TR" dirty="0" smtClean="0"/>
              <a:t> </a:t>
            </a:r>
            <a:endParaRPr lang="tr-TR" dirty="0"/>
          </a:p>
        </p:txBody>
      </p:sp>
      <p:sp>
        <p:nvSpPr>
          <p:cNvPr id="3" name="İçerik Yer Tutucusu 2"/>
          <p:cNvSpPr>
            <a:spLocks noGrp="1"/>
          </p:cNvSpPr>
          <p:nvPr>
            <p:ph idx="1"/>
          </p:nvPr>
        </p:nvSpPr>
        <p:spPr/>
        <p:txBody>
          <a:bodyPr/>
          <a:lstStyle/>
          <a:p>
            <a:r>
              <a:rPr lang="tr-TR" altLang="tr-TR" dirty="0" smtClean="0"/>
              <a:t>Ayrıca Her tutumun yönü, derecesi ve yoğunluğu vardır. </a:t>
            </a:r>
          </a:p>
          <a:p>
            <a:r>
              <a:rPr lang="tr-TR" altLang="tr-TR" dirty="0" smtClean="0"/>
              <a:t>Yön (negatif-pozitif) </a:t>
            </a:r>
          </a:p>
          <a:p>
            <a:r>
              <a:rPr lang="tr-TR" altLang="tr-TR" dirty="0" smtClean="0"/>
              <a:t>Derece; kabul ya da reddetme boyutlarının duygusal ton seviyesi </a:t>
            </a:r>
          </a:p>
          <a:p>
            <a:r>
              <a:rPr lang="tr-TR" altLang="tr-TR" dirty="0" smtClean="0"/>
              <a:t>Yoğunluk davranışa dönüşebilme olasılığı </a:t>
            </a:r>
          </a:p>
          <a:p>
            <a:endParaRPr lang="tr-TR" altLang="tr-TR" dirty="0"/>
          </a:p>
          <a:p>
            <a:endParaRPr lang="tr-TR" dirty="0"/>
          </a:p>
        </p:txBody>
      </p:sp>
    </p:spTree>
    <p:extLst>
      <p:ext uri="{BB962C8B-B14F-4D97-AF65-F5344CB8AC3E}">
        <p14:creationId xmlns:p14="http://schemas.microsoft.com/office/powerpoint/2010/main" val="487924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Tutumların Ölçülmesi </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Davranışları Gözlemlemek </a:t>
            </a:r>
          </a:p>
          <a:p>
            <a:r>
              <a:rPr lang="tr-TR" dirty="0" smtClean="0"/>
              <a:t>Fizyolojik Tepkiler </a:t>
            </a:r>
          </a:p>
          <a:p>
            <a:r>
              <a:rPr lang="tr-TR" dirty="0" smtClean="0"/>
              <a:t>Tutum Ölçekleri </a:t>
            </a:r>
          </a:p>
          <a:p>
            <a:endParaRPr lang="tr-TR" dirty="0"/>
          </a:p>
          <a:p>
            <a:r>
              <a:rPr lang="tr-TR" altLang="tr-TR" dirty="0" smtClean="0"/>
              <a:t>Tutum ölçekleri; önceden hazırlanmış tutum maddelerine bireylerin tepki vermesine dayanan kağıt – kalemle uygulanan kendini rapor etme araçlarıdır</a:t>
            </a:r>
            <a:endParaRPr lang="tr-TR" dirty="0" smtClean="0"/>
          </a:p>
        </p:txBody>
      </p:sp>
    </p:spTree>
    <p:extLst>
      <p:ext uri="{BB962C8B-B14F-4D97-AF65-F5344CB8AC3E}">
        <p14:creationId xmlns:p14="http://schemas.microsoft.com/office/powerpoint/2010/main" val="6967402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Derecelendirme Ölçeklerinin Temel </a:t>
            </a:r>
            <a:r>
              <a:rPr lang="tr-TR" dirty="0" err="1" smtClean="0">
                <a:solidFill>
                  <a:srgbClr val="FF0000"/>
                </a:solidFill>
              </a:rPr>
              <a:t>Sayıltıları</a:t>
            </a:r>
            <a:r>
              <a:rPr lang="tr-TR" dirty="0" smtClean="0">
                <a:solidFill>
                  <a:srgbClr val="FF0000"/>
                </a:solidFill>
              </a:rPr>
              <a:t> </a:t>
            </a:r>
            <a:endParaRPr lang="tr-TR" dirty="0">
              <a:solidFill>
                <a:srgbClr val="FF0000"/>
              </a:solidFill>
            </a:endParaRPr>
          </a:p>
        </p:txBody>
      </p:sp>
      <p:sp>
        <p:nvSpPr>
          <p:cNvPr id="3" name="İçerik Yer Tutucusu 2"/>
          <p:cNvSpPr>
            <a:spLocks noGrp="1"/>
          </p:cNvSpPr>
          <p:nvPr>
            <p:ph idx="1"/>
          </p:nvPr>
        </p:nvSpPr>
        <p:spPr/>
        <p:txBody>
          <a:bodyPr/>
          <a:lstStyle/>
          <a:p>
            <a:pPr marL="609600" indent="-609600" algn="just">
              <a:lnSpc>
                <a:spcPct val="80000"/>
              </a:lnSpc>
              <a:buNone/>
            </a:pPr>
            <a:r>
              <a:rPr lang="tr-TR" altLang="tr-TR" b="1" dirty="0">
                <a:solidFill>
                  <a:srgbClr val="CC0000"/>
                </a:solidFill>
              </a:rPr>
              <a:t>1.Süreklilik:</a:t>
            </a:r>
            <a:r>
              <a:rPr lang="tr-TR" altLang="tr-TR" b="1" dirty="0"/>
              <a:t> </a:t>
            </a:r>
            <a:r>
              <a:rPr lang="tr-TR" altLang="tr-TR" dirty="0"/>
              <a:t>Ölçülen özelliğin </a:t>
            </a:r>
            <a:r>
              <a:rPr lang="tr-TR" altLang="tr-TR" dirty="0">
                <a:solidFill>
                  <a:srgbClr val="CC0000"/>
                </a:solidFill>
              </a:rPr>
              <a:t>sürekli bir değişken</a:t>
            </a:r>
            <a:r>
              <a:rPr lang="tr-TR" altLang="tr-TR" dirty="0"/>
              <a:t> olduğu kabul edilir. </a:t>
            </a:r>
            <a:endParaRPr lang="tr-TR" altLang="tr-TR" dirty="0" smtClean="0"/>
          </a:p>
          <a:p>
            <a:pPr marL="609600" indent="-609600" algn="just">
              <a:lnSpc>
                <a:spcPct val="80000"/>
              </a:lnSpc>
              <a:buNone/>
            </a:pPr>
            <a:r>
              <a:rPr lang="tr-TR" altLang="tr-TR" b="1" dirty="0" smtClean="0">
                <a:solidFill>
                  <a:srgbClr val="CC0000"/>
                </a:solidFill>
              </a:rPr>
              <a:t>2.Tek </a:t>
            </a:r>
            <a:r>
              <a:rPr lang="tr-TR" altLang="tr-TR" b="1" dirty="0">
                <a:solidFill>
                  <a:srgbClr val="CC0000"/>
                </a:solidFill>
              </a:rPr>
              <a:t>boyutluluk:</a:t>
            </a:r>
            <a:r>
              <a:rPr lang="tr-TR" altLang="tr-TR" dirty="0"/>
              <a:t> Ölçülen bir özelliğin diğer özelliklerden bağımsız olarak tek başına tanımlanabileceği ve ölçülebileceği anlamına gelir. Ölçülmek istenen psikolojik yapının kaç boyutlu olduğu biliniyorsa her boyut kendi başına </a:t>
            </a:r>
            <a:r>
              <a:rPr lang="tr-TR" altLang="tr-TR" dirty="0" smtClean="0"/>
              <a:t>ölçülebilir.</a:t>
            </a:r>
          </a:p>
          <a:p>
            <a:pPr marL="609600" indent="-609600" algn="just">
              <a:lnSpc>
                <a:spcPct val="80000"/>
              </a:lnSpc>
              <a:buNone/>
            </a:pPr>
            <a:r>
              <a:rPr lang="tr-TR" altLang="tr-TR" b="1" dirty="0" smtClean="0">
                <a:solidFill>
                  <a:srgbClr val="CC0000"/>
                </a:solidFill>
              </a:rPr>
              <a:t>3</a:t>
            </a:r>
            <a:r>
              <a:rPr lang="tr-TR" altLang="tr-TR" b="1" dirty="0">
                <a:solidFill>
                  <a:srgbClr val="CC0000"/>
                </a:solidFill>
              </a:rPr>
              <a:t>. </a:t>
            </a:r>
            <a:r>
              <a:rPr lang="tr-TR" altLang="tr-TR" b="1" dirty="0" err="1">
                <a:solidFill>
                  <a:srgbClr val="CC0000"/>
                </a:solidFill>
              </a:rPr>
              <a:t>Doğrusallık</a:t>
            </a:r>
            <a:r>
              <a:rPr lang="tr-TR" altLang="tr-TR" b="1" dirty="0">
                <a:solidFill>
                  <a:srgbClr val="CC0000"/>
                </a:solidFill>
              </a:rPr>
              <a:t>:</a:t>
            </a:r>
            <a:r>
              <a:rPr lang="tr-TR" altLang="tr-TR" dirty="0"/>
              <a:t>  Ölçülen özelliğin  tek  bir  boyutuyla  ilgili  ölçülerinin, ağırlık,   uzunluk  gibi fiziksel bir özelliğin ölçüleri gibi bir doğru üzerinde gösterilebileceği kabul edilir.</a:t>
            </a:r>
          </a:p>
          <a:p>
            <a:endParaRPr lang="tr-TR" dirty="0"/>
          </a:p>
        </p:txBody>
      </p:sp>
    </p:spTree>
    <p:extLst>
      <p:ext uri="{BB962C8B-B14F-4D97-AF65-F5344CB8AC3E}">
        <p14:creationId xmlns:p14="http://schemas.microsoft.com/office/powerpoint/2010/main" val="4106343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Tutum Ölçeği Geliştirme Yaklaşımları </a:t>
            </a:r>
            <a:endParaRPr lang="tr-TR" dirty="0">
              <a:solidFill>
                <a:srgbClr val="FF0000"/>
              </a:solidFill>
            </a:endParaRPr>
          </a:p>
        </p:txBody>
      </p:sp>
      <p:sp>
        <p:nvSpPr>
          <p:cNvPr id="3" name="İçerik Yer Tutucusu 2"/>
          <p:cNvSpPr>
            <a:spLocks noGrp="1"/>
          </p:cNvSpPr>
          <p:nvPr>
            <p:ph idx="1"/>
          </p:nvPr>
        </p:nvSpPr>
        <p:spPr/>
        <p:txBody>
          <a:bodyPr>
            <a:normAutofit lnSpcReduction="10000"/>
          </a:bodyPr>
          <a:lstStyle/>
          <a:p>
            <a:pPr marL="609600" indent="-609600" algn="just"/>
            <a:r>
              <a:rPr lang="tr-TR" altLang="tr-TR" dirty="0" err="1"/>
              <a:t>Bogardus</a:t>
            </a:r>
            <a:r>
              <a:rPr lang="tr-TR" altLang="tr-TR" dirty="0"/>
              <a:t> (1925)  - Sosyal Mesafe Ölçeği</a:t>
            </a:r>
          </a:p>
          <a:p>
            <a:pPr marL="609600" indent="-609600" algn="just">
              <a:buNone/>
            </a:pPr>
            <a:endParaRPr lang="tr-TR" altLang="tr-TR" dirty="0"/>
          </a:p>
          <a:p>
            <a:pPr marL="609600" indent="-609600" algn="just"/>
            <a:r>
              <a:rPr lang="tr-TR" altLang="tr-TR" dirty="0" err="1"/>
              <a:t>Thurstone</a:t>
            </a:r>
            <a:r>
              <a:rPr lang="tr-TR" altLang="tr-TR" dirty="0"/>
              <a:t> (1929)-Eşit Görünen Aralıklar Ölçeği</a:t>
            </a:r>
          </a:p>
          <a:p>
            <a:pPr marL="609600" indent="-609600" algn="just">
              <a:buNone/>
            </a:pPr>
            <a:endParaRPr lang="tr-TR" altLang="tr-TR" dirty="0"/>
          </a:p>
          <a:p>
            <a:pPr marL="609600" indent="-609600" algn="just"/>
            <a:r>
              <a:rPr lang="tr-TR" altLang="tr-TR" dirty="0" err="1">
                <a:solidFill>
                  <a:srgbClr val="CC0000"/>
                </a:solidFill>
              </a:rPr>
              <a:t>Likert</a:t>
            </a:r>
            <a:r>
              <a:rPr lang="tr-TR" altLang="tr-TR" dirty="0">
                <a:solidFill>
                  <a:srgbClr val="CC0000"/>
                </a:solidFill>
              </a:rPr>
              <a:t> (1932)  - Toplamlı Derecelendirme Ölçeği</a:t>
            </a:r>
          </a:p>
          <a:p>
            <a:pPr marL="609600" indent="-609600" algn="just">
              <a:buNone/>
            </a:pPr>
            <a:endParaRPr lang="tr-TR" altLang="tr-TR" dirty="0">
              <a:solidFill>
                <a:srgbClr val="CC0000"/>
              </a:solidFill>
            </a:endParaRPr>
          </a:p>
          <a:p>
            <a:pPr marL="609600" indent="-609600" algn="just"/>
            <a:r>
              <a:rPr lang="tr-TR" altLang="tr-TR" dirty="0" err="1"/>
              <a:t>Guttman</a:t>
            </a:r>
            <a:r>
              <a:rPr lang="tr-TR" altLang="tr-TR" dirty="0"/>
              <a:t> (1950)  - Ölçek Çözümlemesi </a:t>
            </a:r>
          </a:p>
          <a:p>
            <a:pPr marL="609600" indent="-609600" algn="just">
              <a:buNone/>
            </a:pPr>
            <a:endParaRPr lang="tr-TR" altLang="tr-TR" dirty="0"/>
          </a:p>
          <a:p>
            <a:pPr marL="609600" indent="-609600" algn="just"/>
            <a:r>
              <a:rPr lang="tr-TR" altLang="tr-TR" dirty="0" err="1"/>
              <a:t>Osgood</a:t>
            </a:r>
            <a:r>
              <a:rPr lang="tr-TR" altLang="tr-TR" dirty="0"/>
              <a:t> Duygusal Anlam Ölçeği (1957) - Semantik Farklılık Ölçeği</a:t>
            </a:r>
          </a:p>
          <a:p>
            <a:endParaRPr lang="tr-TR" dirty="0"/>
          </a:p>
        </p:txBody>
      </p:sp>
    </p:spTree>
    <p:extLst>
      <p:ext uri="{BB962C8B-B14F-4D97-AF65-F5344CB8AC3E}">
        <p14:creationId xmlns:p14="http://schemas.microsoft.com/office/powerpoint/2010/main" val="279618268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659</TotalTime>
  <Words>1140</Words>
  <Application>Microsoft Office PowerPoint</Application>
  <PresentationFormat>Geniş ekran</PresentationFormat>
  <Paragraphs>184</Paragraphs>
  <Slides>23</Slides>
  <Notes>4</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23</vt:i4>
      </vt:variant>
    </vt:vector>
  </HeadingPairs>
  <TitlesOfParts>
    <vt:vector size="29" baseType="lpstr">
      <vt:lpstr>Arial</vt:lpstr>
      <vt:lpstr>Calibri</vt:lpstr>
      <vt:lpstr>Calibri Light</vt:lpstr>
      <vt:lpstr>Times New Roman</vt:lpstr>
      <vt:lpstr>Wingdings</vt:lpstr>
      <vt:lpstr>Office Teması</vt:lpstr>
      <vt:lpstr>RPE401 Psikolojik Testler  </vt:lpstr>
      <vt:lpstr>TUTUM </vt:lpstr>
      <vt:lpstr>Tutumlar Nasıl Oluşur </vt:lpstr>
      <vt:lpstr>Tutum </vt:lpstr>
      <vt:lpstr>Tutum </vt:lpstr>
      <vt:lpstr>Tutum </vt:lpstr>
      <vt:lpstr>Tutumların Ölçülmesi </vt:lpstr>
      <vt:lpstr>Derecelendirme Ölçeklerinin Temel Sayıltıları </vt:lpstr>
      <vt:lpstr>Tutum Ölçeği Geliştirme Yaklaşımları </vt:lpstr>
      <vt:lpstr>Bogardus Tutum Ölçeği</vt:lpstr>
      <vt:lpstr>Bogardus Tutum Ölçeği</vt:lpstr>
      <vt:lpstr>Bogardus Tutum Ölçeği</vt:lpstr>
      <vt:lpstr>PowerPoint Sunusu</vt:lpstr>
      <vt:lpstr>Thurstone Tutum Ölçeği</vt:lpstr>
      <vt:lpstr>Osgood Duygusal Anlam Ölçeği (1957) - Semantik Farklılık Ölçeği</vt:lpstr>
      <vt:lpstr>PowerPoint Sunusu</vt:lpstr>
      <vt:lpstr>Guttman Tutum Ölçeği</vt:lpstr>
      <vt:lpstr>Guttman Tutum Ölçeği</vt:lpstr>
      <vt:lpstr>Likert Tipi Tutum Ölçeği</vt:lpstr>
      <vt:lpstr>Likert Tipi Ölçek Geliştirme </vt:lpstr>
      <vt:lpstr>Geçerlik Güvenirlik Analizleri </vt:lpstr>
      <vt:lpstr>Likert Tipi Ölçekler </vt:lpstr>
      <vt:lpstr>Kaynaklar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Psikolojik Testler  10. Sunu</dc:title>
  <dc:creator>CAT_Proje_PC_1</dc:creator>
  <cp:lastModifiedBy>CAT_Proje_PC_1</cp:lastModifiedBy>
  <cp:revision>9</cp:revision>
  <dcterms:created xsi:type="dcterms:W3CDTF">2018-12-23T19:28:02Z</dcterms:created>
  <dcterms:modified xsi:type="dcterms:W3CDTF">2019-10-04T12:03:16Z</dcterms:modified>
</cp:coreProperties>
</file>