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4F83E-FB39-4E70-8886-A070B4173622}" type="datetimeFigureOut">
              <a:rPr lang="tr-TR" smtClean="0"/>
              <a:t>21.04.2020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358F42-B3CB-4BC5-AD20-97037D2607D9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4F83E-FB39-4E70-8886-A070B4173622}" type="datetimeFigureOut">
              <a:rPr lang="tr-TR" smtClean="0"/>
              <a:t>21.04.2020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358F42-B3CB-4BC5-AD20-97037D2607D9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4F83E-FB39-4E70-8886-A070B4173622}" type="datetimeFigureOut">
              <a:rPr lang="tr-TR" smtClean="0"/>
              <a:t>21.04.2020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358F42-B3CB-4BC5-AD20-97037D2607D9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4F83E-FB39-4E70-8886-A070B4173622}" type="datetimeFigureOut">
              <a:rPr lang="tr-TR" smtClean="0"/>
              <a:t>21.04.2020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358F42-B3CB-4BC5-AD20-97037D2607D9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4F83E-FB39-4E70-8886-A070B4173622}" type="datetimeFigureOut">
              <a:rPr lang="tr-TR" smtClean="0"/>
              <a:t>21.04.2020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358F42-B3CB-4BC5-AD20-97037D2607D9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4F83E-FB39-4E70-8886-A070B4173622}" type="datetimeFigureOut">
              <a:rPr lang="tr-TR" smtClean="0"/>
              <a:t>21.04.2020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358F42-B3CB-4BC5-AD20-97037D2607D9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4F83E-FB39-4E70-8886-A070B4173622}" type="datetimeFigureOut">
              <a:rPr lang="tr-TR" smtClean="0"/>
              <a:t>21.04.2020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358F42-B3CB-4BC5-AD20-97037D2607D9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4F83E-FB39-4E70-8886-A070B4173622}" type="datetimeFigureOut">
              <a:rPr lang="tr-TR" smtClean="0"/>
              <a:t>21.04.2020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358F42-B3CB-4BC5-AD20-97037D2607D9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4F83E-FB39-4E70-8886-A070B4173622}" type="datetimeFigureOut">
              <a:rPr lang="tr-TR" smtClean="0"/>
              <a:t>21.04.2020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358F42-B3CB-4BC5-AD20-97037D2607D9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4F83E-FB39-4E70-8886-A070B4173622}" type="datetimeFigureOut">
              <a:rPr lang="tr-TR" smtClean="0"/>
              <a:t>21.04.2020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358F42-B3CB-4BC5-AD20-97037D2607D9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4F83E-FB39-4E70-8886-A070B4173622}" type="datetimeFigureOut">
              <a:rPr lang="tr-TR" smtClean="0"/>
              <a:t>21.04.2020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358F42-B3CB-4BC5-AD20-97037D2607D9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44F83E-FB39-4E70-8886-A070B4173622}" type="datetimeFigureOut">
              <a:rPr lang="tr-TR" smtClean="0"/>
              <a:t>21.04.2020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358F42-B3CB-4BC5-AD20-97037D2607D9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KARŞILAŞTIRMALI SOSYAL GÜVENLİK SİSTEMLERİ</a:t>
            </a:r>
            <a:endParaRPr lang="tr-T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/>
              <a:t>2</a:t>
            </a:r>
            <a:r>
              <a:rPr lang="tr-TR" dirty="0" smtClean="0"/>
              <a:t>. HAFTA</a:t>
            </a:r>
          </a:p>
          <a:p>
            <a:r>
              <a:rPr lang="tr-TR" dirty="0" smtClean="0"/>
              <a:t>ALMANYA SOSYAL GÜVENLİK SİSTEMİ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smtClean="0"/>
              <a:t>Anılan sigorta kanunları, sadece sanayi işçilerini kapsamaktaydı. Memurlar, kendi işini kuranlar ve idari mevkilerde yüksek ücretle çalışanlar, kanun kapsamı dışındaydı. </a:t>
            </a:r>
          </a:p>
          <a:p>
            <a:r>
              <a:rPr lang="tr-TR" dirty="0" smtClean="0"/>
              <a:t>Aynı zamanda, 1889 yılında kabul edilen yaşlılık sigortası, sosyal sigorta sisteminin temel taşını oluşturmakla beraber, işçilerin geride kalanlarını, dul ve yetimleri kapsamadığı için eksik kalmıştır. </a:t>
            </a:r>
            <a:endParaRPr lang="tr-T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Sigortalı bir işçinin vefatı halinde, işçi prim ödemelerini tamamlayamadığı için, geride kalanlar yardıma muhtaç bırakılmış ve sigortadan faydalanamamıştır. Geride kalanlar, sadece maluliyet sigortasından yararlanabilmiştir.</a:t>
            </a:r>
            <a:endParaRPr lang="tr-T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tr-TR" dirty="0" smtClean="0"/>
              <a:t> -Bismarck modeli, dört temel unsura dayanmıştır. </a:t>
            </a:r>
          </a:p>
          <a:p>
            <a:r>
              <a:rPr lang="tr-TR" dirty="0" smtClean="0"/>
              <a:t>- Belli bir maaş sınırına kadar (yıllık 2000 Mark), bütün sanayi işçileri için zorunlu sigorta. </a:t>
            </a:r>
          </a:p>
          <a:p>
            <a:r>
              <a:rPr lang="tr-TR" dirty="0" smtClean="0"/>
              <a:t> -Düşük ücret alan sınıfın zorluk çekmeden primlerini ödeyebilmesi için maaşa dayalı prim ödemeleri. </a:t>
            </a:r>
          </a:p>
          <a:p>
            <a:r>
              <a:rPr lang="tr-TR" dirty="0" smtClean="0"/>
              <a:t>-İşverenlerin idareyi ellerinde bulundurması ve fon kullanımını kontrol edebilmesi için prim ödeme zorunluluğunun işçi ve işveren arasında paylaştırılması. </a:t>
            </a:r>
          </a:p>
          <a:p>
            <a:r>
              <a:rPr lang="tr-TR" dirty="0" smtClean="0"/>
              <a:t>-İşveren ve işçilerin kendi kendilerini yönettikleri geleneksel işçi fonlarının sisteme entegre edilmesi.</a:t>
            </a:r>
            <a:endParaRPr lang="tr-T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Şansölye Bismarck, bahse konu sosyal sigorta modelini oluştururken, günümüzün geniş kapsamlı sosyal kaygılarını esas almamıştır: Devlet, ekonomik büyümeyi engelleyecek unsurların önüne geçebilmek amacıyla, sanayi işçilerini, karşılaşabilecekleri sosyal risklere karşı sigorta altına alarak örgütlenen işçi sınıfının muhalefetini önlemeye çalışmıştır. 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Uygulanan sosyal politika, sosyal sorunları yumuşatmayı başarmış ve sanayi toplumunda oluşan riskleri kısmen de olsa bertaraf edebilmiştir. Ancak sosyal sınıflar arasındaki dengesizlik ortadan kaldırılamamıştır.</a:t>
            </a:r>
            <a:endParaRPr lang="tr-T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1890 – 1914 Yılları Arasında Sosyal Güvenlik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smtClean="0"/>
              <a:t>Anılan dönemde, devletin sosyal politikası genişlerken, ekonomik gelişmeye bağlı olarak sigortalı sayısında da artış yaşanmıştır. </a:t>
            </a:r>
          </a:p>
          <a:p>
            <a:r>
              <a:rPr lang="tr-TR" dirty="0" smtClean="0"/>
              <a:t>Sanayileşme hızla sürerken, kendi işini kuranlar çoğalmış, çalışanların ücretleri yükselmiş, sosyal sigortadan elde edilen gelirler artmıştır. Bu gelişmeler, sosyal güvenlik alanında iyileştirme yapılmasını kolaylaştırmıştır. 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dirty="0" smtClean="0"/>
              <a:t>1911 yılında kabul edilen Sigorta Kanunu ile birlikte, sosyal güvenlik hakları standartlaştırılmış ve birleştirilmiştir. </a:t>
            </a:r>
          </a:p>
          <a:p>
            <a:r>
              <a:rPr lang="tr-TR" dirty="0" smtClean="0"/>
              <a:t>Hastalık sigortası; tüm tarım işçilerini, hizmet sektöründe çalışanları, seyyar satıcıları ve evde yapılan sanat işleri ile uğraşanları da kapsayacak şekilde genişletilmiştir.</a:t>
            </a:r>
          </a:p>
          <a:p>
            <a:r>
              <a:rPr lang="tr-TR" dirty="0" smtClean="0"/>
              <a:t> Bununla birlikte, yaşlılık ve maluliyet sigortası, geride kalanları da kapsayacak biçimde iyileştirilmiştir</a:t>
            </a:r>
            <a:endParaRPr lang="tr-T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356</Words>
  <Application>Microsoft Office PowerPoint</Application>
  <PresentationFormat>On-screen Show (4:3)</PresentationFormat>
  <Paragraphs>19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KARŞILAŞTIRMALI SOSYAL GÜVENLİK SİSTEMLERİ</vt:lpstr>
      <vt:lpstr>Slide 2</vt:lpstr>
      <vt:lpstr>Slide 3</vt:lpstr>
      <vt:lpstr>Slide 4</vt:lpstr>
      <vt:lpstr>Slide 5</vt:lpstr>
      <vt:lpstr>Slide 6</vt:lpstr>
      <vt:lpstr>1890 – 1914 Yılları Arasında Sosyal Güvenlik</vt:lpstr>
      <vt:lpstr>Slide 8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KARŞILAŞTIRMALI SOSYAL GÜVENLİK SİSTEMLERİ</dc:title>
  <dc:creator>Tuğba&amp;Cihan</dc:creator>
  <cp:lastModifiedBy>Tuğba&amp;Cihan</cp:lastModifiedBy>
  <cp:revision>1</cp:revision>
  <dcterms:created xsi:type="dcterms:W3CDTF">2020-04-21T12:51:28Z</dcterms:created>
  <dcterms:modified xsi:type="dcterms:W3CDTF">2020-04-21T12:56:45Z</dcterms:modified>
</cp:coreProperties>
</file>