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62" r:id="rId4"/>
    <p:sldId id="263" r:id="rId5"/>
    <p:sldId id="258" r:id="rId6"/>
    <p:sldId id="259" r:id="rId7"/>
    <p:sldId id="264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destek programı hazırlama, uygulama ve değerlendirme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6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destek programı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Yapılan değerlendirme çalışması, gerek biten bir etkinliğin son </a:t>
            </a:r>
            <a:r>
              <a:rPr lang="tr-TR" dirty="0" smtClean="0"/>
              <a:t>aşamasını </a:t>
            </a:r>
            <a:r>
              <a:rPr lang="tr-TR" dirty="0"/>
              <a:t>gerekse başlayacak olan etkinliğin ilk aşamasını oluşturur. Ayrıca, </a:t>
            </a:r>
            <a:r>
              <a:rPr lang="tr-TR" dirty="0" smtClean="0"/>
              <a:t>program geliştirme faaliyetlerinin </a:t>
            </a:r>
            <a:r>
              <a:rPr lang="tr-TR" dirty="0"/>
              <a:t>uygulamalı olması, değerlendirmenin devamlı olmasını gerektirmektedir.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471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Program değerlendirmenin tek yolu ya da yaklaşımı yoktur. Çok sayıda yaklaşım </a:t>
            </a:r>
            <a:r>
              <a:rPr lang="tr-TR" dirty="0" smtClean="0"/>
              <a:t>içermektedir</a:t>
            </a:r>
            <a:r>
              <a:rPr lang="tr-TR" dirty="0"/>
              <a:t>. Ertürk (</a:t>
            </a:r>
            <a:r>
              <a:rPr lang="tr-TR" dirty="0" smtClean="0"/>
              <a:t>1979’dan akt. </a:t>
            </a:r>
            <a:r>
              <a:rPr lang="tr-TR" dirty="0"/>
              <a:t>Usta, </a:t>
            </a:r>
            <a:r>
              <a:rPr lang="tr-TR" dirty="0" smtClean="0"/>
              <a:t>2016) </a:t>
            </a:r>
            <a:r>
              <a:rPr lang="tr-TR" dirty="0"/>
              <a:t>program değerlendirmeye ilişkin yaklaşımları altı grupta </a:t>
            </a:r>
            <a:r>
              <a:rPr lang="tr-TR" dirty="0" smtClean="0"/>
              <a:t>toplamıştır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1748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Bunlar şöyle sırlanabilir: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Program/yetişek </a:t>
            </a:r>
            <a:r>
              <a:rPr lang="tr-TR" dirty="0"/>
              <a:t>tasarısına bakarak değerlendirme</a:t>
            </a:r>
          </a:p>
          <a:p>
            <a:pPr algn="just"/>
            <a:r>
              <a:rPr lang="tr-TR" dirty="0"/>
              <a:t>Eğitim ortamına bakarak değerlendirme</a:t>
            </a:r>
          </a:p>
          <a:p>
            <a:pPr algn="just"/>
            <a:r>
              <a:rPr lang="tr-TR" dirty="0"/>
              <a:t>Başarıya bakarak değerlendirme</a:t>
            </a:r>
          </a:p>
          <a:p>
            <a:pPr algn="just"/>
            <a:r>
              <a:rPr lang="tr-TR" dirty="0" err="1"/>
              <a:t>Erişiye</a:t>
            </a:r>
            <a:r>
              <a:rPr lang="tr-TR" dirty="0"/>
              <a:t> bakarak değerlendirme</a:t>
            </a:r>
          </a:p>
          <a:p>
            <a:pPr algn="just"/>
            <a:r>
              <a:rPr lang="tr-TR" dirty="0"/>
              <a:t>Öğrenmeye bakarak değerlendirme</a:t>
            </a:r>
          </a:p>
          <a:p>
            <a:pPr algn="just"/>
            <a:r>
              <a:rPr lang="tr-TR" dirty="0"/>
              <a:t>Ürüne ve yan ürünlere bakarak değerlendirme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565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Temele alınan öge açısından program değerlendirme </a:t>
            </a:r>
            <a:r>
              <a:rPr lang="tr-TR" dirty="0" smtClean="0"/>
              <a:t>yaklaşımları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Amaca dayalı değerlendirme</a:t>
            </a:r>
            <a:endParaRPr lang="tr-TR" dirty="0"/>
          </a:p>
          <a:p>
            <a:pPr algn="just"/>
            <a:r>
              <a:rPr lang="tr-TR" dirty="0" smtClean="0"/>
              <a:t>Yönetime dayalı değerlendirme</a:t>
            </a:r>
            <a:endParaRPr lang="tr-TR" dirty="0"/>
          </a:p>
          <a:p>
            <a:pPr algn="just"/>
            <a:r>
              <a:rPr lang="tr-TR" dirty="0"/>
              <a:t>U</a:t>
            </a:r>
            <a:r>
              <a:rPr lang="tr-TR" dirty="0" smtClean="0"/>
              <a:t>zman odaklı değerlendirme</a:t>
            </a:r>
            <a:endParaRPr lang="tr-TR" dirty="0"/>
          </a:p>
          <a:p>
            <a:pPr algn="just"/>
            <a:r>
              <a:rPr lang="tr-TR" dirty="0" smtClean="0"/>
              <a:t>Katılımcı odaklı 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82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Program Değerlendirme </a:t>
            </a:r>
            <a:r>
              <a:rPr lang="tr-TR" dirty="0" smtClean="0"/>
              <a:t>Modelleri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Program </a:t>
            </a:r>
            <a:r>
              <a:rPr lang="tr-TR" dirty="0"/>
              <a:t>değerlendirme ile ilgili yukarıda bahsedilen temel yaklaşımların yanı sıra </a:t>
            </a:r>
            <a:r>
              <a:rPr lang="tr-TR" dirty="0" smtClean="0"/>
              <a:t>denenmekte </a:t>
            </a:r>
            <a:r>
              <a:rPr lang="tr-TR" dirty="0"/>
              <a:t>olan ya da uygulanmakta olan programların değerlendirilmesinde </a:t>
            </a:r>
            <a:r>
              <a:rPr lang="tr-TR" dirty="0" smtClean="0"/>
              <a:t>kullanılabilecek </a:t>
            </a:r>
            <a:r>
              <a:rPr lang="tr-TR" dirty="0"/>
              <a:t>çeşitli program değerlendirme modelleri bulunmaktadır. Bu modellerin </a:t>
            </a:r>
            <a:r>
              <a:rPr lang="tr-TR" dirty="0" err="1" smtClean="0"/>
              <a:t>başlıcaları</a:t>
            </a:r>
            <a:r>
              <a:rPr lang="tr-TR" dirty="0" smtClean="0"/>
              <a:t> </a:t>
            </a:r>
            <a:r>
              <a:rPr lang="tr-TR" dirty="0"/>
              <a:t>şunlardır (Özdemir, </a:t>
            </a:r>
            <a:r>
              <a:rPr lang="tr-TR" dirty="0" smtClean="0"/>
              <a:t>2009’dan akt. </a:t>
            </a:r>
            <a:r>
              <a:rPr lang="tr-TR" dirty="0"/>
              <a:t>Usta, </a:t>
            </a:r>
            <a:r>
              <a:rPr lang="tr-TR" dirty="0" smtClean="0"/>
              <a:t>2016):</a:t>
            </a:r>
          </a:p>
        </p:txBody>
      </p:sp>
    </p:spTree>
    <p:extLst>
      <p:ext uri="{BB962C8B-B14F-4D97-AF65-F5344CB8AC3E}">
        <p14:creationId xmlns:p14="http://schemas.microsoft.com/office/powerpoint/2010/main" val="9393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Tyler’ın Hedefe Dayalı modeli</a:t>
            </a:r>
          </a:p>
          <a:p>
            <a:pPr algn="just"/>
            <a:r>
              <a:rPr lang="tr-TR" dirty="0" err="1"/>
              <a:t>Metseffel</a:t>
            </a:r>
            <a:r>
              <a:rPr lang="tr-TR" dirty="0"/>
              <a:t> ve Michael Modeli</a:t>
            </a:r>
          </a:p>
          <a:p>
            <a:pPr algn="just"/>
            <a:r>
              <a:rPr lang="tr-TR" dirty="0" err="1"/>
              <a:t>Provus’un</a:t>
            </a:r>
            <a:r>
              <a:rPr lang="tr-TR" dirty="0"/>
              <a:t> Farklar Yaklaşımı Modeli</a:t>
            </a:r>
          </a:p>
          <a:p>
            <a:pPr algn="just"/>
            <a:r>
              <a:rPr lang="tr-TR" dirty="0" err="1"/>
              <a:t>Stake’in</a:t>
            </a:r>
            <a:r>
              <a:rPr lang="tr-TR" dirty="0"/>
              <a:t> Uygunluk-0lasılık Modeli</a:t>
            </a:r>
          </a:p>
          <a:p>
            <a:pPr algn="just"/>
            <a:r>
              <a:rPr lang="tr-TR" dirty="0" err="1"/>
              <a:t>Stufflebeam’in</a:t>
            </a:r>
            <a:r>
              <a:rPr lang="tr-TR" dirty="0"/>
              <a:t> Bağlam, Girdi, Süreç, Ürün (CIPP) Modeli</a:t>
            </a:r>
          </a:p>
          <a:p>
            <a:pPr algn="just"/>
            <a:r>
              <a:rPr lang="tr-TR" dirty="0" err="1"/>
              <a:t>Stake’in</a:t>
            </a:r>
            <a:r>
              <a:rPr lang="tr-TR" dirty="0"/>
              <a:t> İhtiyaca Cevap Vermeye Dayalı Değerlendirme Modeli</a:t>
            </a:r>
          </a:p>
          <a:p>
            <a:pPr algn="just"/>
            <a:r>
              <a:rPr lang="tr-TR" dirty="0" err="1"/>
              <a:t>Eisner’in</a:t>
            </a:r>
            <a:r>
              <a:rPr lang="tr-TR" dirty="0"/>
              <a:t> Eğitsel Uzmanlık Eleştiri Modeli</a:t>
            </a:r>
          </a:p>
          <a:p>
            <a:pPr algn="just"/>
            <a:r>
              <a:rPr lang="tr-TR" dirty="0" err="1"/>
              <a:t>Saylor</a:t>
            </a:r>
            <a:r>
              <a:rPr lang="tr-TR" dirty="0"/>
              <a:t>, Alexander ve </a:t>
            </a:r>
            <a:r>
              <a:rPr lang="tr-TR" dirty="0" err="1"/>
              <a:t>Lewis</a:t>
            </a:r>
            <a:r>
              <a:rPr lang="tr-TR" dirty="0"/>
              <a:t> </a:t>
            </a:r>
            <a:r>
              <a:rPr lang="tr-TR" dirty="0" smtClean="0"/>
              <a:t>Modeli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781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Usta, İ. (2016). Program Geliştirme, Çocuk Gelişiminde Program içinde. Anadolu Üniversitesi.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3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233</Words>
  <Application>Microsoft Office PowerPoint</Application>
  <PresentationFormat>Ekran Gösterisi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Kentsel</vt:lpstr>
      <vt:lpstr>Gelişimsel destek programı hazırlama, uygulama ve değerlendirme</vt:lpstr>
      <vt:lpstr>Gelişimsel destek programı değerlendirme</vt:lpstr>
      <vt:lpstr>PowerPoint Sunusu</vt:lpstr>
      <vt:lpstr>Bunlar şöyle sırlanabilir: </vt:lpstr>
      <vt:lpstr>Temele alınan öge açısından program değerlendirme yaklaşımları</vt:lpstr>
      <vt:lpstr>Program Değerlendirme Modelleri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 programı hazırlamanın önemi, amacı ve ilkeleri</dc:title>
  <dc:creator>AYÇA</dc:creator>
  <cp:lastModifiedBy>Ayçin Köycekaş</cp:lastModifiedBy>
  <cp:revision>14</cp:revision>
  <dcterms:created xsi:type="dcterms:W3CDTF">2021-04-19T23:02:55Z</dcterms:created>
  <dcterms:modified xsi:type="dcterms:W3CDTF">2021-04-20T19:12:18Z</dcterms:modified>
</cp:coreProperties>
</file>