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04" y="2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5183FF2E-511A-4B4E-9147-C677ED13A9C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82192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5183FF2E-511A-4B4E-9147-C677ED13A9C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2387638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5183FF2E-511A-4B4E-9147-C677ED13A9C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406997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5183FF2E-511A-4B4E-9147-C677ED13A9C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2421125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83FF2E-511A-4B4E-9147-C677ED13A9C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419964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5183FF2E-511A-4B4E-9147-C677ED13A9C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338072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5183FF2E-511A-4B4E-9147-C677ED13A9C9}"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4002039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5183FF2E-511A-4B4E-9147-C677ED13A9C9}"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3344889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83FF2E-511A-4B4E-9147-C677ED13A9C9}"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50677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83FF2E-511A-4B4E-9147-C677ED13A9C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3221500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83FF2E-511A-4B4E-9147-C677ED13A9C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78C9F81-865C-4F66-9F36-CCF260F8453F}" type="slidenum">
              <a:rPr lang="en-GB" smtClean="0"/>
              <a:t>‹#›</a:t>
            </a:fld>
            <a:endParaRPr lang="en-GB"/>
          </a:p>
        </p:txBody>
      </p:sp>
    </p:spTree>
    <p:extLst>
      <p:ext uri="{BB962C8B-B14F-4D97-AF65-F5344CB8AC3E}">
        <p14:creationId xmlns:p14="http://schemas.microsoft.com/office/powerpoint/2010/main" val="940799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3FF2E-511A-4B4E-9147-C677ED13A9C9}"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C9F81-865C-4F66-9F36-CCF260F8453F}" type="slidenum">
              <a:rPr lang="en-GB" smtClean="0"/>
              <a:t>‹#›</a:t>
            </a:fld>
            <a:endParaRPr lang="en-GB"/>
          </a:p>
        </p:txBody>
      </p:sp>
    </p:spTree>
    <p:extLst>
      <p:ext uri="{BB962C8B-B14F-4D97-AF65-F5344CB8AC3E}">
        <p14:creationId xmlns:p14="http://schemas.microsoft.com/office/powerpoint/2010/main" val="1848263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241819"/>
          </a:xfrm>
        </p:spPr>
        <p:txBody>
          <a:bodyPr/>
          <a:lstStyle/>
          <a:p>
            <a:r>
              <a:rPr lang="tr-TR" b="1" dirty="0"/>
              <a:t>8</a:t>
            </a:r>
            <a:r>
              <a:rPr lang="tr-TR" b="1" dirty="0" smtClean="0"/>
              <a:t>. </a:t>
            </a:r>
            <a:r>
              <a:rPr lang="tr-TR" b="1" dirty="0" smtClean="0"/>
              <a:t>HAFTA</a:t>
            </a:r>
            <a:br>
              <a:rPr lang="tr-TR" b="1" dirty="0" smtClean="0"/>
            </a:br>
            <a:r>
              <a:rPr lang="tr-TR" b="1" dirty="0" smtClean="0"/>
              <a:t/>
            </a:r>
            <a:br>
              <a:rPr lang="tr-TR" b="1" dirty="0" smtClean="0"/>
            </a:br>
            <a:r>
              <a:rPr lang="tr-TR" sz="3600" b="1" dirty="0" smtClean="0"/>
              <a:t>TAŞ ALIŞ</a:t>
            </a:r>
            <a:endParaRPr lang="en-GB" b="1" dirty="0"/>
          </a:p>
        </p:txBody>
      </p:sp>
    </p:spTree>
    <p:extLst>
      <p:ext uri="{BB962C8B-B14F-4D97-AF65-F5344CB8AC3E}">
        <p14:creationId xmlns:p14="http://schemas.microsoft.com/office/powerpoint/2010/main" val="2049299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6"/>
          <p:cNvSpPr>
            <a:spLocks noGrp="1" noChangeArrowheads="1"/>
          </p:cNvSpPr>
          <p:nvPr>
            <p:ph type="title"/>
          </p:nvPr>
        </p:nvSpPr>
        <p:spPr>
          <a:xfrm>
            <a:off x="1703388" y="188914"/>
            <a:ext cx="3554412" cy="6669087"/>
          </a:xfrm>
          <a:solidFill>
            <a:srgbClr val="CCFFFF"/>
          </a:solidFill>
          <a:ln w="57150" cmpd="thickThin">
            <a:solidFill>
              <a:srgbClr val="FF0000"/>
            </a:solidFill>
            <a:miter lim="800000"/>
            <a:headEnd/>
            <a:tailEnd/>
          </a:ln>
        </p:spPr>
        <p:txBody>
          <a:bodyPr/>
          <a:lstStyle/>
          <a:p>
            <a:pPr algn="l" eaLnBrk="1" hangingPunct="1">
              <a:lnSpc>
                <a:spcPct val="140000"/>
              </a:lnSpc>
            </a:pPr>
            <a:r>
              <a:rPr lang="tr-TR" altLang="tr-TR" sz="2800" b="1"/>
              <a:t>10.</a:t>
            </a:r>
            <a:r>
              <a:rPr lang="tr-TR" altLang="tr-TR" sz="2800"/>
              <a:t> Bu pozisyona geri dönelim. Fili çapraz olarak iki ilerleterek Piyonu korumak için kullanabilir miyiz ? </a:t>
            </a:r>
            <a:br>
              <a:rPr lang="tr-TR" altLang="tr-TR" sz="2800"/>
            </a:br>
            <a:r>
              <a:rPr lang="tr-TR" altLang="tr-TR" sz="2800"/>
              <a:t/>
            </a:r>
            <a:br>
              <a:rPr lang="tr-TR" altLang="tr-TR" sz="2800"/>
            </a:br>
            <a:r>
              <a:rPr lang="tr-TR" altLang="tr-TR" sz="2800"/>
              <a:t>Bunda bir yanlış görüyor musunuz? </a:t>
            </a:r>
          </a:p>
        </p:txBody>
      </p:sp>
      <p:pic>
        <p:nvPicPr>
          <p:cNvPr id="107523" name="Picture 5" descr="capture5a"/>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159376" y="260350"/>
            <a:ext cx="5300663" cy="5761038"/>
          </a:xfrm>
          <a:solidFill>
            <a:srgbClr val="CCFFFF"/>
          </a:solidFill>
          <a:ln w="57150" cmpd="thickThin">
            <a:solidFill>
              <a:srgbClr val="FF0000"/>
            </a:solidFill>
            <a:miter lim="800000"/>
            <a:headEnd/>
            <a:tailEnd/>
          </a:ln>
        </p:spPr>
      </p:pic>
    </p:spTree>
    <p:extLst>
      <p:ext uri="{BB962C8B-B14F-4D97-AF65-F5344CB8AC3E}">
        <p14:creationId xmlns:p14="http://schemas.microsoft.com/office/powerpoint/2010/main" val="3910125347"/>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6"/>
          <p:cNvSpPr>
            <a:spLocks noGrp="1" noChangeArrowheads="1"/>
          </p:cNvSpPr>
          <p:nvPr>
            <p:ph type="title"/>
          </p:nvPr>
        </p:nvSpPr>
        <p:spPr>
          <a:xfrm>
            <a:off x="7319964" y="115888"/>
            <a:ext cx="3240087" cy="5905500"/>
          </a:xfrm>
          <a:solidFill>
            <a:srgbClr val="CCFFFF"/>
          </a:solidFill>
          <a:ln w="57150" cmpd="thickThin">
            <a:solidFill>
              <a:srgbClr val="FF0000"/>
            </a:solidFill>
            <a:miter lim="800000"/>
            <a:headEnd/>
            <a:tailEnd/>
          </a:ln>
        </p:spPr>
        <p:txBody>
          <a:bodyPr/>
          <a:lstStyle/>
          <a:p>
            <a:pPr algn="l" eaLnBrk="1" hangingPunct="1">
              <a:lnSpc>
                <a:spcPct val="140000"/>
              </a:lnSpc>
            </a:pPr>
            <a:r>
              <a:rPr lang="tr-TR" altLang="tr-TR" sz="1800" b="1"/>
              <a:t>11.</a:t>
            </a:r>
            <a:r>
              <a:rPr lang="tr-TR" altLang="tr-TR" sz="1800"/>
              <a:t> İşte Fil oynadıktan sonraki konum. </a:t>
            </a:r>
            <a:br>
              <a:rPr lang="tr-TR" altLang="tr-TR" sz="1800"/>
            </a:br>
            <a:r>
              <a:rPr lang="tr-TR" altLang="tr-TR" sz="1800"/>
              <a:t/>
            </a:r>
            <a:br>
              <a:rPr lang="tr-TR" altLang="tr-TR" sz="1800"/>
            </a:br>
            <a:r>
              <a:rPr lang="tr-TR" altLang="tr-TR" sz="1800"/>
              <a:t>Şimdi Siyahın ne yapabileceğini görüyor musunuz? </a:t>
            </a:r>
            <a:br>
              <a:rPr lang="tr-TR" altLang="tr-TR" sz="1800"/>
            </a:br>
            <a:r>
              <a:rPr lang="tr-TR" altLang="tr-TR" sz="1800"/>
              <a:t/>
            </a:r>
            <a:br>
              <a:rPr lang="tr-TR" altLang="tr-TR" sz="1800"/>
            </a:br>
            <a:r>
              <a:rPr lang="tr-TR" altLang="tr-TR" sz="1800"/>
              <a:t>Siyah yine </a:t>
            </a:r>
            <a:r>
              <a:rPr lang="tr-TR" altLang="tr-TR" sz="1800" b="1"/>
              <a:t>BEDAVA </a:t>
            </a:r>
            <a:r>
              <a:rPr lang="tr-TR" altLang="tr-TR" sz="1800"/>
              <a:t>Atı alabilir. </a:t>
            </a:r>
            <a:br>
              <a:rPr lang="tr-TR" altLang="tr-TR" sz="1800"/>
            </a:br>
            <a:r>
              <a:rPr lang="tr-TR" altLang="tr-TR" sz="1800"/>
              <a:t/>
            </a:r>
            <a:br>
              <a:rPr lang="tr-TR" altLang="tr-TR" sz="1800"/>
            </a:br>
            <a:r>
              <a:rPr lang="tr-TR" altLang="tr-TR" sz="1800"/>
              <a:t>Beyazın Filinin nası Vezirin Atı </a:t>
            </a:r>
            <a:r>
              <a:rPr lang="tr-TR" altLang="tr-TR" sz="1800" b="1"/>
              <a:t>SAVUNMASINI ENGELLEDİĞİNİ GÖRÜYOR MUSUNUZ?</a:t>
            </a:r>
            <a:r>
              <a:rPr lang="tr-TR" altLang="tr-TR" sz="1800"/>
              <a:t> </a:t>
            </a:r>
            <a:br>
              <a:rPr lang="tr-TR" altLang="tr-TR" sz="1800"/>
            </a:br>
            <a:endParaRPr lang="tr-TR" altLang="tr-TR" sz="1800"/>
          </a:p>
        </p:txBody>
      </p:sp>
      <p:pic>
        <p:nvPicPr>
          <p:cNvPr id="108547" name="Picture 5" descr="capture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1801" y="115888"/>
            <a:ext cx="5402263" cy="5905500"/>
          </a:xfrm>
          <a:noFill/>
          <a:ln w="57150" cmpd="thickThin">
            <a:solidFill>
              <a:srgbClr val="FF0000"/>
            </a:solidFill>
            <a:miter lim="800000"/>
            <a:headEnd/>
            <a:tailEnd/>
          </a:ln>
        </p:spPr>
      </p:pic>
    </p:spTree>
    <p:extLst>
      <p:ext uri="{BB962C8B-B14F-4D97-AF65-F5344CB8AC3E}">
        <p14:creationId xmlns:p14="http://schemas.microsoft.com/office/powerpoint/2010/main" val="3040303147"/>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4"/>
          <p:cNvSpPr>
            <a:spLocks noChangeArrowheads="1"/>
          </p:cNvSpPr>
          <p:nvPr/>
        </p:nvSpPr>
        <p:spPr bwMode="auto">
          <a:xfrm>
            <a:off x="2063750" y="1723926"/>
            <a:ext cx="8223250" cy="4616648"/>
          </a:xfrm>
          <a:prstGeom prst="rect">
            <a:avLst/>
          </a:prstGeom>
          <a:solidFill>
            <a:srgbClr val="CCFFFF"/>
          </a:solidFill>
          <a:ln w="57150" cmpd="thickThin">
            <a:solidFill>
              <a:srgbClr val="FF0000"/>
            </a:solidFill>
            <a:miter lim="800000"/>
            <a:headEnd/>
            <a:tailEnd/>
          </a:ln>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lnSpc>
                <a:spcPct val="150000"/>
              </a:lnSpc>
              <a:spcBef>
                <a:spcPct val="0"/>
              </a:spcBef>
              <a:spcAft>
                <a:spcPct val="0"/>
              </a:spcAft>
              <a:buNone/>
            </a:pPr>
            <a:r>
              <a:rPr lang="tr-TR" altLang="tr-TR" sz="2800" b="1">
                <a:solidFill>
                  <a:srgbClr val="000000"/>
                </a:solidFill>
              </a:rPr>
              <a:t>1. </a:t>
            </a:r>
            <a:r>
              <a:rPr lang="tr-TR" altLang="tr-TR" sz="2800">
                <a:solidFill>
                  <a:srgbClr val="000000"/>
                </a:solidFill>
              </a:rPr>
              <a:t>Satranççılar arasında</a:t>
            </a:r>
            <a:r>
              <a:rPr lang="tr-TR" altLang="tr-TR" sz="2800">
                <a:solidFill>
                  <a:srgbClr val="FF0000"/>
                </a:solidFill>
              </a:rPr>
              <a:t> </a:t>
            </a:r>
            <a:r>
              <a:rPr lang="tr-TR" altLang="tr-TR" sz="2800" b="1">
                <a:solidFill>
                  <a:srgbClr val="FF0000"/>
                </a:solidFill>
              </a:rPr>
              <a:t>BEDAVA</a:t>
            </a:r>
            <a:r>
              <a:rPr lang="tr-TR" altLang="tr-TR" sz="2800" b="1">
                <a:solidFill>
                  <a:srgbClr val="000000"/>
                </a:solidFill>
              </a:rPr>
              <a:t> </a:t>
            </a:r>
            <a:r>
              <a:rPr lang="tr-TR" altLang="tr-TR" sz="2800">
                <a:solidFill>
                  <a:srgbClr val="000000"/>
                </a:solidFill>
              </a:rPr>
              <a:t>veya </a:t>
            </a:r>
            <a:r>
              <a:rPr lang="tr-TR" altLang="tr-TR" sz="2800" b="1">
                <a:solidFill>
                  <a:srgbClr val="FF0000"/>
                </a:solidFill>
              </a:rPr>
              <a:t>BOŞTA </a:t>
            </a:r>
            <a:r>
              <a:rPr lang="tr-TR" altLang="tr-TR" sz="2800">
                <a:solidFill>
                  <a:srgbClr val="000000"/>
                </a:solidFill>
              </a:rPr>
              <a:t>kavramı vardır. Kendi rengindeki bir taş tarafından korunmayan ve rakibin alabileceği taşlara denir. Eğer rakibiniz bir şeyleri boşa bırakacak kadar dikkatsizse, genelde almak doğrudur. Unutmayın ki genelde ordusu daha kuvvetli olan ordu oyunu kazanır. </a:t>
            </a:r>
          </a:p>
        </p:txBody>
      </p:sp>
      <p:sp>
        <p:nvSpPr>
          <p:cNvPr id="99331" name="WordArt 5"/>
          <p:cNvSpPr>
            <a:spLocks noChangeArrowheads="1" noChangeShapeType="1" noTextEdit="1"/>
          </p:cNvSpPr>
          <p:nvPr/>
        </p:nvSpPr>
        <p:spPr bwMode="auto">
          <a:xfrm>
            <a:off x="4224339" y="476251"/>
            <a:ext cx="3455987" cy="576263"/>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GB" sz="3200" kern="10">
                <a:ln w="9525">
                  <a:solidFill>
                    <a:srgbClr val="FF0000"/>
                  </a:solidFill>
                  <a:round/>
                  <a:headEnd/>
                  <a:tailEnd/>
                </a:ln>
                <a:solidFill>
                  <a:srgbClr val="FFFF00"/>
                </a:solidFill>
                <a:latin typeface="Arial Black" panose="020B0A04020102020204" pitchFamily="34" charset="0"/>
              </a:rPr>
              <a:t>TAŞ ALIŞ</a:t>
            </a:r>
          </a:p>
        </p:txBody>
      </p:sp>
    </p:spTree>
    <p:extLst>
      <p:ext uri="{BB962C8B-B14F-4D97-AF65-F5344CB8AC3E}">
        <p14:creationId xmlns:p14="http://schemas.microsoft.com/office/powerpoint/2010/main" val="2259756"/>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6"/>
          <p:cNvSpPr>
            <a:spLocks noGrp="1" noChangeArrowheads="1"/>
          </p:cNvSpPr>
          <p:nvPr>
            <p:ph type="title"/>
          </p:nvPr>
        </p:nvSpPr>
        <p:spPr>
          <a:xfrm>
            <a:off x="1703388" y="274638"/>
            <a:ext cx="2868612" cy="6430962"/>
          </a:xfrm>
          <a:solidFill>
            <a:srgbClr val="CCFFFF"/>
          </a:solidFill>
          <a:ln w="57150" cmpd="thickThin">
            <a:solidFill>
              <a:srgbClr val="FF0000"/>
            </a:solidFill>
            <a:miter lim="800000"/>
            <a:headEnd/>
            <a:tailEnd/>
          </a:ln>
        </p:spPr>
        <p:txBody>
          <a:bodyPr/>
          <a:lstStyle/>
          <a:p>
            <a:pPr eaLnBrk="1" hangingPunct="1">
              <a:lnSpc>
                <a:spcPct val="140000"/>
              </a:lnSpc>
            </a:pPr>
            <a:r>
              <a:rPr lang="tr-TR" altLang="tr-TR" sz="1600" b="1"/>
              <a:t>2.</a:t>
            </a:r>
            <a:r>
              <a:rPr lang="tr-TR" altLang="tr-TR" sz="1600"/>
              <a:t>İlk derste birşev vermeden herhangi birşeyi alabilmek için aşağıdaki duruma bakın.</a:t>
            </a:r>
            <a:br>
              <a:rPr lang="tr-TR" altLang="tr-TR" sz="1600"/>
            </a:br>
            <a:r>
              <a:rPr lang="tr-TR" altLang="tr-TR" sz="1600"/>
              <a:t/>
            </a:r>
            <a:br>
              <a:rPr lang="tr-TR" altLang="tr-TR" sz="1600"/>
            </a:br>
            <a:r>
              <a:rPr lang="tr-TR" altLang="tr-TR" sz="1600"/>
              <a:t>Hamle sırası Beyazdadır. Bedava ne alabilirsiniz? </a:t>
            </a:r>
            <a:br>
              <a:rPr lang="tr-TR" altLang="tr-TR" sz="1600"/>
            </a:br>
            <a:r>
              <a:rPr lang="tr-TR" altLang="tr-TR" sz="1600"/>
              <a:t/>
            </a:r>
            <a:br>
              <a:rPr lang="tr-TR" altLang="tr-TR" sz="1600"/>
            </a:br>
            <a:r>
              <a:rPr lang="tr-TR" altLang="tr-TR" sz="1600"/>
              <a:t>Evet doğru! Siyah dikkatsiz bir şekilde Vezirini siz alabilecek şekilde boşa koydu. </a:t>
            </a:r>
            <a:br>
              <a:rPr lang="tr-TR" altLang="tr-TR" sz="1600"/>
            </a:br>
            <a:r>
              <a:rPr lang="tr-TR" altLang="tr-TR" sz="1600"/>
              <a:t>Dolayısıyla </a:t>
            </a:r>
            <a:r>
              <a:rPr lang="tr-TR" altLang="tr-TR" sz="1600" b="1"/>
              <a:t>KURAL BİR</a:t>
            </a:r>
            <a:r>
              <a:rPr lang="tr-TR" altLang="tr-TR" sz="1600"/>
              <a:t>, oyun boyunca her hamlede bedava bir şey alıp alamayacağınıza bakın. </a:t>
            </a:r>
          </a:p>
        </p:txBody>
      </p:sp>
      <p:pic>
        <p:nvPicPr>
          <p:cNvPr id="100355" name="Picture 5" descr="capture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56138" y="260351"/>
            <a:ext cx="5802312" cy="5802313"/>
          </a:xfrm>
          <a:noFill/>
          <a:ln w="57150" cmpd="thickThin">
            <a:solidFill>
              <a:srgbClr val="FF0000"/>
            </a:solidFill>
            <a:miter lim="800000"/>
            <a:headEnd/>
            <a:tailEnd/>
          </a:ln>
        </p:spPr>
      </p:pic>
    </p:spTree>
    <p:extLst>
      <p:ext uri="{BB962C8B-B14F-4D97-AF65-F5344CB8AC3E}">
        <p14:creationId xmlns:p14="http://schemas.microsoft.com/office/powerpoint/2010/main" val="1661889970"/>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6"/>
          <p:cNvSpPr>
            <a:spLocks noGrp="1" noChangeArrowheads="1"/>
          </p:cNvSpPr>
          <p:nvPr>
            <p:ph type="title"/>
          </p:nvPr>
        </p:nvSpPr>
        <p:spPr>
          <a:xfrm>
            <a:off x="7680326" y="260350"/>
            <a:ext cx="2987675" cy="6369050"/>
          </a:xfrm>
          <a:solidFill>
            <a:srgbClr val="CCFFFF"/>
          </a:solidFill>
          <a:ln w="57150" cmpd="thickThin">
            <a:solidFill>
              <a:srgbClr val="FF0000"/>
            </a:solidFill>
            <a:miter lim="800000"/>
            <a:headEnd/>
            <a:tailEnd/>
          </a:ln>
        </p:spPr>
        <p:txBody>
          <a:bodyPr/>
          <a:lstStyle/>
          <a:p>
            <a:pPr algn="l" eaLnBrk="1" hangingPunct="1">
              <a:lnSpc>
                <a:spcPct val="120000"/>
              </a:lnSpc>
            </a:pPr>
            <a:r>
              <a:rPr lang="tr-TR" altLang="tr-TR" sz="1800" b="1"/>
              <a:t>3.</a:t>
            </a:r>
            <a:r>
              <a:rPr lang="tr-TR" altLang="tr-TR" sz="1600"/>
              <a:t> Taşların değerlerinin ne olduğunu hatırlıyor musunuz? Piyon: 1, At:3, Fil:3, Kale:5, Vezir:9 </a:t>
            </a:r>
            <a:br>
              <a:rPr lang="tr-TR" altLang="tr-TR" sz="1600"/>
            </a:br>
            <a:r>
              <a:rPr lang="tr-TR" altLang="tr-TR" sz="1600"/>
              <a:t>Bir sonraki önemli şey, daha değerli bir taşı daha az değerli bir taşla alıp alamayacağınızı kontrol etmektir. Burada Beyaz ne yapmalı? </a:t>
            </a:r>
            <a:br>
              <a:rPr lang="tr-TR" altLang="tr-TR" sz="1600"/>
            </a:br>
            <a:r>
              <a:rPr lang="tr-TR" altLang="tr-TR" sz="1600"/>
              <a:t>Fili Kaleyi almak için nasıl kullanabileceğinizi görebiliyor musunuz? </a:t>
            </a:r>
            <a:br>
              <a:rPr lang="tr-TR" altLang="tr-TR" sz="1600"/>
            </a:br>
            <a:r>
              <a:rPr lang="tr-TR" altLang="tr-TR" sz="1600"/>
              <a:t>Tabii ki filininzi vermiş olacaksınız, ama hiç de önemli değil çünkü 3 puanlık taşı verip 5 puanlık bir taş alacaksınız. Çok karlı bir alış veriş! </a:t>
            </a:r>
          </a:p>
        </p:txBody>
      </p:sp>
      <p:pic>
        <p:nvPicPr>
          <p:cNvPr id="101379" name="Picture 5" descr="capture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188914"/>
            <a:ext cx="5832475" cy="5832475"/>
          </a:xfrm>
          <a:noFill/>
          <a:ln w="57150" cmpd="thickThin">
            <a:solidFill>
              <a:srgbClr val="FF0000"/>
            </a:solidFill>
            <a:miter lim="800000"/>
            <a:headEnd/>
            <a:tailEnd/>
          </a:ln>
        </p:spPr>
      </p:pic>
    </p:spTree>
    <p:extLst>
      <p:ext uri="{BB962C8B-B14F-4D97-AF65-F5344CB8AC3E}">
        <p14:creationId xmlns:p14="http://schemas.microsoft.com/office/powerpoint/2010/main" val="2964906993"/>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6"/>
          <p:cNvSpPr>
            <a:spLocks noGrp="1" noChangeArrowheads="1"/>
          </p:cNvSpPr>
          <p:nvPr>
            <p:ph type="title"/>
          </p:nvPr>
        </p:nvSpPr>
        <p:spPr>
          <a:xfrm>
            <a:off x="1631950" y="115888"/>
            <a:ext cx="3625850" cy="6513512"/>
          </a:xfrm>
          <a:solidFill>
            <a:srgbClr val="CCFFFF"/>
          </a:solidFill>
          <a:ln w="57150" cmpd="thickThin">
            <a:solidFill>
              <a:srgbClr val="FF0000"/>
            </a:solidFill>
            <a:miter lim="800000"/>
            <a:headEnd/>
            <a:tailEnd/>
          </a:ln>
        </p:spPr>
        <p:txBody>
          <a:bodyPr/>
          <a:lstStyle/>
          <a:p>
            <a:pPr algn="l" eaLnBrk="1" hangingPunct="1">
              <a:lnSpc>
                <a:spcPct val="130000"/>
              </a:lnSpc>
            </a:pPr>
            <a:r>
              <a:rPr lang="tr-TR" altLang="tr-TR" sz="1400" b="1"/>
              <a:t>4. PEk çok zaman bir taşın defalarca SALDIRILDIĞI ve yine pek çok taşla SAVUNULDUĞU konumlar elde edeceksiniz. </a:t>
            </a:r>
            <a:br>
              <a:rPr lang="tr-TR" altLang="tr-TR" sz="1400" b="1"/>
            </a:br>
            <a:r>
              <a:rPr lang="tr-TR" altLang="tr-TR" sz="1400" b="1"/>
              <a:t/>
            </a:r>
            <a:br>
              <a:rPr lang="tr-TR" altLang="tr-TR" sz="1400" b="1"/>
            </a:br>
            <a:r>
              <a:rPr lang="tr-TR" altLang="tr-TR" sz="1400" b="1"/>
              <a:t>O zaman dikkatlice neler olduğunu HESAPLAMALISINIZ. Almaya devam ederseniz kim karlı olacak? İşte basit bir örnek. Beyaz Siyah Piyona ikiyle hücum ediyor fakat Siyah sadece bir kuvvetle savunuyor. </a:t>
            </a:r>
            <a:br>
              <a:rPr lang="tr-TR" altLang="tr-TR" sz="1400" b="1"/>
            </a:br>
            <a:r>
              <a:rPr lang="tr-TR" altLang="tr-TR" sz="1400" b="1"/>
              <a:t/>
            </a:r>
            <a:br>
              <a:rPr lang="tr-TR" altLang="tr-TR" sz="1400" b="1"/>
            </a:br>
            <a:r>
              <a:rPr lang="tr-TR" altLang="tr-TR" sz="1400" b="1"/>
              <a:t>Dolayısıyla bu durumda Beyaz ister Piyonla ister atla Piyonu kazanabilir. </a:t>
            </a:r>
            <a:br>
              <a:rPr lang="tr-TR" altLang="tr-TR" sz="1400" b="1"/>
            </a:br>
            <a:r>
              <a:rPr lang="tr-TR" altLang="tr-TR" sz="1400" b="1"/>
              <a:t/>
            </a:r>
            <a:br>
              <a:rPr lang="tr-TR" altLang="tr-TR" sz="1400" b="1"/>
            </a:br>
            <a:r>
              <a:rPr lang="tr-TR" altLang="tr-TR" sz="1400" b="1"/>
              <a:t>5. Hepsi güzel ama, sizde sahip olduğunuz şeyleri güven altında tutmalısınız. Bunu nasıl başarabilirsiniz? Taş kaybetmemeniz için bazı yöntemler düşünebilir misiniz? </a:t>
            </a:r>
          </a:p>
        </p:txBody>
      </p:sp>
      <p:pic>
        <p:nvPicPr>
          <p:cNvPr id="102403" name="Picture 5" descr="capture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280026" y="187325"/>
            <a:ext cx="5280025" cy="5905500"/>
          </a:xfrm>
          <a:noFill/>
          <a:ln w="57150" cmpd="thickThin">
            <a:solidFill>
              <a:srgbClr val="FF0000"/>
            </a:solidFill>
            <a:miter lim="800000"/>
            <a:headEnd/>
            <a:tailEnd/>
          </a:ln>
        </p:spPr>
      </p:pic>
    </p:spTree>
    <p:extLst>
      <p:ext uri="{BB962C8B-B14F-4D97-AF65-F5344CB8AC3E}">
        <p14:creationId xmlns:p14="http://schemas.microsoft.com/office/powerpoint/2010/main" val="1347562064"/>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1992314" y="333375"/>
            <a:ext cx="7991475" cy="5975350"/>
          </a:xfrm>
          <a:solidFill>
            <a:srgbClr val="CCFFFF"/>
          </a:solidFill>
          <a:ln w="57150" cmpd="thickThin">
            <a:solidFill>
              <a:srgbClr val="FF0000"/>
            </a:solidFill>
            <a:miter lim="800000"/>
            <a:headEnd/>
            <a:tailEnd/>
          </a:ln>
        </p:spPr>
        <p:txBody>
          <a:bodyPr/>
          <a:lstStyle/>
          <a:p>
            <a:pPr eaLnBrk="1" hangingPunct="1"/>
            <a:r>
              <a:rPr lang="tr-TR" altLang="tr-TR" sz="2800" b="1"/>
              <a:t>6.</a:t>
            </a:r>
            <a:r>
              <a:rPr lang="tr-TR" altLang="tr-TR" sz="2800"/>
              <a:t> Çok basit. </a:t>
            </a:r>
            <a:r>
              <a:rPr lang="tr-TR" altLang="tr-TR" sz="2800" b="1">
                <a:solidFill>
                  <a:srgbClr val="FF0000"/>
                </a:solidFill>
              </a:rPr>
              <a:t>BİR ŞEY YAPMADAN ÖNCE İYİCE BAKININ.</a:t>
            </a:r>
            <a:r>
              <a:rPr lang="tr-TR" altLang="tr-TR" sz="2800">
                <a:solidFill>
                  <a:srgbClr val="FF0000"/>
                </a:solidFill>
              </a:rPr>
              <a:t> </a:t>
            </a:r>
            <a:br>
              <a:rPr lang="tr-TR" altLang="tr-TR" sz="2800">
                <a:solidFill>
                  <a:srgbClr val="FF0000"/>
                </a:solidFill>
              </a:rPr>
            </a:br>
            <a:r>
              <a:rPr lang="tr-TR" altLang="tr-TR" sz="2800">
                <a:solidFill>
                  <a:srgbClr val="FF0000"/>
                </a:solidFill>
              </a:rPr>
              <a:t/>
            </a:r>
            <a:br>
              <a:rPr lang="tr-TR" altLang="tr-TR" sz="2800">
                <a:solidFill>
                  <a:srgbClr val="FF0000"/>
                </a:solidFill>
              </a:rPr>
            </a:br>
            <a:r>
              <a:rPr lang="tr-TR" altLang="tr-TR" sz="2800"/>
              <a:t>Eğer yola </a:t>
            </a:r>
            <a:r>
              <a:rPr lang="tr-TR" altLang="tr-TR" sz="2800" b="1">
                <a:solidFill>
                  <a:srgbClr val="FF0000"/>
                </a:solidFill>
              </a:rPr>
              <a:t>BAKMADAN</a:t>
            </a:r>
            <a:r>
              <a:rPr lang="tr-TR" altLang="tr-TR" sz="2800"/>
              <a:t> karşıya geçmeye kalkarsanız ezilebilirsiniz. </a:t>
            </a:r>
            <a:br>
              <a:rPr lang="tr-TR" altLang="tr-TR" sz="2800"/>
            </a:br>
            <a:r>
              <a:rPr lang="tr-TR" altLang="tr-TR" sz="2800"/>
              <a:t/>
            </a:r>
            <a:br>
              <a:rPr lang="tr-TR" altLang="tr-TR" sz="2800"/>
            </a:br>
            <a:r>
              <a:rPr lang="tr-TR" altLang="tr-TR" sz="2800"/>
              <a:t>Uçurumun kenarında </a:t>
            </a:r>
            <a:r>
              <a:rPr lang="tr-TR" altLang="tr-TR" sz="2800" b="1">
                <a:solidFill>
                  <a:srgbClr val="FF0000"/>
                </a:solidFill>
              </a:rPr>
              <a:t>BAKMADAN</a:t>
            </a:r>
            <a:r>
              <a:rPr lang="tr-TR" altLang="tr-TR" sz="2800"/>
              <a:t> dolaşırsanız aşağıya düşebilirsiniz. </a:t>
            </a:r>
            <a:br>
              <a:rPr lang="tr-TR" altLang="tr-TR" sz="2800"/>
            </a:br>
            <a:r>
              <a:rPr lang="tr-TR" altLang="tr-TR" sz="2800"/>
              <a:t/>
            </a:r>
            <a:br>
              <a:rPr lang="tr-TR" altLang="tr-TR" sz="2800"/>
            </a:br>
            <a:r>
              <a:rPr lang="tr-TR" altLang="tr-TR" sz="2800"/>
              <a:t>Öyleyse rakibinizin son hamlesine bakın. Niye bu hamleyi oynadı? Herhangi bir taşımı </a:t>
            </a:r>
            <a:r>
              <a:rPr lang="tr-TR" altLang="tr-TR" sz="2800" b="1">
                <a:solidFill>
                  <a:srgbClr val="FF0000"/>
                </a:solidFill>
              </a:rPr>
              <a:t>TEHDİT EDİYOR MU?</a:t>
            </a:r>
            <a:r>
              <a:rPr lang="tr-TR" altLang="tr-TR" sz="2800"/>
              <a:t> diye kendinize sorun. </a:t>
            </a:r>
          </a:p>
        </p:txBody>
      </p:sp>
    </p:spTree>
    <p:extLst>
      <p:ext uri="{BB962C8B-B14F-4D97-AF65-F5344CB8AC3E}">
        <p14:creationId xmlns:p14="http://schemas.microsoft.com/office/powerpoint/2010/main" val="3589047035"/>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6"/>
          <p:cNvSpPr>
            <a:spLocks noGrp="1" noChangeArrowheads="1"/>
          </p:cNvSpPr>
          <p:nvPr>
            <p:ph type="title"/>
          </p:nvPr>
        </p:nvSpPr>
        <p:spPr>
          <a:xfrm>
            <a:off x="7391400" y="115889"/>
            <a:ext cx="3168650" cy="5976937"/>
          </a:xfrm>
          <a:solidFill>
            <a:srgbClr val="CCFFFF"/>
          </a:solidFill>
          <a:ln w="38100" cmpd="dbl">
            <a:solidFill>
              <a:srgbClr val="FF0000"/>
            </a:solidFill>
            <a:miter lim="800000"/>
            <a:headEnd/>
            <a:tailEnd/>
          </a:ln>
        </p:spPr>
        <p:txBody>
          <a:bodyPr/>
          <a:lstStyle/>
          <a:p>
            <a:pPr eaLnBrk="1" hangingPunct="1">
              <a:lnSpc>
                <a:spcPct val="120000"/>
              </a:lnSpc>
            </a:pPr>
            <a:r>
              <a:rPr lang="tr-TR" altLang="tr-TR" sz="1600" b="1"/>
              <a:t>7.</a:t>
            </a:r>
            <a:r>
              <a:rPr lang="tr-TR" altLang="tr-TR" sz="1600"/>
              <a:t> Bu pozisyona balın. Siyah son hamlesinde Vezir'in önündeki piyonu iki sürdü. Ne </a:t>
            </a:r>
            <a:r>
              <a:rPr lang="tr-TR" altLang="tr-TR" sz="1600" b="1"/>
              <a:t>TEHDİT EDİYOR?</a:t>
            </a:r>
            <a:r>
              <a:rPr lang="tr-TR" altLang="tr-TR" sz="1600"/>
              <a:t> </a:t>
            </a:r>
            <a:br>
              <a:rPr lang="tr-TR" altLang="tr-TR" sz="1600"/>
            </a:br>
            <a:r>
              <a:rPr lang="tr-TR" altLang="tr-TR" sz="1600"/>
              <a:t/>
            </a:r>
            <a:br>
              <a:rPr lang="tr-TR" altLang="tr-TR" sz="1600"/>
            </a:br>
            <a:r>
              <a:rPr lang="tr-TR" altLang="tr-TR" sz="1600"/>
              <a:t>Tahtaya dikkatlice bakın siyahın </a:t>
            </a:r>
            <a:r>
              <a:rPr lang="tr-TR" altLang="tr-TR" sz="1600" b="1"/>
              <a:t>BEYAZ VEZİRİ TEHDİT ETTİĞİNİ</a:t>
            </a:r>
            <a:r>
              <a:rPr lang="tr-TR" altLang="tr-TR" sz="1600"/>
              <a:t> göreceksiniz. Son hamlesi filin </a:t>
            </a:r>
            <a:r>
              <a:rPr lang="tr-TR" altLang="tr-TR" sz="1600" b="1"/>
              <a:t>ÖNÜNÜ AÇTI</a:t>
            </a:r>
            <a:r>
              <a:rPr lang="tr-TR" altLang="tr-TR" sz="1600"/>
              <a:t> ve Beyaz Veziri </a:t>
            </a:r>
            <a:r>
              <a:rPr lang="tr-TR" altLang="tr-TR" sz="1600" b="1"/>
              <a:t>TEHDİT ETTİ.</a:t>
            </a:r>
            <a:r>
              <a:rPr lang="tr-TR" altLang="tr-TR" sz="1600"/>
              <a:t> Bu tür hamlelere </a:t>
            </a:r>
            <a:r>
              <a:rPr lang="tr-TR" altLang="tr-TR" sz="1600" b="1"/>
              <a:t>AÇARAK TEHDİT YAPMA</a:t>
            </a:r>
            <a:r>
              <a:rPr lang="tr-TR" altLang="tr-TR" sz="1600"/>
              <a:t> denir. Rakibinizin sadece oynadığı hamlesine bakarsanız </a:t>
            </a:r>
            <a:r>
              <a:rPr lang="tr-TR" altLang="tr-TR" sz="1600" b="1"/>
              <a:t>AÇARAK TEHDİTLERİ</a:t>
            </a:r>
            <a:r>
              <a:rPr lang="tr-TR" altLang="tr-TR" sz="1600"/>
              <a:t> gözden kaçırabilirsiniz. </a:t>
            </a:r>
            <a:br>
              <a:rPr lang="tr-TR" altLang="tr-TR" sz="1600"/>
            </a:br>
            <a:r>
              <a:rPr lang="tr-TR" altLang="tr-TR" sz="1600"/>
              <a:t/>
            </a:r>
            <a:br>
              <a:rPr lang="tr-TR" altLang="tr-TR" sz="1600"/>
            </a:br>
            <a:r>
              <a:rPr lang="tr-TR" altLang="tr-TR" sz="1600"/>
              <a:t>Bu yüzden </a:t>
            </a:r>
            <a:r>
              <a:rPr lang="tr-TR" altLang="tr-TR" sz="1600" b="1"/>
              <a:t>DİKKATLİ OLUN</a:t>
            </a:r>
            <a:r>
              <a:rPr lang="tr-TR" altLang="tr-TR" sz="1600"/>
              <a:t> </a:t>
            </a:r>
          </a:p>
        </p:txBody>
      </p:sp>
      <p:pic>
        <p:nvPicPr>
          <p:cNvPr id="104451" name="Picture 5" descr="capture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97039" y="115889"/>
            <a:ext cx="5551487" cy="5976937"/>
          </a:xfrm>
          <a:noFill/>
          <a:ln w="38100" cmpd="dbl">
            <a:solidFill>
              <a:srgbClr val="FF0000"/>
            </a:solidFill>
            <a:miter lim="800000"/>
            <a:headEnd/>
            <a:tailEnd/>
          </a:ln>
        </p:spPr>
      </p:pic>
    </p:spTree>
    <p:extLst>
      <p:ext uri="{BB962C8B-B14F-4D97-AF65-F5344CB8AC3E}">
        <p14:creationId xmlns:p14="http://schemas.microsoft.com/office/powerpoint/2010/main" val="3219663447"/>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6"/>
          <p:cNvSpPr>
            <a:spLocks noGrp="1" noChangeArrowheads="1"/>
          </p:cNvSpPr>
          <p:nvPr>
            <p:ph type="title"/>
          </p:nvPr>
        </p:nvSpPr>
        <p:spPr>
          <a:xfrm>
            <a:off x="1631950" y="115888"/>
            <a:ext cx="3240088" cy="5962650"/>
          </a:xfrm>
          <a:solidFill>
            <a:srgbClr val="CCFFFF"/>
          </a:solidFill>
          <a:ln w="57150" cmpd="thickThin">
            <a:solidFill>
              <a:srgbClr val="FF0000"/>
            </a:solidFill>
            <a:miter lim="800000"/>
            <a:headEnd/>
            <a:tailEnd/>
          </a:ln>
        </p:spPr>
        <p:txBody>
          <a:bodyPr/>
          <a:lstStyle/>
          <a:p>
            <a:pPr algn="l" eaLnBrk="1" hangingPunct="1"/>
            <a:r>
              <a:rPr lang="tr-TR" altLang="tr-TR" sz="2400" b="1"/>
              <a:t>8.</a:t>
            </a:r>
            <a:r>
              <a:rPr lang="tr-TR" altLang="tr-TR" sz="2400"/>
              <a:t> Bu pozisyona bir bakalım. Siyah, Beyaz Şahın önündki Piyonu </a:t>
            </a:r>
            <a:r>
              <a:rPr lang="tr-TR" altLang="tr-TR" sz="2400" b="1"/>
              <a:t>TEHDİT </a:t>
            </a:r>
            <a:r>
              <a:rPr lang="tr-TR" altLang="tr-TR" sz="2400"/>
              <a:t>ediyor. </a:t>
            </a:r>
            <a:br>
              <a:rPr lang="tr-TR" altLang="tr-TR" sz="2400"/>
            </a:br>
            <a:r>
              <a:rPr lang="tr-TR" altLang="tr-TR" sz="2400"/>
              <a:t/>
            </a:r>
            <a:br>
              <a:rPr lang="tr-TR" altLang="tr-TR" sz="2400"/>
            </a:br>
            <a:r>
              <a:rPr lang="tr-TR" altLang="tr-TR" sz="2400"/>
              <a:t>Bu konuda ne yapacaksınız? </a:t>
            </a:r>
            <a:br>
              <a:rPr lang="tr-TR" altLang="tr-TR" sz="2400"/>
            </a:br>
            <a:r>
              <a:rPr lang="tr-TR" altLang="tr-TR" sz="2400"/>
              <a:t/>
            </a:r>
            <a:br>
              <a:rPr lang="tr-TR" altLang="tr-TR" sz="2400"/>
            </a:br>
            <a:r>
              <a:rPr lang="tr-TR" altLang="tr-TR" sz="2400"/>
              <a:t>Belki Veziri iki çapraz giderek </a:t>
            </a:r>
            <a:r>
              <a:rPr lang="tr-TR" altLang="tr-TR" sz="2400" b="1"/>
              <a:t>KORUYABİLİRSİNİZ.</a:t>
            </a:r>
            <a:r>
              <a:rPr lang="tr-TR" altLang="tr-TR" sz="2400"/>
              <a:t> </a:t>
            </a:r>
            <a:br>
              <a:rPr lang="tr-TR" altLang="tr-TR" sz="2400"/>
            </a:br>
            <a:r>
              <a:rPr lang="tr-TR" altLang="tr-TR" sz="2400"/>
              <a:t/>
            </a:r>
            <a:br>
              <a:rPr lang="tr-TR" altLang="tr-TR" sz="2400"/>
            </a:br>
            <a:r>
              <a:rPr lang="tr-TR" altLang="tr-TR" sz="2400"/>
              <a:t>Sizce bu iyi hamle midir? </a:t>
            </a:r>
          </a:p>
        </p:txBody>
      </p:sp>
      <p:pic>
        <p:nvPicPr>
          <p:cNvPr id="105475" name="Picture 5" descr="capture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016500" y="187325"/>
            <a:ext cx="5543550" cy="5905500"/>
          </a:xfrm>
          <a:noFill/>
          <a:ln w="57150" cmpd="thickThin">
            <a:solidFill>
              <a:srgbClr val="FF0000"/>
            </a:solidFill>
            <a:miter lim="800000"/>
            <a:headEnd/>
            <a:tailEnd/>
          </a:ln>
        </p:spPr>
      </p:pic>
    </p:spTree>
    <p:extLst>
      <p:ext uri="{BB962C8B-B14F-4D97-AF65-F5344CB8AC3E}">
        <p14:creationId xmlns:p14="http://schemas.microsoft.com/office/powerpoint/2010/main" val="1912560526"/>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6"/>
          <p:cNvSpPr>
            <a:spLocks noGrp="1" noChangeArrowheads="1"/>
          </p:cNvSpPr>
          <p:nvPr>
            <p:ph type="title"/>
          </p:nvPr>
        </p:nvSpPr>
        <p:spPr>
          <a:xfrm>
            <a:off x="7751764" y="115888"/>
            <a:ext cx="2916237" cy="6742112"/>
          </a:xfrm>
          <a:solidFill>
            <a:srgbClr val="CCFFFF"/>
          </a:solidFill>
          <a:ln w="28575">
            <a:solidFill>
              <a:srgbClr val="FF0000"/>
            </a:solidFill>
            <a:miter lim="800000"/>
            <a:headEnd/>
            <a:tailEnd/>
          </a:ln>
        </p:spPr>
        <p:txBody>
          <a:bodyPr/>
          <a:lstStyle/>
          <a:p>
            <a:pPr algn="l" eaLnBrk="1" hangingPunct="1">
              <a:lnSpc>
                <a:spcPct val="140000"/>
              </a:lnSpc>
            </a:pPr>
            <a:r>
              <a:rPr lang="tr-TR" altLang="tr-TR" sz="2400" b="1"/>
              <a:t>9.</a:t>
            </a:r>
            <a:r>
              <a:rPr lang="tr-TR" altLang="tr-TR" sz="2400"/>
              <a:t> İşte Vezir hamlesinden sonraki konum, Şimdi Siyah ne yapabilir? </a:t>
            </a:r>
            <a:br>
              <a:rPr lang="tr-TR" altLang="tr-TR" sz="2400"/>
            </a:br>
            <a:r>
              <a:rPr lang="tr-TR" altLang="tr-TR" sz="2400"/>
              <a:t/>
            </a:r>
            <a:br>
              <a:rPr lang="tr-TR" altLang="tr-TR" sz="2400"/>
            </a:br>
            <a:r>
              <a:rPr lang="tr-TR" altLang="tr-TR" sz="2400"/>
              <a:t>Siyah </a:t>
            </a:r>
            <a:r>
              <a:rPr lang="tr-TR" altLang="tr-TR" sz="2400" b="1"/>
              <a:t>BEDAVA</a:t>
            </a:r>
            <a:r>
              <a:rPr lang="tr-TR" altLang="tr-TR" sz="2400"/>
              <a:t> bir at alabilir. Beyaz</a:t>
            </a:r>
            <a:r>
              <a:rPr lang="tr-TR" altLang="tr-TR" sz="2400" b="1"/>
              <a:t> SAVUNMA TAŞINI ÇEKEREK</a:t>
            </a:r>
            <a:r>
              <a:rPr lang="tr-TR" altLang="tr-TR" sz="2400"/>
              <a:t> hata yaptı! </a:t>
            </a:r>
          </a:p>
        </p:txBody>
      </p:sp>
      <p:pic>
        <p:nvPicPr>
          <p:cNvPr id="106499" name="Picture 5" descr="capture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0364" y="115889"/>
            <a:ext cx="5978525" cy="6192837"/>
          </a:xfrm>
          <a:noFill/>
          <a:ln w="19050">
            <a:solidFill>
              <a:srgbClr val="FF0000"/>
            </a:solidFill>
            <a:miter lim="800000"/>
            <a:headEnd/>
            <a:tailEnd/>
          </a:ln>
        </p:spPr>
      </p:pic>
    </p:spTree>
    <p:extLst>
      <p:ext uri="{BB962C8B-B14F-4D97-AF65-F5344CB8AC3E}">
        <p14:creationId xmlns:p14="http://schemas.microsoft.com/office/powerpoint/2010/main" val="576172591"/>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188</Words>
  <Application>Microsoft Office PowerPoint</Application>
  <PresentationFormat>Özel</PresentationFormat>
  <Paragraphs>12</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8. HAFTA  TAŞ ALIŞ</vt:lpstr>
      <vt:lpstr>PowerPoint Sunusu</vt:lpstr>
      <vt:lpstr>2.İlk derste birşev vermeden herhangi birşeyi alabilmek için aşağıdaki duruma bakın.  Hamle sırası Beyazdadır. Bedava ne alabilirsiniz?   Evet doğru! Siyah dikkatsiz bir şekilde Vezirini siz alabilecek şekilde boşa koydu.  Dolayısıyla KURAL BİR, oyun boyunca her hamlede bedava bir şey alıp alamayacağınıza bakın. </vt:lpstr>
      <vt:lpstr>3. Taşların değerlerinin ne olduğunu hatırlıyor musunuz? Piyon: 1, At:3, Fil:3, Kale:5, Vezir:9  Bir sonraki önemli şey, daha değerli bir taşı daha az değerli bir taşla alıp alamayacağınızı kontrol etmektir. Burada Beyaz ne yapmalı?  Fili Kaleyi almak için nasıl kullanabileceğinizi görebiliyor musunuz?  Tabii ki filininzi vermiş olacaksınız, ama hiç de önemli değil çünkü 3 puanlık taşı verip 5 puanlık bir taş alacaksınız. Çok karlı bir alış veriş! </vt:lpstr>
      <vt:lpstr>4. PEk çok zaman bir taşın defalarca SALDIRILDIĞI ve yine pek çok taşla SAVUNULDUĞU konumlar elde edeceksiniz.   O zaman dikkatlice neler olduğunu HESAPLAMALISINIZ. Almaya devam ederseniz kim karlı olacak? İşte basit bir örnek. Beyaz Siyah Piyona ikiyle hücum ediyor fakat Siyah sadece bir kuvvetle savunuyor.   Dolayısıyla bu durumda Beyaz ister Piyonla ister atla Piyonu kazanabilir.   5. Hepsi güzel ama, sizde sahip olduğunuz şeyleri güven altında tutmalısınız. Bunu nasıl başarabilirsiniz? Taş kaybetmemeniz için bazı yöntemler düşünebilir misiniz? </vt:lpstr>
      <vt:lpstr>6. Çok basit. BİR ŞEY YAPMADAN ÖNCE İYİCE BAKININ.   Eğer yola BAKMADAN karşıya geçmeye kalkarsanız ezilebilirsiniz.   Uçurumun kenarında BAKMADAN dolaşırsanız aşağıya düşebilirsiniz.   Öyleyse rakibinizin son hamlesine bakın. Niye bu hamleyi oynadı? Herhangi bir taşımı TEHDİT EDİYOR MU? diye kendinize sorun. </vt:lpstr>
      <vt:lpstr>7. Bu pozisyona balın. Siyah son hamlesinde Vezir'in önündeki piyonu iki sürdü. Ne TEHDİT EDİYOR?   Tahtaya dikkatlice bakın siyahın BEYAZ VEZİRİ TEHDİT ETTİĞİNİ göreceksiniz. Son hamlesi filin ÖNÜNÜ AÇTI ve Beyaz Veziri TEHDİT ETTİ. Bu tür hamlelere AÇARAK TEHDİT YAPMA denir. Rakibinizin sadece oynadığı hamlesine bakarsanız AÇARAK TEHDİTLERİ gözden kaçırabilirsiniz.   Bu yüzden DİKKATLİ OLUN </vt:lpstr>
      <vt:lpstr>8. Bu pozisyona bir bakalım. Siyah, Beyaz Şahın önündki Piyonu TEHDİT ediyor.   Bu konuda ne yapacaksınız?   Belki Veziri iki çapraz giderek KORUYABİLİRSİNİZ.   Sizce bu iyi hamle midir? </vt:lpstr>
      <vt:lpstr>9. İşte Vezir hamlesinden sonraki konum, Şimdi Siyah ne yapabilir?   Siyah BEDAVA bir at alabilir. Beyaz SAVUNMA TAŞINI ÇEKEREK hata yaptı! </vt:lpstr>
      <vt:lpstr>10. Bu pozisyona geri dönelim. Fili çapraz olarak iki ilerleterek Piyonu korumak için kullanabilir miyiz ?   Bunda bir yanlış görüyor musunuz? </vt:lpstr>
      <vt:lpstr>11. İşte Fil oynadıktan sonraki konum.   Şimdi Siyahın ne yapabileceğini görüyor musunuz?   Siyah yine BEDAVA Atı alabilir.   Beyazın Filinin nası Vezirin Atı SAVUNMASINI ENGELLEDİĞİNİ GÖRÜYOR MUSUNUZ?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user</dc:creator>
  <cp:lastModifiedBy>user</cp:lastModifiedBy>
  <cp:revision>5</cp:revision>
  <dcterms:created xsi:type="dcterms:W3CDTF">2020-04-27T08:39:18Z</dcterms:created>
  <dcterms:modified xsi:type="dcterms:W3CDTF">2020-05-03T13:13:44Z</dcterms:modified>
</cp:coreProperties>
</file>