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5" autoAdjust="0"/>
    <p:restoredTop sz="94660"/>
  </p:normalViewPr>
  <p:slideViewPr>
    <p:cSldViewPr snapToGrid="0">
      <p:cViewPr varScale="1">
        <p:scale>
          <a:sx n="91" d="100"/>
          <a:sy n="91" d="100"/>
        </p:scale>
        <p:origin x="14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9144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ctr">
              <a:lnSpc>
                <a:spcPct val="85000"/>
              </a:lnSpc>
              <a:defRPr sz="2400" b="0" spc="-38"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ctr">
              <a:buNone/>
              <a:defRPr sz="1350" cap="all" spc="150" baseline="0">
                <a:solidFill>
                  <a:schemeClr val="tx2"/>
                </a:solidFill>
                <a:latin typeface="Times New Roman" panose="02020603050405020304" pitchFamily="18" charset="0"/>
                <a:cs typeface="Times New Roman" panose="02020603050405020304" pitchFamily="18" charset="0"/>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544" y="826687"/>
            <a:ext cx="1145876" cy="1527835"/>
          </a:xfrm>
          <a:prstGeom prst="rect">
            <a:avLst/>
          </a:prstGeom>
        </p:spPr>
      </p:pic>
      <p:sp>
        <p:nvSpPr>
          <p:cNvPr id="12" name="Metin kutusu 11"/>
          <p:cNvSpPr txBox="1"/>
          <p:nvPr/>
        </p:nvSpPr>
        <p:spPr>
          <a:xfrm>
            <a:off x="2926709" y="1051996"/>
            <a:ext cx="3932295" cy="830997"/>
          </a:xfrm>
          <a:prstGeom prst="rect">
            <a:avLst/>
          </a:prstGeom>
          <a:noFill/>
        </p:spPr>
        <p:txBody>
          <a:bodyPr wrap="none" rtlCol="0">
            <a:spAutoFit/>
          </a:bodyPr>
          <a:lstStyle/>
          <a:p>
            <a:pPr algn="ctr"/>
            <a:r>
              <a:rPr lang="tr-TR" sz="24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a:solidFill>
                  <a:srgbClr val="204788"/>
                </a:solidFill>
                <a:latin typeface="Times New Roman" panose="02020603050405020304" pitchFamily="18" charset="0"/>
                <a:cs typeface="Times New Roman" panose="02020603050405020304" pitchFamily="18" charset="0"/>
              </a:rPr>
              <a:t>Nallıhan</a:t>
            </a:r>
            <a:r>
              <a:rPr lang="tr-TR" sz="2400" b="0" baseline="0" dirty="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5460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188947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745398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1509608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27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350" cap="all" spc="150" baseline="0">
                <a:solidFill>
                  <a:srgbClr val="204788"/>
                </a:solidFill>
                <a:latin typeface="Times New Roman" panose="02020603050405020304" pitchFamily="18" charset="0"/>
                <a:cs typeface="Times New Roman" panose="02020603050405020304" pitchFamily="18"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9716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427134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822960" y="2582335"/>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008913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2072480-10DA-4FB4-BEAE-2A1DEA90F248}" type="datetimeFigureOut">
              <a:rPr lang="tr-TR" smtClean="0"/>
              <a:t>28.01.2020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459965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113878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3600450" y="731520"/>
            <a:ext cx="486918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latin typeface="Times New Roman" panose="02020603050405020304" pitchFamily="18" charset="0"/>
                <a:cs typeface="Times New Roman" panose="02020603050405020304" pitchFamily="18" charset="0"/>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2181068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27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60" y="5907024"/>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201502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822960" y="1845734"/>
            <a:ext cx="75438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675">
                <a:solidFill>
                  <a:srgbClr val="204788"/>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675"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788">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855068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85000"/>
        </a:lnSpc>
        <a:spcBef>
          <a:spcPct val="0"/>
        </a:spcBef>
        <a:buNone/>
        <a:defRPr sz="2700" kern="1200" spc="-3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rgbClr val="204788"/>
          </a:solidFill>
          <a:latin typeface="Times New Roman" panose="02020603050405020304" pitchFamily="18" charset="0"/>
          <a:ea typeface="+mn-ea"/>
          <a:cs typeface="Times New Roman" panose="02020603050405020304" pitchFamily="18" charset="0"/>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rgbClr val="204788"/>
          </a:solidFill>
          <a:latin typeface="Times New Roman" panose="02020603050405020304" pitchFamily="18" charset="0"/>
          <a:ea typeface="+mn-ea"/>
          <a:cs typeface="Times New Roman" panose="02020603050405020304" pitchFamily="18" charset="0"/>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13.xml.rels><?xml version="1.0" encoding="UTF-8" standalone="yes"?>
<Relationships xmlns="http://schemas.openxmlformats.org/package/2006/relationships"><Relationship Id="rId3" Type="http://schemas.openxmlformats.org/officeDocument/2006/relationships/hyperlink" Target="http://teknikbilimlermyo.istanbul.edu.tr/elektrik/wp-content/uploads/2015/03/B%C3%B6l%C3%BCm-7.pdf" TargetMode="External"/><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Resim 38">
            <a:extLst>
              <a:ext uri="{FF2B5EF4-FFF2-40B4-BE49-F238E27FC236}">
                <a16:creationId xmlns:a16="http://schemas.microsoft.com/office/drawing/2014/main" id="{04D31A21-70EF-4038-B34B-A3BEA435BF2B}"/>
              </a:ext>
            </a:extLst>
          </p:cNvPr>
          <p:cNvPicPr>
            <a:picLocks noChangeAspect="1"/>
          </p:cNvPicPr>
          <p:nvPr/>
        </p:nvPicPr>
        <p:blipFill>
          <a:blip r:embed="rId2"/>
          <a:stretch>
            <a:fillRect/>
          </a:stretch>
        </p:blipFill>
        <p:spPr>
          <a:xfrm>
            <a:off x="0" y="0"/>
            <a:ext cx="1323975" cy="1323975"/>
          </a:xfrm>
          <a:prstGeom prst="rect">
            <a:avLst/>
          </a:prstGeom>
        </p:spPr>
      </p:pic>
      <p:pic>
        <p:nvPicPr>
          <p:cNvPr id="40" name="Resim 40">
            <a:extLst>
              <a:ext uri="{FF2B5EF4-FFF2-40B4-BE49-F238E27FC236}">
                <a16:creationId xmlns:a16="http://schemas.microsoft.com/office/drawing/2014/main" id="{1B2C3925-9BF9-4F66-963D-1C7E62CA9F92}"/>
              </a:ext>
            </a:extLst>
          </p:cNvPr>
          <p:cNvPicPr>
            <a:picLocks noChangeAspect="1"/>
          </p:cNvPicPr>
          <p:nvPr/>
        </p:nvPicPr>
        <p:blipFill>
          <a:blip r:embed="rId2"/>
          <a:stretch>
            <a:fillRect/>
          </a:stretch>
        </p:blipFill>
        <p:spPr>
          <a:xfrm>
            <a:off x="7839075" y="0"/>
            <a:ext cx="1323975" cy="1323975"/>
          </a:xfrm>
          <a:prstGeom prst="rect">
            <a:avLst/>
          </a:prstGeom>
        </p:spPr>
      </p:pic>
      <p:sp>
        <p:nvSpPr>
          <p:cNvPr id="45" name="Metin kutusu 44">
            <a:extLst>
              <a:ext uri="{FF2B5EF4-FFF2-40B4-BE49-F238E27FC236}">
                <a16:creationId xmlns:a16="http://schemas.microsoft.com/office/drawing/2014/main" id="{C490B77A-0FFD-4FB6-8EC2-F8278A6CD4B1}"/>
              </a:ext>
            </a:extLst>
          </p:cNvPr>
          <p:cNvSpPr txBox="1"/>
          <p:nvPr/>
        </p:nvSpPr>
        <p:spPr>
          <a:xfrm>
            <a:off x="365342" y="2957056"/>
            <a:ext cx="8246705" cy="145167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1000"/>
              </a:spcBef>
            </a:pPr>
            <a:r>
              <a:rPr lang="tr-TR" sz="4000" b="1" cap="all" dirty="0">
                <a:solidFill>
                  <a:srgbClr val="4FB8C1"/>
                </a:solidFill>
              </a:rPr>
              <a:t>ALTERNATİF AKIM DEVRE ANALİZİ </a:t>
            </a:r>
            <a:endParaRPr lang="en-US" sz="4000" b="1">
              <a:solidFill>
                <a:srgbClr val="4FB8C1"/>
              </a:solidFill>
            </a:endParaRPr>
          </a:p>
          <a:p>
            <a:pPr>
              <a:spcBef>
                <a:spcPts val="1000"/>
              </a:spcBef>
            </a:pPr>
            <a:r>
              <a:rPr lang="tr-TR" sz="4000" b="1" cap="all" dirty="0">
                <a:solidFill>
                  <a:srgbClr val="4FB8C1"/>
                </a:solidFill>
              </a:rPr>
              <a:t>3. HAFTA</a:t>
            </a:r>
            <a:endParaRPr lang="tr-TR" sz="4000" b="1">
              <a:solidFill>
                <a:srgbClr val="4FB8C1"/>
              </a:solidFill>
            </a:endParaRPr>
          </a:p>
        </p:txBody>
      </p:sp>
    </p:spTree>
    <p:extLst>
      <p:ext uri="{BB962C8B-B14F-4D97-AF65-F5344CB8AC3E}">
        <p14:creationId xmlns:p14="http://schemas.microsoft.com/office/powerpoint/2010/main" val="1674425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C82620-11D9-47FE-B947-9B039A7D0934}"/>
              </a:ext>
            </a:extLst>
          </p:cNvPr>
          <p:cNvSpPr>
            <a:spLocks noGrp="1"/>
          </p:cNvSpPr>
          <p:nvPr>
            <p:ph type="title"/>
          </p:nvPr>
        </p:nvSpPr>
        <p:spPr>
          <a:xfrm>
            <a:off x="1971675" y="66675"/>
            <a:ext cx="8728796" cy="1400175"/>
          </a:xfrm>
        </p:spPr>
        <p:txBody>
          <a:bodyPr/>
          <a:lstStyle/>
          <a:p>
            <a:r>
              <a:rPr lang="tr-TR" sz="4000" b="1" u="sng" dirty="0">
                <a:solidFill>
                  <a:srgbClr val="4FB8C1"/>
                </a:solidFill>
              </a:rPr>
              <a:t>Alternatif akımda</a:t>
            </a:r>
            <a:r>
              <a:rPr lang="tr-TR" sz="4000" b="1" u="sng" dirty="0">
                <a:solidFill>
                  <a:srgbClr val="4FB8C1"/>
                </a:solidFill>
                <a:latin typeface="Century Gothic"/>
                <a:cs typeface="+mj-ea"/>
              </a:rPr>
              <a:t/>
            </a:r>
            <a:br>
              <a:rPr lang="tr-TR" sz="4000" b="1" u="sng" dirty="0">
                <a:solidFill>
                  <a:srgbClr val="4FB8C1"/>
                </a:solidFill>
                <a:latin typeface="Century Gothic"/>
                <a:cs typeface="+mj-ea"/>
              </a:rPr>
            </a:br>
            <a:r>
              <a:rPr lang="tr-TR" sz="4000" b="1" u="sng" dirty="0">
                <a:solidFill>
                  <a:srgbClr val="4FB8C1"/>
                </a:solidFill>
              </a:rPr>
              <a:t> 'kondansatör '</a:t>
            </a:r>
          </a:p>
        </p:txBody>
      </p:sp>
      <p:pic>
        <p:nvPicPr>
          <p:cNvPr id="5" name="Resim 38">
            <a:extLst>
              <a:ext uri="{FF2B5EF4-FFF2-40B4-BE49-F238E27FC236}">
                <a16:creationId xmlns:a16="http://schemas.microsoft.com/office/drawing/2014/main" id="{CF6B10F3-29D4-45CB-8F08-9B1BFB9C14AC}"/>
              </a:ext>
            </a:extLst>
          </p:cNvPr>
          <p:cNvPicPr>
            <a:picLocks noChangeAspect="1"/>
          </p:cNvPicPr>
          <p:nvPr/>
        </p:nvPicPr>
        <p:blipFill>
          <a:blip r:embed="rId2"/>
          <a:stretch>
            <a:fillRect/>
          </a:stretch>
        </p:blipFill>
        <p:spPr>
          <a:xfrm>
            <a:off x="0" y="0"/>
            <a:ext cx="1323975" cy="1323975"/>
          </a:xfrm>
          <a:prstGeom prst="rect">
            <a:avLst/>
          </a:prstGeom>
        </p:spPr>
      </p:pic>
      <p:pic>
        <p:nvPicPr>
          <p:cNvPr id="7" name="Resim 40">
            <a:extLst>
              <a:ext uri="{FF2B5EF4-FFF2-40B4-BE49-F238E27FC236}">
                <a16:creationId xmlns:a16="http://schemas.microsoft.com/office/drawing/2014/main" id="{436F6CAE-2A13-4B87-A75F-A1A22EF1048F}"/>
              </a:ext>
            </a:extLst>
          </p:cNvPr>
          <p:cNvPicPr>
            <a:picLocks noChangeAspect="1"/>
          </p:cNvPicPr>
          <p:nvPr/>
        </p:nvPicPr>
        <p:blipFill>
          <a:blip r:embed="rId2"/>
          <a:stretch>
            <a:fillRect/>
          </a:stretch>
        </p:blipFill>
        <p:spPr>
          <a:xfrm>
            <a:off x="7835660" y="0"/>
            <a:ext cx="1323975" cy="1323975"/>
          </a:xfrm>
          <a:prstGeom prst="rect">
            <a:avLst/>
          </a:prstGeom>
        </p:spPr>
      </p:pic>
      <p:sp>
        <p:nvSpPr>
          <p:cNvPr id="8" name="Metin kutusu 7">
            <a:extLst>
              <a:ext uri="{FF2B5EF4-FFF2-40B4-BE49-F238E27FC236}">
                <a16:creationId xmlns:a16="http://schemas.microsoft.com/office/drawing/2014/main" id="{8166593D-A66A-433A-9DDB-4A5BEE69DB08}"/>
              </a:ext>
            </a:extLst>
          </p:cNvPr>
          <p:cNvSpPr txBox="1"/>
          <p:nvPr/>
        </p:nvSpPr>
        <p:spPr>
          <a:xfrm>
            <a:off x="419100" y="1381125"/>
            <a:ext cx="7796213" cy="329320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1600" b="1" dirty="0"/>
              <a:t>       Elektrik yüklerini kısa süreli depolamaya yarayan elemanlara kondansatör adı verilir. Boş olan bir kondansatörün uçları doğru akım (dc) üretecine bağlandığında, kondansatör doluncaya kadar devreden akım geçecektir. Kondansatör dolduktan sonra devreden akımın geçmediği görülür. Aynı boş kondansatör</a:t>
            </a:r>
          </a:p>
          <a:p>
            <a:r>
              <a:rPr lang="tr-TR" sz="1600" b="1" dirty="0"/>
              <a:t>Aşağıdaki şekilde görüldüğü gibi bir alternatif akım üretecine bağlandığında, devreden akım geçmeye başlar ve kondansatör birkaç dönü sonrası dolacaktır. Daha sonra kondansatörde dolma-boşalma işlemi başlayacaktır. Kondansatöre </a:t>
            </a:r>
            <a:r>
              <a:rPr lang="tr-TR" sz="1600" b="1" dirty="0" err="1"/>
              <a:t>ac</a:t>
            </a:r>
            <a:r>
              <a:rPr lang="tr-TR" sz="1600" b="1" dirty="0"/>
              <a:t> gerilim uygulandığında, gerilim artarken akım azalır veya gerilim maksimum olunca akım sıfıra düşer. Bu durumda kondansatör yüklenmiş olur. Gerilim azaldıkça kondansatör devreye akım vererek boşalmaya başlar. Devreye uygulanan gerilim sıfır olduğunda akım en büyük değerini alır.</a:t>
            </a:r>
          </a:p>
        </p:txBody>
      </p:sp>
      <p:pic>
        <p:nvPicPr>
          <p:cNvPr id="10" name="Resim 10">
            <a:extLst>
              <a:ext uri="{FF2B5EF4-FFF2-40B4-BE49-F238E27FC236}">
                <a16:creationId xmlns:a16="http://schemas.microsoft.com/office/drawing/2014/main" id="{046A0C8F-5103-4AFF-8D69-BC4B5974D9F1}"/>
              </a:ext>
            </a:extLst>
          </p:cNvPr>
          <p:cNvPicPr>
            <a:picLocks noChangeAspect="1"/>
          </p:cNvPicPr>
          <p:nvPr/>
        </p:nvPicPr>
        <p:blipFill>
          <a:blip r:embed="rId3"/>
          <a:stretch>
            <a:fillRect/>
          </a:stretch>
        </p:blipFill>
        <p:spPr>
          <a:xfrm>
            <a:off x="2777073" y="4055209"/>
            <a:ext cx="3080266" cy="1933575"/>
          </a:xfrm>
          <a:prstGeom prst="rect">
            <a:avLst/>
          </a:prstGeom>
        </p:spPr>
      </p:pic>
    </p:spTree>
    <p:extLst>
      <p:ext uri="{BB962C8B-B14F-4D97-AF65-F5344CB8AC3E}">
        <p14:creationId xmlns:p14="http://schemas.microsoft.com/office/powerpoint/2010/main" val="4019119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6993797-5557-40D0-988D-A8E742A7BF0A}"/>
              </a:ext>
            </a:extLst>
          </p:cNvPr>
          <p:cNvSpPr>
            <a:spLocks noGrp="1"/>
          </p:cNvSpPr>
          <p:nvPr>
            <p:ph type="title"/>
          </p:nvPr>
        </p:nvSpPr>
        <p:spPr>
          <a:xfrm>
            <a:off x="561975" y="1063010"/>
            <a:ext cx="8365114" cy="1400175"/>
          </a:xfrm>
        </p:spPr>
        <p:txBody>
          <a:bodyPr/>
          <a:lstStyle/>
          <a:p>
            <a:r>
              <a:rPr lang="tr-TR" sz="4000" b="1" u="sng" dirty="0">
                <a:solidFill>
                  <a:srgbClr val="4FB8C1"/>
                </a:solidFill>
              </a:rPr>
              <a:t>Alternatif akımda 'kondansatör'</a:t>
            </a:r>
          </a:p>
        </p:txBody>
      </p:sp>
      <p:sp>
        <p:nvSpPr>
          <p:cNvPr id="4" name="Metin kutusu 3">
            <a:extLst>
              <a:ext uri="{FF2B5EF4-FFF2-40B4-BE49-F238E27FC236}">
                <a16:creationId xmlns:a16="http://schemas.microsoft.com/office/drawing/2014/main" id="{CBB14820-4C90-4559-B6F5-CA94CEA56EA7}"/>
              </a:ext>
            </a:extLst>
          </p:cNvPr>
          <p:cNvSpPr txBox="1"/>
          <p:nvPr/>
        </p:nvSpPr>
        <p:spPr>
          <a:xfrm>
            <a:off x="409575" y="1752600"/>
            <a:ext cx="8590396" cy="255454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tr-TR" sz="2000" dirty="0" smtClean="0">
              <a:latin typeface="Calibri"/>
            </a:endParaRPr>
          </a:p>
          <a:p>
            <a:endParaRPr lang="tr-TR" sz="2000" dirty="0" smtClean="0">
              <a:latin typeface="Calibri"/>
            </a:endParaRPr>
          </a:p>
          <a:p>
            <a:endParaRPr lang="tr-TR" sz="2000" dirty="0">
              <a:latin typeface="Calibri"/>
            </a:endParaRPr>
          </a:p>
          <a:p>
            <a:endParaRPr lang="tr-TR" sz="2000" dirty="0">
              <a:latin typeface="Calibri"/>
            </a:endParaRPr>
          </a:p>
          <a:p>
            <a:r>
              <a:rPr lang="tr-TR" sz="2000" dirty="0" smtClean="0">
                <a:latin typeface="Calibri"/>
              </a:rPr>
              <a:t>Sığası </a:t>
            </a:r>
            <a:r>
              <a:rPr lang="tr-TR" sz="2000" dirty="0">
                <a:latin typeface="Calibri"/>
              </a:rPr>
              <a:t>C olan kondansatörün uçları arasındaki </a:t>
            </a:r>
            <a:r>
              <a:rPr lang="tr-TR" sz="2000" dirty="0" err="1">
                <a:latin typeface="Calibri"/>
              </a:rPr>
              <a:t>ac</a:t>
            </a:r>
            <a:r>
              <a:rPr lang="tr-TR" sz="2000" dirty="0">
                <a:latin typeface="Calibri"/>
              </a:rPr>
              <a:t> gerilimi  ,        ile verilir . Kondansatörden geçen anlık akım ise </a:t>
            </a:r>
            <a:r>
              <a:rPr lang="tr-TR" sz="2000" dirty="0" smtClean="0">
                <a:latin typeface="Calibri"/>
              </a:rPr>
              <a:t>Şeklinde </a:t>
            </a:r>
            <a:r>
              <a:rPr lang="tr-TR" sz="2000" dirty="0">
                <a:latin typeface="Calibri"/>
              </a:rPr>
              <a:t>ifade edilir . Bu takdirde devredeki</a:t>
            </a:r>
          </a:p>
          <a:p>
            <a:r>
              <a:rPr lang="tr-TR" sz="2000" dirty="0" smtClean="0">
                <a:latin typeface="Calibri"/>
              </a:rPr>
              <a:t>maksimum </a:t>
            </a:r>
            <a:r>
              <a:rPr lang="tr-TR" sz="2000" dirty="0">
                <a:latin typeface="Calibri"/>
              </a:rPr>
              <a:t>akım  </a:t>
            </a:r>
            <a:r>
              <a:rPr lang="tr-TR" sz="2000" dirty="0" smtClean="0">
                <a:latin typeface="Calibri"/>
              </a:rPr>
              <a:t>olur </a:t>
            </a:r>
            <a:r>
              <a:rPr lang="tr-TR" sz="2000" dirty="0">
                <a:latin typeface="Calibri"/>
              </a:rPr>
              <a:t>. Buradaki  </a:t>
            </a:r>
            <a:r>
              <a:rPr lang="tr-TR" sz="2000" dirty="0" smtClean="0">
                <a:latin typeface="Calibri"/>
              </a:rPr>
              <a:t>niceliğine</a:t>
            </a:r>
            <a:r>
              <a:rPr lang="tr-TR" sz="2000" dirty="0">
                <a:latin typeface="Calibri"/>
              </a:rPr>
              <a:t> </a:t>
            </a:r>
          </a:p>
          <a:p>
            <a:r>
              <a:rPr lang="tr-TR" sz="2000" dirty="0" err="1" smtClean="0">
                <a:latin typeface="Calibri"/>
              </a:rPr>
              <a:t>Kapasitif</a:t>
            </a:r>
            <a:r>
              <a:rPr lang="tr-TR" sz="2000" dirty="0" smtClean="0">
                <a:latin typeface="Calibri"/>
              </a:rPr>
              <a:t> </a:t>
            </a:r>
            <a:r>
              <a:rPr lang="tr-TR" sz="2000" dirty="0" err="1">
                <a:latin typeface="Calibri"/>
              </a:rPr>
              <a:t>reaktans</a:t>
            </a:r>
            <a:r>
              <a:rPr lang="tr-TR" sz="2000" dirty="0">
                <a:latin typeface="Calibri"/>
              </a:rPr>
              <a:t> denir.                     Şeklinde tanımlanır . </a:t>
            </a:r>
            <a:endParaRPr lang="tr-TR" sz="2000" dirty="0"/>
          </a:p>
        </p:txBody>
      </p:sp>
      <p:pic>
        <p:nvPicPr>
          <p:cNvPr id="5" name="Resim 5">
            <a:extLst>
              <a:ext uri="{FF2B5EF4-FFF2-40B4-BE49-F238E27FC236}">
                <a16:creationId xmlns:a16="http://schemas.microsoft.com/office/drawing/2014/main" id="{D484598D-1EFC-4C94-AAD2-122CC5D3DD80}"/>
              </a:ext>
            </a:extLst>
          </p:cNvPr>
          <p:cNvPicPr>
            <a:picLocks noChangeAspect="1"/>
          </p:cNvPicPr>
          <p:nvPr/>
        </p:nvPicPr>
        <p:blipFill rotWithShape="1">
          <a:blip r:embed="rId2"/>
          <a:srcRect l="25508" t="26518" r="31023" b="22860"/>
          <a:stretch/>
        </p:blipFill>
        <p:spPr>
          <a:xfrm>
            <a:off x="6527251" y="3029872"/>
            <a:ext cx="302572" cy="282575"/>
          </a:xfrm>
          <a:prstGeom prst="rect">
            <a:avLst/>
          </a:prstGeom>
        </p:spPr>
      </p:pic>
      <p:pic>
        <p:nvPicPr>
          <p:cNvPr id="7" name="Resim 7" descr="nesne içeren bir resim&#10;&#10;Yüksek güvenilirlikle oluşturulmuş açıklama">
            <a:extLst>
              <a:ext uri="{FF2B5EF4-FFF2-40B4-BE49-F238E27FC236}">
                <a16:creationId xmlns:a16="http://schemas.microsoft.com/office/drawing/2014/main" id="{D5D7A618-8305-4B24-927D-5A4B859BCFD0}"/>
              </a:ext>
            </a:extLst>
          </p:cNvPr>
          <p:cNvPicPr>
            <a:picLocks noChangeAspect="1"/>
          </p:cNvPicPr>
          <p:nvPr/>
        </p:nvPicPr>
        <p:blipFill>
          <a:blip r:embed="rId3"/>
          <a:stretch>
            <a:fillRect/>
          </a:stretch>
        </p:blipFill>
        <p:spPr>
          <a:xfrm>
            <a:off x="5337669" y="4412907"/>
            <a:ext cx="1947862" cy="677429"/>
          </a:xfrm>
          <a:prstGeom prst="rect">
            <a:avLst/>
          </a:prstGeom>
        </p:spPr>
      </p:pic>
      <p:pic>
        <p:nvPicPr>
          <p:cNvPr id="9" name="Resim 9">
            <a:extLst>
              <a:ext uri="{FF2B5EF4-FFF2-40B4-BE49-F238E27FC236}">
                <a16:creationId xmlns:a16="http://schemas.microsoft.com/office/drawing/2014/main" id="{36660911-3973-4E80-8670-ADB48362C7C5}"/>
              </a:ext>
            </a:extLst>
          </p:cNvPr>
          <p:cNvPicPr>
            <a:picLocks noChangeAspect="1"/>
          </p:cNvPicPr>
          <p:nvPr/>
        </p:nvPicPr>
        <p:blipFill>
          <a:blip r:embed="rId4"/>
          <a:stretch>
            <a:fillRect/>
          </a:stretch>
        </p:blipFill>
        <p:spPr>
          <a:xfrm>
            <a:off x="409575" y="4454782"/>
            <a:ext cx="2552700" cy="561975"/>
          </a:xfrm>
          <a:prstGeom prst="rect">
            <a:avLst/>
          </a:prstGeom>
        </p:spPr>
      </p:pic>
      <p:pic>
        <p:nvPicPr>
          <p:cNvPr id="11" name="Resim 11" descr="nesne içeren bir resim&#10;&#10;Çok yüksek güvenilirlikle oluşturulmuş açıklama">
            <a:extLst>
              <a:ext uri="{FF2B5EF4-FFF2-40B4-BE49-F238E27FC236}">
                <a16:creationId xmlns:a16="http://schemas.microsoft.com/office/drawing/2014/main" id="{7700841D-4F9C-461D-AD95-BF5C5AAC8D80}"/>
              </a:ext>
            </a:extLst>
          </p:cNvPr>
          <p:cNvPicPr>
            <a:picLocks noChangeAspect="1"/>
          </p:cNvPicPr>
          <p:nvPr/>
        </p:nvPicPr>
        <p:blipFill>
          <a:blip r:embed="rId5"/>
          <a:stretch>
            <a:fillRect/>
          </a:stretch>
        </p:blipFill>
        <p:spPr>
          <a:xfrm>
            <a:off x="832179" y="5164394"/>
            <a:ext cx="1876425" cy="708314"/>
          </a:xfrm>
          <a:prstGeom prst="rect">
            <a:avLst/>
          </a:prstGeom>
        </p:spPr>
      </p:pic>
      <p:pic>
        <p:nvPicPr>
          <p:cNvPr id="15" name="Resim 15">
            <a:extLst>
              <a:ext uri="{FF2B5EF4-FFF2-40B4-BE49-F238E27FC236}">
                <a16:creationId xmlns:a16="http://schemas.microsoft.com/office/drawing/2014/main" id="{C83CD2A5-FE39-46CB-A946-816D97F38BFB}"/>
              </a:ext>
            </a:extLst>
          </p:cNvPr>
          <p:cNvPicPr>
            <a:picLocks noChangeAspect="1"/>
          </p:cNvPicPr>
          <p:nvPr/>
        </p:nvPicPr>
        <p:blipFill>
          <a:blip r:embed="rId6"/>
          <a:stretch>
            <a:fillRect/>
          </a:stretch>
        </p:blipFill>
        <p:spPr>
          <a:xfrm>
            <a:off x="3499419" y="3965317"/>
            <a:ext cx="352425" cy="318655"/>
          </a:xfrm>
          <a:prstGeom prst="rect">
            <a:avLst/>
          </a:prstGeom>
        </p:spPr>
      </p:pic>
      <p:pic>
        <p:nvPicPr>
          <p:cNvPr id="17" name="Resim 17" descr="nesne içeren bir resim&#10;&#10;Yüksek güvenilirlikle oluşturulmuş açıklama">
            <a:extLst>
              <a:ext uri="{FF2B5EF4-FFF2-40B4-BE49-F238E27FC236}">
                <a16:creationId xmlns:a16="http://schemas.microsoft.com/office/drawing/2014/main" id="{DFEE8E59-1190-4E74-9B75-C7F9199ECBFB}"/>
              </a:ext>
            </a:extLst>
          </p:cNvPr>
          <p:cNvPicPr>
            <a:picLocks noChangeAspect="1"/>
          </p:cNvPicPr>
          <p:nvPr/>
        </p:nvPicPr>
        <p:blipFill>
          <a:blip r:embed="rId7"/>
          <a:stretch>
            <a:fillRect/>
          </a:stretch>
        </p:blipFill>
        <p:spPr>
          <a:xfrm>
            <a:off x="5753498" y="5164394"/>
            <a:ext cx="1076325" cy="619125"/>
          </a:xfrm>
          <a:prstGeom prst="rect">
            <a:avLst/>
          </a:prstGeom>
        </p:spPr>
      </p:pic>
      <p:pic>
        <p:nvPicPr>
          <p:cNvPr id="22" name="Resim 38">
            <a:extLst>
              <a:ext uri="{FF2B5EF4-FFF2-40B4-BE49-F238E27FC236}">
                <a16:creationId xmlns:a16="http://schemas.microsoft.com/office/drawing/2014/main" id="{58F3559A-4C6B-4C67-8873-103C5CE8D260}"/>
              </a:ext>
            </a:extLst>
          </p:cNvPr>
          <p:cNvPicPr>
            <a:picLocks noChangeAspect="1"/>
          </p:cNvPicPr>
          <p:nvPr/>
        </p:nvPicPr>
        <p:blipFill>
          <a:blip r:embed="rId8"/>
          <a:stretch>
            <a:fillRect/>
          </a:stretch>
        </p:blipFill>
        <p:spPr>
          <a:xfrm>
            <a:off x="0" y="0"/>
            <a:ext cx="1323975" cy="1323975"/>
          </a:xfrm>
          <a:prstGeom prst="rect">
            <a:avLst/>
          </a:prstGeom>
        </p:spPr>
      </p:pic>
      <p:pic>
        <p:nvPicPr>
          <p:cNvPr id="24" name="Resim 40">
            <a:extLst>
              <a:ext uri="{FF2B5EF4-FFF2-40B4-BE49-F238E27FC236}">
                <a16:creationId xmlns:a16="http://schemas.microsoft.com/office/drawing/2014/main" id="{E4C198A5-8145-498C-8C93-DF4BACE57BF7}"/>
              </a:ext>
            </a:extLst>
          </p:cNvPr>
          <p:cNvPicPr>
            <a:picLocks noChangeAspect="1"/>
          </p:cNvPicPr>
          <p:nvPr/>
        </p:nvPicPr>
        <p:blipFill>
          <a:blip r:embed="rId8"/>
          <a:stretch>
            <a:fillRect/>
          </a:stretch>
        </p:blipFill>
        <p:spPr>
          <a:xfrm>
            <a:off x="7835660" y="0"/>
            <a:ext cx="1323975" cy="1323975"/>
          </a:xfrm>
          <a:prstGeom prst="rect">
            <a:avLst/>
          </a:prstGeom>
        </p:spPr>
      </p:pic>
    </p:spTree>
    <p:extLst>
      <p:ext uri="{BB962C8B-B14F-4D97-AF65-F5344CB8AC3E}">
        <p14:creationId xmlns:p14="http://schemas.microsoft.com/office/powerpoint/2010/main" val="240898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E6C1887-22E5-4509-AE9B-84E2B47A8656}"/>
              </a:ext>
            </a:extLst>
          </p:cNvPr>
          <p:cNvSpPr>
            <a:spLocks noGrp="1"/>
          </p:cNvSpPr>
          <p:nvPr>
            <p:ph type="title"/>
          </p:nvPr>
        </p:nvSpPr>
        <p:spPr>
          <a:xfrm>
            <a:off x="495300" y="1219200"/>
            <a:ext cx="8755206" cy="1400175"/>
          </a:xfrm>
        </p:spPr>
        <p:txBody>
          <a:bodyPr/>
          <a:lstStyle/>
          <a:p>
            <a:r>
              <a:rPr lang="tr-TR" sz="4000" b="1" u="sng" dirty="0">
                <a:solidFill>
                  <a:srgbClr val="4FB8C1"/>
                </a:solidFill>
              </a:rPr>
              <a:t>Alternatif akımda 'kondansatör'</a:t>
            </a:r>
            <a:endParaRPr lang="tr-TR" sz="4000" dirty="0">
              <a:solidFill>
                <a:srgbClr val="4FB8C1"/>
              </a:solidFill>
            </a:endParaRPr>
          </a:p>
        </p:txBody>
      </p:sp>
      <p:pic>
        <p:nvPicPr>
          <p:cNvPr id="6" name="Resim 38">
            <a:extLst>
              <a:ext uri="{FF2B5EF4-FFF2-40B4-BE49-F238E27FC236}">
                <a16:creationId xmlns:a16="http://schemas.microsoft.com/office/drawing/2014/main" id="{C78DEF71-4979-4732-919D-217FA970690D}"/>
              </a:ext>
            </a:extLst>
          </p:cNvPr>
          <p:cNvPicPr>
            <a:picLocks noChangeAspect="1"/>
          </p:cNvPicPr>
          <p:nvPr/>
        </p:nvPicPr>
        <p:blipFill>
          <a:blip r:embed="rId2"/>
          <a:stretch>
            <a:fillRect/>
          </a:stretch>
        </p:blipFill>
        <p:spPr>
          <a:xfrm>
            <a:off x="0" y="0"/>
            <a:ext cx="1323975" cy="1323975"/>
          </a:xfrm>
          <a:prstGeom prst="rect">
            <a:avLst/>
          </a:prstGeom>
        </p:spPr>
      </p:pic>
      <p:pic>
        <p:nvPicPr>
          <p:cNvPr id="8" name="Resim 40">
            <a:extLst>
              <a:ext uri="{FF2B5EF4-FFF2-40B4-BE49-F238E27FC236}">
                <a16:creationId xmlns:a16="http://schemas.microsoft.com/office/drawing/2014/main" id="{E313B1BE-37F9-4F3B-9E18-558054BB3577}"/>
              </a:ext>
            </a:extLst>
          </p:cNvPr>
          <p:cNvPicPr>
            <a:picLocks noChangeAspect="1"/>
          </p:cNvPicPr>
          <p:nvPr/>
        </p:nvPicPr>
        <p:blipFill>
          <a:blip r:embed="rId2"/>
          <a:stretch>
            <a:fillRect/>
          </a:stretch>
        </p:blipFill>
        <p:spPr>
          <a:xfrm>
            <a:off x="7835660" y="0"/>
            <a:ext cx="1323975" cy="1323975"/>
          </a:xfrm>
          <a:prstGeom prst="rect">
            <a:avLst/>
          </a:prstGeom>
        </p:spPr>
      </p:pic>
      <p:sp>
        <p:nvSpPr>
          <p:cNvPr id="9" name="Metin kutusu 8">
            <a:extLst>
              <a:ext uri="{FF2B5EF4-FFF2-40B4-BE49-F238E27FC236}">
                <a16:creationId xmlns:a16="http://schemas.microsoft.com/office/drawing/2014/main" id="{D9D979B0-380B-40ED-9D40-A305C2AD2365}"/>
              </a:ext>
            </a:extLst>
          </p:cNvPr>
          <p:cNvSpPr txBox="1"/>
          <p:nvPr/>
        </p:nvSpPr>
        <p:spPr>
          <a:xfrm>
            <a:off x="3200400" y="3193211"/>
            <a:ext cx="2743200"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endParaRPr lang="tr-TR" dirty="0"/>
          </a:p>
        </p:txBody>
      </p:sp>
      <p:sp>
        <p:nvSpPr>
          <p:cNvPr id="10" name="Metin kutusu 9">
            <a:extLst>
              <a:ext uri="{FF2B5EF4-FFF2-40B4-BE49-F238E27FC236}">
                <a16:creationId xmlns:a16="http://schemas.microsoft.com/office/drawing/2014/main" id="{EC263253-169F-47B8-B658-E62BE0568102}"/>
              </a:ext>
            </a:extLst>
          </p:cNvPr>
          <p:cNvSpPr txBox="1"/>
          <p:nvPr/>
        </p:nvSpPr>
        <p:spPr>
          <a:xfrm>
            <a:off x="14288" y="1924050"/>
            <a:ext cx="9407813" cy="224676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2000" b="1" dirty="0"/>
              <a:t>    </a:t>
            </a:r>
            <a:endParaRPr lang="tr-TR" sz="2000" b="1" dirty="0" smtClean="0"/>
          </a:p>
          <a:p>
            <a:endParaRPr lang="tr-TR" sz="2000" b="1" dirty="0"/>
          </a:p>
          <a:p>
            <a:r>
              <a:rPr lang="tr-TR" sz="2000" b="1" dirty="0"/>
              <a:t> SI ölçüm sisteminde </a:t>
            </a:r>
            <a:r>
              <a:rPr lang="tr-TR" sz="2000" b="1" dirty="0" err="1"/>
              <a:t>kapasitif</a:t>
            </a:r>
            <a:r>
              <a:rPr lang="tr-TR" sz="2000" b="1" dirty="0"/>
              <a:t> </a:t>
            </a:r>
            <a:r>
              <a:rPr lang="tr-TR" sz="2000" b="1" dirty="0" err="1"/>
              <a:t>reaktansın</a:t>
            </a:r>
            <a:r>
              <a:rPr lang="tr-TR" sz="2000" b="1" dirty="0"/>
              <a:t> birimi </a:t>
            </a:r>
            <a:r>
              <a:rPr lang="tr-TR" sz="2000" b="1" dirty="0" err="1"/>
              <a:t>ohm</a:t>
            </a:r>
            <a:r>
              <a:rPr lang="tr-TR" sz="2000" b="1" dirty="0"/>
              <a:t>( Ω )’dur. Gerilim  kaynağının frekansı arttıkça, </a:t>
            </a:r>
            <a:r>
              <a:rPr lang="tr-TR" sz="2000" b="1" dirty="0" err="1"/>
              <a:t>kapasitif</a:t>
            </a:r>
            <a:r>
              <a:rPr lang="tr-TR" sz="2000" b="1" dirty="0"/>
              <a:t> </a:t>
            </a:r>
            <a:r>
              <a:rPr lang="tr-TR" sz="2000" b="1" dirty="0" err="1"/>
              <a:t>reaktans</a:t>
            </a:r>
            <a:r>
              <a:rPr lang="tr-TR" sz="2000" b="1" dirty="0"/>
              <a:t> azalırken maksimum akım artar. Frekans sıfıra yaklaştıkça </a:t>
            </a:r>
            <a:r>
              <a:rPr lang="tr-TR" sz="2000" b="1" dirty="0" err="1"/>
              <a:t>kapasitif</a:t>
            </a:r>
            <a:r>
              <a:rPr lang="tr-TR" sz="2000" b="1" dirty="0"/>
              <a:t> </a:t>
            </a:r>
            <a:r>
              <a:rPr lang="tr-TR" sz="2000" b="1" dirty="0" err="1"/>
              <a:t>reaktans</a:t>
            </a:r>
            <a:r>
              <a:rPr lang="tr-TR" sz="2000" b="1" dirty="0"/>
              <a:t> sonsuza giderken akım da sıfıra gider. Bu durum devrenin dc şartlarına yaklaşacağını ifade eder. Kondansatörün uçları arasındaki anlık gerilim düşmesi ise </a:t>
            </a:r>
            <a:r>
              <a:rPr lang="tr-TR" sz="2000" b="1" dirty="0" smtClean="0"/>
              <a:t>eşitliği </a:t>
            </a:r>
            <a:r>
              <a:rPr lang="tr-TR" sz="2000" b="1" dirty="0"/>
              <a:t>ile ifade edilir.</a:t>
            </a:r>
            <a:endParaRPr lang="tr-TR" b="1" dirty="0"/>
          </a:p>
        </p:txBody>
      </p:sp>
      <p:pic>
        <p:nvPicPr>
          <p:cNvPr id="11" name="Resim 11">
            <a:extLst>
              <a:ext uri="{FF2B5EF4-FFF2-40B4-BE49-F238E27FC236}">
                <a16:creationId xmlns:a16="http://schemas.microsoft.com/office/drawing/2014/main" id="{97DA8444-6D8F-49D8-9066-75825B17DD73}"/>
              </a:ext>
            </a:extLst>
          </p:cNvPr>
          <p:cNvPicPr>
            <a:picLocks noChangeAspect="1"/>
          </p:cNvPicPr>
          <p:nvPr/>
        </p:nvPicPr>
        <p:blipFill>
          <a:blip r:embed="rId3"/>
          <a:stretch>
            <a:fillRect/>
          </a:stretch>
        </p:blipFill>
        <p:spPr>
          <a:xfrm>
            <a:off x="1017580" y="4136379"/>
            <a:ext cx="2743200" cy="390525"/>
          </a:xfrm>
          <a:prstGeom prst="rect">
            <a:avLst/>
          </a:prstGeom>
        </p:spPr>
      </p:pic>
      <p:pic>
        <p:nvPicPr>
          <p:cNvPr id="13" name="Resim 13" descr="gök, nesne içeren bir resim&#10;&#10;Yüksek güvenilirlikle oluşturulmuş açıklama">
            <a:extLst>
              <a:ext uri="{FF2B5EF4-FFF2-40B4-BE49-F238E27FC236}">
                <a16:creationId xmlns:a16="http://schemas.microsoft.com/office/drawing/2014/main" id="{46164A11-6C3F-45F2-B4BD-A3B1ADF5E7EA}"/>
              </a:ext>
            </a:extLst>
          </p:cNvPr>
          <p:cNvPicPr>
            <a:picLocks noChangeAspect="1"/>
          </p:cNvPicPr>
          <p:nvPr/>
        </p:nvPicPr>
        <p:blipFill>
          <a:blip r:embed="rId4"/>
          <a:stretch>
            <a:fillRect/>
          </a:stretch>
        </p:blipFill>
        <p:spPr>
          <a:xfrm>
            <a:off x="76200" y="4467225"/>
            <a:ext cx="3911600" cy="1497156"/>
          </a:xfrm>
          <a:prstGeom prst="rect">
            <a:avLst/>
          </a:prstGeom>
        </p:spPr>
      </p:pic>
      <p:sp>
        <p:nvSpPr>
          <p:cNvPr id="16" name="Metin kutusu 15">
            <a:extLst>
              <a:ext uri="{FF2B5EF4-FFF2-40B4-BE49-F238E27FC236}">
                <a16:creationId xmlns:a16="http://schemas.microsoft.com/office/drawing/2014/main" id="{B069C033-F9EF-4D77-8547-CC3E93B9492D}"/>
              </a:ext>
            </a:extLst>
          </p:cNvPr>
          <p:cNvSpPr txBox="1"/>
          <p:nvPr/>
        </p:nvSpPr>
        <p:spPr>
          <a:xfrm>
            <a:off x="4191000" y="4057470"/>
            <a:ext cx="4572000" cy="2308324"/>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b="1" dirty="0"/>
              <a:t>    Akım ile gerilimin zamana göre değişim grafiği ve </a:t>
            </a:r>
            <a:r>
              <a:rPr lang="tr-TR" b="1" dirty="0" err="1"/>
              <a:t>fazör</a:t>
            </a:r>
            <a:r>
              <a:rPr lang="tr-TR" b="1" dirty="0"/>
              <a:t> diyagramı sırasıyla yandaki şekillerde verilmiştir. Akım gerilimden 90° daha erken maksimum değerine ulaşmaktadır. Uygulanan bir </a:t>
            </a:r>
            <a:r>
              <a:rPr lang="tr-TR" b="1" dirty="0" err="1"/>
              <a:t>sinüssel</a:t>
            </a:r>
            <a:r>
              <a:rPr lang="tr-TR" b="1" dirty="0"/>
              <a:t> </a:t>
            </a:r>
            <a:r>
              <a:rPr lang="tr-TR" b="1" dirty="0" err="1"/>
              <a:t>emk</a:t>
            </a:r>
            <a:r>
              <a:rPr lang="tr-TR" b="1" dirty="0"/>
              <a:t> için akım daima kondansatör üzerindeki gerilimden 90° öndedir.</a:t>
            </a:r>
          </a:p>
        </p:txBody>
      </p:sp>
    </p:spTree>
    <p:extLst>
      <p:ext uri="{BB962C8B-B14F-4D97-AF65-F5344CB8AC3E}">
        <p14:creationId xmlns:p14="http://schemas.microsoft.com/office/powerpoint/2010/main" val="3688106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ABE7B6F-3028-42B8-8A3D-FDADBDC7AB1A}"/>
              </a:ext>
            </a:extLst>
          </p:cNvPr>
          <p:cNvSpPr>
            <a:spLocks noGrp="1"/>
          </p:cNvSpPr>
          <p:nvPr>
            <p:ph type="title"/>
          </p:nvPr>
        </p:nvSpPr>
        <p:spPr>
          <a:xfrm>
            <a:off x="1111012" y="1861896"/>
            <a:ext cx="7055380" cy="1400530"/>
          </a:xfrm>
        </p:spPr>
        <p:txBody>
          <a:bodyPr/>
          <a:lstStyle/>
          <a:p>
            <a:pPr algn="ctr"/>
            <a:r>
              <a:rPr lang="tr-TR" sz="5400" b="1" u="sng" dirty="0">
                <a:solidFill>
                  <a:srgbClr val="4FB8C1"/>
                </a:solidFill>
              </a:rPr>
              <a:t>KAYNAKÇA</a:t>
            </a:r>
            <a:r>
              <a:rPr lang="tr-TR" sz="5400" b="1" dirty="0">
                <a:solidFill>
                  <a:srgbClr val="4FB8C1"/>
                </a:solidFill>
              </a:rPr>
              <a:t> </a:t>
            </a:r>
            <a:endParaRPr lang="tr-TR"/>
          </a:p>
        </p:txBody>
      </p:sp>
      <p:pic>
        <p:nvPicPr>
          <p:cNvPr id="4" name="Resim 4">
            <a:extLst>
              <a:ext uri="{FF2B5EF4-FFF2-40B4-BE49-F238E27FC236}">
                <a16:creationId xmlns:a16="http://schemas.microsoft.com/office/drawing/2014/main" id="{05747265-32B0-4363-9D1C-696D7F8D22FC}"/>
              </a:ext>
            </a:extLst>
          </p:cNvPr>
          <p:cNvPicPr>
            <a:picLocks noGrp="1" noChangeAspect="1"/>
          </p:cNvPicPr>
          <p:nvPr>
            <p:ph idx="1"/>
          </p:nvPr>
        </p:nvPicPr>
        <p:blipFill>
          <a:blip r:embed="rId2"/>
          <a:stretch>
            <a:fillRect/>
          </a:stretch>
        </p:blipFill>
        <p:spPr>
          <a:xfrm>
            <a:off x="8099794" y="0"/>
            <a:ext cx="1028700" cy="1028700"/>
          </a:xfrm>
          <a:prstGeom prst="rect">
            <a:avLst/>
          </a:prstGeom>
        </p:spPr>
      </p:pic>
      <p:pic>
        <p:nvPicPr>
          <p:cNvPr id="6" name="Resim 6">
            <a:extLst>
              <a:ext uri="{FF2B5EF4-FFF2-40B4-BE49-F238E27FC236}">
                <a16:creationId xmlns:a16="http://schemas.microsoft.com/office/drawing/2014/main" id="{65F7E8EF-B56E-44AA-9DFC-4F635A295D66}"/>
              </a:ext>
            </a:extLst>
          </p:cNvPr>
          <p:cNvPicPr>
            <a:picLocks noChangeAspect="1"/>
          </p:cNvPicPr>
          <p:nvPr/>
        </p:nvPicPr>
        <p:blipFill>
          <a:blip r:embed="rId2"/>
          <a:stretch>
            <a:fillRect/>
          </a:stretch>
        </p:blipFill>
        <p:spPr>
          <a:xfrm>
            <a:off x="0" y="0"/>
            <a:ext cx="1028700" cy="1028700"/>
          </a:xfrm>
          <a:prstGeom prst="rect">
            <a:avLst/>
          </a:prstGeom>
        </p:spPr>
      </p:pic>
      <p:sp>
        <p:nvSpPr>
          <p:cNvPr id="3" name="Metin kutusu 2">
            <a:extLst>
              <a:ext uri="{FF2B5EF4-FFF2-40B4-BE49-F238E27FC236}">
                <a16:creationId xmlns:a16="http://schemas.microsoft.com/office/drawing/2014/main" id="{F685F118-0071-4E68-AB35-EABB582D1F77}"/>
              </a:ext>
            </a:extLst>
          </p:cNvPr>
          <p:cNvSpPr txBox="1"/>
          <p:nvPr/>
        </p:nvSpPr>
        <p:spPr>
          <a:xfrm>
            <a:off x="-62630" y="3067951"/>
            <a:ext cx="9710802" cy="313932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dirty="0">
                <a:hlinkClick r:id="rId3"/>
              </a:rPr>
              <a:t>http://teknikbilimlermyo.istanbul.edu.tr/elektrik/wp-content/uploads/2015/03/B%C3%B6l%C3%BCm-7.pdf</a:t>
            </a:r>
            <a:endParaRPr lang="tr-TR" dirty="0"/>
          </a:p>
          <a:p>
            <a:pPr algn="ctr"/>
            <a:endParaRPr lang="tr-TR" dirty="0"/>
          </a:p>
          <a:p>
            <a:pPr algn="ctr"/>
            <a:r>
              <a:rPr lang="tr-TR" dirty="0"/>
              <a:t>Prof. </a:t>
            </a:r>
            <a:r>
              <a:rPr lang="tr-TR" dirty="0" err="1"/>
              <a:t>Dr</a:t>
            </a:r>
            <a:r>
              <a:rPr lang="tr-TR" dirty="0"/>
              <a:t> . Arifoğlu , U.</a:t>
            </a:r>
            <a:endParaRPr lang="en-US" dirty="0"/>
          </a:p>
          <a:p>
            <a:pPr algn="ctr"/>
            <a:r>
              <a:rPr lang="tr-TR" dirty="0"/>
              <a:t> (Elektrik-Elektronik Mühendisliğinin Temelleri </a:t>
            </a:r>
            <a:endParaRPr lang="en-US" dirty="0"/>
          </a:p>
          <a:p>
            <a:pPr algn="ctr"/>
            <a:r>
              <a:rPr lang="tr-TR" dirty="0"/>
              <a:t>Alternatif Akım Devreleri Cilt-II </a:t>
            </a:r>
            <a:endParaRPr lang="en-US" dirty="0"/>
          </a:p>
          <a:p>
            <a:pPr algn="ctr"/>
            <a:r>
              <a:rPr lang="tr-TR" dirty="0"/>
              <a:t>Alfa Basım Yayın Dağıtım Ltd. Şti. </a:t>
            </a:r>
            <a:endParaRPr lang="en-US" dirty="0"/>
          </a:p>
          <a:p>
            <a:pPr algn="ctr"/>
            <a:r>
              <a:rPr lang="tr-TR" dirty="0"/>
              <a:t>5. Basım Şubat 2012 )</a:t>
            </a:r>
          </a:p>
          <a:p>
            <a:pPr algn="ctr"/>
            <a:endParaRPr lang="tr-TR" dirty="0"/>
          </a:p>
          <a:p>
            <a:pPr algn="ctr"/>
            <a:r>
              <a:rPr lang="tr-TR" dirty="0"/>
              <a:t>T.C. ANADOLU ÜNİVERSİTESİ YAYINI NO: 2786</a:t>
            </a:r>
          </a:p>
          <a:p>
            <a:pPr algn="ctr"/>
            <a:r>
              <a:rPr lang="tr-TR" dirty="0"/>
              <a:t>AÇIKÖĞRETİM FAKÜLTESİ YAYINI NO: 1744</a:t>
            </a:r>
          </a:p>
        </p:txBody>
      </p:sp>
    </p:spTree>
    <p:extLst>
      <p:ext uri="{BB962C8B-B14F-4D97-AF65-F5344CB8AC3E}">
        <p14:creationId xmlns:p14="http://schemas.microsoft.com/office/powerpoint/2010/main" val="197845069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Resim 38">
            <a:extLst>
              <a:ext uri="{FF2B5EF4-FFF2-40B4-BE49-F238E27FC236}">
                <a16:creationId xmlns:a16="http://schemas.microsoft.com/office/drawing/2014/main" id="{09B5DEA1-47E8-4A6D-B944-22F1041D39A2}"/>
              </a:ext>
            </a:extLst>
          </p:cNvPr>
          <p:cNvPicPr>
            <a:picLocks noChangeAspect="1"/>
          </p:cNvPicPr>
          <p:nvPr/>
        </p:nvPicPr>
        <p:blipFill>
          <a:blip r:embed="rId2"/>
          <a:stretch>
            <a:fillRect/>
          </a:stretch>
        </p:blipFill>
        <p:spPr>
          <a:xfrm>
            <a:off x="0" y="0"/>
            <a:ext cx="1323975" cy="1323975"/>
          </a:xfrm>
          <a:prstGeom prst="rect">
            <a:avLst/>
          </a:prstGeom>
        </p:spPr>
      </p:pic>
      <p:pic>
        <p:nvPicPr>
          <p:cNvPr id="12" name="Resim 40">
            <a:extLst>
              <a:ext uri="{FF2B5EF4-FFF2-40B4-BE49-F238E27FC236}">
                <a16:creationId xmlns:a16="http://schemas.microsoft.com/office/drawing/2014/main" id="{C04316C2-1E2E-41C6-AED1-EFB9F39081E1}"/>
              </a:ext>
            </a:extLst>
          </p:cNvPr>
          <p:cNvPicPr>
            <a:picLocks noChangeAspect="1"/>
          </p:cNvPicPr>
          <p:nvPr/>
        </p:nvPicPr>
        <p:blipFill>
          <a:blip r:embed="rId2"/>
          <a:stretch>
            <a:fillRect/>
          </a:stretch>
        </p:blipFill>
        <p:spPr>
          <a:xfrm>
            <a:off x="7835660" y="0"/>
            <a:ext cx="1323975" cy="1323975"/>
          </a:xfrm>
          <a:prstGeom prst="rect">
            <a:avLst/>
          </a:prstGeom>
        </p:spPr>
      </p:pic>
      <p:sp>
        <p:nvSpPr>
          <p:cNvPr id="13" name="Metin kutusu 12">
            <a:extLst>
              <a:ext uri="{FF2B5EF4-FFF2-40B4-BE49-F238E27FC236}">
                <a16:creationId xmlns:a16="http://schemas.microsoft.com/office/drawing/2014/main" id="{AC2E82B0-60BF-41A8-AD16-CC041CDC0751}"/>
              </a:ext>
            </a:extLst>
          </p:cNvPr>
          <p:cNvSpPr txBox="1"/>
          <p:nvPr/>
        </p:nvSpPr>
        <p:spPr>
          <a:xfrm>
            <a:off x="304944" y="2667000"/>
            <a:ext cx="8316682" cy="224676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Wingdings"/>
              <a:buChar char="Ø"/>
            </a:pPr>
            <a:r>
              <a:rPr lang="tr-TR" sz="2800" b="1" dirty="0"/>
              <a:t>Direnç ,Bobin ve </a:t>
            </a:r>
            <a:r>
              <a:rPr lang="tr-TR" sz="2800" b="1" dirty="0" err="1"/>
              <a:t>Kapasitör</a:t>
            </a:r>
            <a:r>
              <a:rPr lang="tr-TR" sz="2800" b="1" dirty="0"/>
              <a:t> sürekli hal davranışları </a:t>
            </a:r>
            <a:endParaRPr lang="tr-TR" sz="2800" dirty="0"/>
          </a:p>
          <a:p>
            <a:pPr marL="457200" indent="-457200">
              <a:buFont typeface="Wingdings"/>
              <a:buChar char="Ø"/>
            </a:pPr>
            <a:r>
              <a:rPr lang="tr-TR" sz="2800" b="1" dirty="0"/>
              <a:t> </a:t>
            </a:r>
            <a:r>
              <a:rPr lang="tr-TR" sz="2800" b="1" dirty="0" err="1"/>
              <a:t>İndüktif</a:t>
            </a:r>
            <a:r>
              <a:rPr lang="tr-TR" sz="2800" b="1" dirty="0"/>
              <a:t> ve </a:t>
            </a:r>
            <a:r>
              <a:rPr lang="tr-TR" sz="2800" b="1" dirty="0" err="1"/>
              <a:t>kapasitif</a:t>
            </a:r>
            <a:r>
              <a:rPr lang="tr-TR" sz="2800" b="1" dirty="0"/>
              <a:t> </a:t>
            </a:r>
            <a:r>
              <a:rPr lang="tr-TR" sz="2800" b="1" dirty="0" err="1"/>
              <a:t>reaktanslı</a:t>
            </a:r>
            <a:r>
              <a:rPr lang="tr-TR" sz="2800" b="1" dirty="0"/>
              <a:t> devrelerde akım-gerilim </a:t>
            </a:r>
            <a:r>
              <a:rPr lang="tr-TR" sz="2800" b="1" dirty="0" err="1"/>
              <a:t>fazörleri</a:t>
            </a:r>
            <a:endParaRPr lang="tr-TR" sz="2800" b="1" dirty="0"/>
          </a:p>
          <a:p>
            <a:pPr marL="457200" indent="-457200">
              <a:buFont typeface="Wingdings"/>
              <a:buChar char="Ø"/>
            </a:pPr>
            <a:r>
              <a:rPr lang="tr-TR" sz="2800" b="1" dirty="0"/>
              <a:t> Faz farkları </a:t>
            </a:r>
          </a:p>
        </p:txBody>
      </p:sp>
    </p:spTree>
    <p:extLst>
      <p:ext uri="{BB962C8B-B14F-4D97-AF65-F5344CB8AC3E}">
        <p14:creationId xmlns:p14="http://schemas.microsoft.com/office/powerpoint/2010/main" val="821872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5F54437-127D-4992-9167-6DF368A33425}"/>
              </a:ext>
            </a:extLst>
          </p:cNvPr>
          <p:cNvSpPr>
            <a:spLocks noGrp="1"/>
          </p:cNvSpPr>
          <p:nvPr>
            <p:ph type="title"/>
          </p:nvPr>
        </p:nvSpPr>
        <p:spPr>
          <a:xfrm>
            <a:off x="838200" y="1076325"/>
            <a:ext cx="7053542" cy="1400530"/>
          </a:xfrm>
        </p:spPr>
        <p:txBody>
          <a:bodyPr/>
          <a:lstStyle/>
          <a:p>
            <a:r>
              <a:rPr lang="tr-TR" sz="4000" b="1" u="sng" dirty="0">
                <a:solidFill>
                  <a:srgbClr val="4FB8C1"/>
                </a:solidFill>
              </a:rPr>
              <a:t>Alternatif akımda 'direnç'</a:t>
            </a:r>
          </a:p>
        </p:txBody>
      </p:sp>
      <p:sp>
        <p:nvSpPr>
          <p:cNvPr id="3" name="İçerik Yer Tutucusu 2">
            <a:extLst>
              <a:ext uri="{FF2B5EF4-FFF2-40B4-BE49-F238E27FC236}">
                <a16:creationId xmlns:a16="http://schemas.microsoft.com/office/drawing/2014/main" id="{5BAF8D41-96A4-48FA-BC3B-54D30265805B}"/>
              </a:ext>
            </a:extLst>
          </p:cNvPr>
          <p:cNvSpPr>
            <a:spLocks noGrp="1"/>
          </p:cNvSpPr>
          <p:nvPr>
            <p:ph idx="1"/>
          </p:nvPr>
        </p:nvSpPr>
        <p:spPr>
          <a:xfrm>
            <a:off x="590550" y="1981200"/>
            <a:ext cx="6709906" cy="4195481"/>
          </a:xfrm>
        </p:spPr>
        <p:txBody>
          <a:bodyPr vert="horz" lIns="91440" tIns="45720" rIns="91440" bIns="45720" rtlCol="0" anchor="t">
            <a:normAutofit lnSpcReduction="10000"/>
          </a:bodyPr>
          <a:lstStyle/>
          <a:p>
            <a:pPr marL="0" indent="0">
              <a:buNone/>
            </a:pPr>
            <a:endParaRPr lang="tr-TR" sz="2400" b="1" dirty="0" smtClean="0">
              <a:solidFill>
                <a:srgbClr val="4FB8C1"/>
              </a:solidFill>
            </a:endParaRPr>
          </a:p>
          <a:p>
            <a:pPr marL="0" indent="0">
              <a:buNone/>
            </a:pPr>
            <a:r>
              <a:rPr lang="tr-TR" sz="2400" b="1" dirty="0" smtClean="0">
                <a:solidFill>
                  <a:srgbClr val="4FB8C1"/>
                </a:solidFill>
              </a:rPr>
              <a:t>Dirençli </a:t>
            </a:r>
            <a:r>
              <a:rPr lang="tr-TR" sz="2400" b="1" dirty="0">
                <a:solidFill>
                  <a:srgbClr val="4FB8C1"/>
                </a:solidFill>
              </a:rPr>
              <a:t>AC Devresi </a:t>
            </a:r>
          </a:p>
          <a:p>
            <a:pPr marL="0" indent="0">
              <a:buClr>
                <a:srgbClr val="8AD0D6"/>
              </a:buClr>
              <a:buNone/>
            </a:pPr>
            <a:r>
              <a:rPr lang="tr-TR" b="1" dirty="0"/>
              <a:t>       Sadece R direnci içeren bir devreye alternatif akım uygulanırsa , herhangi bir   t  anındaki direncin iki ucu arasındaki alternatif gerilim , </a:t>
            </a:r>
          </a:p>
          <a:p>
            <a:pPr marL="0" indent="0">
              <a:buNone/>
            </a:pPr>
            <a:endParaRPr lang="tr-TR" b="1" dirty="0"/>
          </a:p>
          <a:p>
            <a:pPr marL="0" indent="0">
              <a:buNone/>
            </a:pPr>
            <a:endParaRPr lang="tr-TR" b="1" dirty="0"/>
          </a:p>
          <a:p>
            <a:pPr marL="0" indent="0">
              <a:buNone/>
            </a:pPr>
            <a:r>
              <a:rPr lang="tr-TR" b="1" dirty="0"/>
              <a:t>  </a:t>
            </a:r>
            <a:endParaRPr lang="tr-TR" b="1" noProof="1"/>
          </a:p>
          <a:p>
            <a:pPr marL="0" indent="0">
              <a:buNone/>
            </a:pPr>
            <a:r>
              <a:rPr lang="tr-TR" b="1" dirty="0"/>
              <a:t>    </a:t>
            </a:r>
            <a:r>
              <a:rPr lang="tr-TR" b="1" dirty="0" err="1"/>
              <a:t>Ile</a:t>
            </a:r>
            <a:r>
              <a:rPr lang="tr-TR" b="1" dirty="0"/>
              <a:t> verilir .Burada      , dirençteki anlık gerilim düşmesidir. Dirençten geçen anlık akım , </a:t>
            </a:r>
            <a:endParaRPr lang="tr-TR" b="1" noProof="1"/>
          </a:p>
          <a:p>
            <a:pPr>
              <a:buClr>
                <a:srgbClr val="8AD0D6"/>
              </a:buClr>
            </a:pPr>
            <a:endParaRPr lang="tr-TR" b="1" dirty="0"/>
          </a:p>
          <a:p>
            <a:pPr>
              <a:buClr>
                <a:srgbClr val="8AD0D6"/>
              </a:buClr>
            </a:pPr>
            <a:endParaRPr lang="tr-TR" b="1" dirty="0"/>
          </a:p>
          <a:p>
            <a:pPr>
              <a:buClr>
                <a:srgbClr val="8AD0D6"/>
              </a:buClr>
            </a:pPr>
            <a:endParaRPr lang="tr-TR" b="1" dirty="0"/>
          </a:p>
          <a:p>
            <a:pPr marL="0" indent="0">
              <a:buClr>
                <a:srgbClr val="8AD0D6"/>
              </a:buClr>
              <a:buNone/>
            </a:pPr>
            <a:r>
              <a:rPr lang="tr-TR" b="1" dirty="0"/>
              <a:t>olur .</a:t>
            </a:r>
          </a:p>
        </p:txBody>
      </p:sp>
      <p:pic>
        <p:nvPicPr>
          <p:cNvPr id="4" name="Resim 4">
            <a:extLst>
              <a:ext uri="{FF2B5EF4-FFF2-40B4-BE49-F238E27FC236}">
                <a16:creationId xmlns:a16="http://schemas.microsoft.com/office/drawing/2014/main" id="{B0D91097-242E-4347-93E8-C793CEA9E905}"/>
              </a:ext>
            </a:extLst>
          </p:cNvPr>
          <p:cNvPicPr>
            <a:picLocks noChangeAspect="1"/>
          </p:cNvPicPr>
          <p:nvPr/>
        </p:nvPicPr>
        <p:blipFill>
          <a:blip r:embed="rId2"/>
          <a:stretch>
            <a:fillRect/>
          </a:stretch>
        </p:blipFill>
        <p:spPr>
          <a:xfrm>
            <a:off x="2505075" y="4048125"/>
            <a:ext cx="267061" cy="237153"/>
          </a:xfrm>
          <a:prstGeom prst="rect">
            <a:avLst/>
          </a:prstGeom>
        </p:spPr>
      </p:pic>
      <p:pic>
        <p:nvPicPr>
          <p:cNvPr id="6" name="Resim 6" descr="nesne içeren bir resim&#10;&#10;Çok yüksek güvenilirlikle oluşturulmuş açıklama">
            <a:extLst>
              <a:ext uri="{FF2B5EF4-FFF2-40B4-BE49-F238E27FC236}">
                <a16:creationId xmlns:a16="http://schemas.microsoft.com/office/drawing/2014/main" id="{0F9788C9-601D-45B7-BE8D-5BC3221DFD2F}"/>
              </a:ext>
            </a:extLst>
          </p:cNvPr>
          <p:cNvPicPr>
            <a:picLocks noChangeAspect="1"/>
          </p:cNvPicPr>
          <p:nvPr/>
        </p:nvPicPr>
        <p:blipFill>
          <a:blip r:embed="rId3"/>
          <a:stretch>
            <a:fillRect/>
          </a:stretch>
        </p:blipFill>
        <p:spPr>
          <a:xfrm>
            <a:off x="661358" y="3225983"/>
            <a:ext cx="2132013" cy="661997"/>
          </a:xfrm>
          <a:prstGeom prst="rect">
            <a:avLst/>
          </a:prstGeom>
        </p:spPr>
      </p:pic>
      <p:pic>
        <p:nvPicPr>
          <p:cNvPr id="8" name="Resim 8" descr="nesne içeren bir resim&#10;&#10;Çok yüksek güvenilirlikle oluşturulmuş açıklama">
            <a:extLst>
              <a:ext uri="{FF2B5EF4-FFF2-40B4-BE49-F238E27FC236}">
                <a16:creationId xmlns:a16="http://schemas.microsoft.com/office/drawing/2014/main" id="{FB96FE3B-344D-41EA-A1FF-55A971B1153F}"/>
              </a:ext>
            </a:extLst>
          </p:cNvPr>
          <p:cNvPicPr>
            <a:picLocks noChangeAspect="1"/>
          </p:cNvPicPr>
          <p:nvPr/>
        </p:nvPicPr>
        <p:blipFill>
          <a:blip r:embed="rId4"/>
          <a:stretch>
            <a:fillRect/>
          </a:stretch>
        </p:blipFill>
        <p:spPr>
          <a:xfrm>
            <a:off x="661358" y="4942503"/>
            <a:ext cx="2743200" cy="771525"/>
          </a:xfrm>
          <a:prstGeom prst="rect">
            <a:avLst/>
          </a:prstGeom>
        </p:spPr>
      </p:pic>
      <p:pic>
        <p:nvPicPr>
          <p:cNvPr id="11" name="Resim 38">
            <a:extLst>
              <a:ext uri="{FF2B5EF4-FFF2-40B4-BE49-F238E27FC236}">
                <a16:creationId xmlns:a16="http://schemas.microsoft.com/office/drawing/2014/main" id="{D99FD8F3-CB64-4F86-ADB5-575C856F5E68}"/>
              </a:ext>
            </a:extLst>
          </p:cNvPr>
          <p:cNvPicPr>
            <a:picLocks noChangeAspect="1"/>
          </p:cNvPicPr>
          <p:nvPr/>
        </p:nvPicPr>
        <p:blipFill>
          <a:blip r:embed="rId5"/>
          <a:stretch>
            <a:fillRect/>
          </a:stretch>
        </p:blipFill>
        <p:spPr>
          <a:xfrm>
            <a:off x="0" y="0"/>
            <a:ext cx="1323975" cy="1323975"/>
          </a:xfrm>
          <a:prstGeom prst="rect">
            <a:avLst/>
          </a:prstGeom>
        </p:spPr>
      </p:pic>
      <p:pic>
        <p:nvPicPr>
          <p:cNvPr id="13" name="Resim 40">
            <a:extLst>
              <a:ext uri="{FF2B5EF4-FFF2-40B4-BE49-F238E27FC236}">
                <a16:creationId xmlns:a16="http://schemas.microsoft.com/office/drawing/2014/main" id="{63C22E50-0C1A-46CB-80AB-E624136857C4}"/>
              </a:ext>
            </a:extLst>
          </p:cNvPr>
          <p:cNvPicPr>
            <a:picLocks noChangeAspect="1"/>
          </p:cNvPicPr>
          <p:nvPr/>
        </p:nvPicPr>
        <p:blipFill>
          <a:blip r:embed="rId5"/>
          <a:stretch>
            <a:fillRect/>
          </a:stretch>
        </p:blipFill>
        <p:spPr>
          <a:xfrm>
            <a:off x="7835660" y="0"/>
            <a:ext cx="1323975" cy="1323975"/>
          </a:xfrm>
          <a:prstGeom prst="rect">
            <a:avLst/>
          </a:prstGeom>
        </p:spPr>
      </p:pic>
    </p:spTree>
    <p:extLst>
      <p:ext uri="{BB962C8B-B14F-4D97-AF65-F5344CB8AC3E}">
        <p14:creationId xmlns:p14="http://schemas.microsoft.com/office/powerpoint/2010/main" val="2783117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AD2378-98B8-49EF-B82A-93720BD65BA5}"/>
              </a:ext>
            </a:extLst>
          </p:cNvPr>
          <p:cNvSpPr>
            <a:spLocks noGrp="1"/>
          </p:cNvSpPr>
          <p:nvPr>
            <p:ph type="title"/>
          </p:nvPr>
        </p:nvSpPr>
        <p:spPr>
          <a:xfrm>
            <a:off x="905180" y="1247775"/>
            <a:ext cx="7053542" cy="1400530"/>
          </a:xfrm>
        </p:spPr>
        <p:txBody>
          <a:bodyPr/>
          <a:lstStyle/>
          <a:p>
            <a:r>
              <a:rPr lang="tr-TR" sz="4000" b="1" u="sng" dirty="0">
                <a:solidFill>
                  <a:srgbClr val="4FB8C1"/>
                </a:solidFill>
              </a:rPr>
              <a:t>Alternatif akımda 'direnç'</a:t>
            </a:r>
          </a:p>
        </p:txBody>
      </p:sp>
      <p:sp>
        <p:nvSpPr>
          <p:cNvPr id="3" name="İçerik Yer Tutucusu 2">
            <a:extLst>
              <a:ext uri="{FF2B5EF4-FFF2-40B4-BE49-F238E27FC236}">
                <a16:creationId xmlns:a16="http://schemas.microsoft.com/office/drawing/2014/main" id="{759369A4-6835-483C-9C0C-6D8C4C68039C}"/>
              </a:ext>
            </a:extLst>
          </p:cNvPr>
          <p:cNvSpPr>
            <a:spLocks noGrp="1"/>
          </p:cNvSpPr>
          <p:nvPr>
            <p:ph idx="1"/>
          </p:nvPr>
        </p:nvSpPr>
        <p:spPr/>
        <p:txBody>
          <a:bodyPr vert="horz" lIns="91440" tIns="45720" rIns="91440" bIns="45720" rtlCol="0" anchor="t">
            <a:normAutofit/>
          </a:bodyPr>
          <a:lstStyle/>
          <a:p>
            <a:r>
              <a:rPr lang="tr-TR" b="1" dirty="0"/>
              <a:t>   </a:t>
            </a:r>
            <a:endParaRPr lang="tr-TR" b="1" dirty="0" smtClean="0"/>
          </a:p>
          <a:p>
            <a:endParaRPr lang="tr-TR" b="1" dirty="0"/>
          </a:p>
          <a:p>
            <a:endParaRPr lang="tr-TR" b="1" dirty="0" smtClean="0"/>
          </a:p>
          <a:p>
            <a:r>
              <a:rPr lang="tr-TR" b="1" dirty="0" smtClean="0"/>
              <a:t>Burada</a:t>
            </a:r>
            <a:r>
              <a:rPr lang="tr-TR" b="1" dirty="0"/>
              <a:t>,   </a:t>
            </a:r>
            <a:r>
              <a:rPr lang="tr-TR" b="1" dirty="0" smtClean="0"/>
              <a:t>ile </a:t>
            </a:r>
            <a:r>
              <a:rPr lang="tr-TR" b="1" dirty="0"/>
              <a:t>verilen maksimum (pik veya tepe ) akımıdır . Yukarıdaki eşitlikler kullanılarak direncin üzerindeki anlık gerilim düşmesi için </a:t>
            </a:r>
            <a:r>
              <a:rPr lang="tr-TR" b="1" dirty="0" smtClean="0"/>
              <a:t>,  ifadesi </a:t>
            </a:r>
            <a:r>
              <a:rPr lang="tr-TR" b="1" dirty="0"/>
              <a:t>elde edilir . </a:t>
            </a:r>
          </a:p>
          <a:p>
            <a:pPr>
              <a:buClr>
                <a:srgbClr val="8AD0D6"/>
              </a:buClr>
            </a:pPr>
            <a:endParaRPr lang="tr-TR" dirty="0"/>
          </a:p>
          <a:p>
            <a:pPr>
              <a:buClr>
                <a:srgbClr val="8AD0D6"/>
              </a:buClr>
            </a:pPr>
            <a:endParaRPr lang="tr-TR" dirty="0"/>
          </a:p>
        </p:txBody>
      </p:sp>
      <p:pic>
        <p:nvPicPr>
          <p:cNvPr id="4" name="Resim 4" descr="nesne, saat içeren bir resim&#10;&#10;Çok yüksek güvenilirlikle oluşturulmuş açıklama">
            <a:extLst>
              <a:ext uri="{FF2B5EF4-FFF2-40B4-BE49-F238E27FC236}">
                <a16:creationId xmlns:a16="http://schemas.microsoft.com/office/drawing/2014/main" id="{349C20EB-720A-4E7E-8A0B-DACABE8874F4}"/>
              </a:ext>
            </a:extLst>
          </p:cNvPr>
          <p:cNvPicPr>
            <a:picLocks noChangeAspect="1"/>
          </p:cNvPicPr>
          <p:nvPr/>
        </p:nvPicPr>
        <p:blipFill>
          <a:blip r:embed="rId2"/>
          <a:stretch>
            <a:fillRect/>
          </a:stretch>
        </p:blipFill>
        <p:spPr>
          <a:xfrm>
            <a:off x="1755583" y="4161132"/>
            <a:ext cx="1259312" cy="373062"/>
          </a:xfrm>
          <a:prstGeom prst="rect">
            <a:avLst/>
          </a:prstGeom>
        </p:spPr>
      </p:pic>
      <p:pic>
        <p:nvPicPr>
          <p:cNvPr id="6" name="Resim 6" descr="gök, mobilya içeren bir resim&#10;&#10;Çok yüksek güvenilirlikle oluşturulmuş açıklama">
            <a:extLst>
              <a:ext uri="{FF2B5EF4-FFF2-40B4-BE49-F238E27FC236}">
                <a16:creationId xmlns:a16="http://schemas.microsoft.com/office/drawing/2014/main" id="{FE4DF877-86AD-4CFD-AB6B-111C3AF20B6B}"/>
              </a:ext>
            </a:extLst>
          </p:cNvPr>
          <p:cNvPicPr>
            <a:picLocks noChangeAspect="1"/>
          </p:cNvPicPr>
          <p:nvPr/>
        </p:nvPicPr>
        <p:blipFill>
          <a:blip r:embed="rId3"/>
          <a:stretch>
            <a:fillRect/>
          </a:stretch>
        </p:blipFill>
        <p:spPr>
          <a:xfrm>
            <a:off x="6004691" y="4161132"/>
            <a:ext cx="1636712" cy="376093"/>
          </a:xfrm>
          <a:prstGeom prst="rect">
            <a:avLst/>
          </a:prstGeom>
        </p:spPr>
      </p:pic>
      <p:pic>
        <p:nvPicPr>
          <p:cNvPr id="8" name="Resim 8">
            <a:extLst>
              <a:ext uri="{FF2B5EF4-FFF2-40B4-BE49-F238E27FC236}">
                <a16:creationId xmlns:a16="http://schemas.microsoft.com/office/drawing/2014/main" id="{D53E7B79-1749-46EE-BC60-2EC940D2421C}"/>
              </a:ext>
            </a:extLst>
          </p:cNvPr>
          <p:cNvPicPr>
            <a:picLocks noChangeAspect="1"/>
          </p:cNvPicPr>
          <p:nvPr/>
        </p:nvPicPr>
        <p:blipFill rotWithShape="1">
          <a:blip r:embed="rId4"/>
          <a:srcRect l="20414" t="10271" r="26954" b="23295"/>
          <a:stretch/>
        </p:blipFill>
        <p:spPr>
          <a:xfrm>
            <a:off x="2611164" y="4043855"/>
            <a:ext cx="3482975" cy="2627313"/>
          </a:xfrm>
          <a:prstGeom prst="rect">
            <a:avLst/>
          </a:prstGeom>
        </p:spPr>
      </p:pic>
      <p:pic>
        <p:nvPicPr>
          <p:cNvPr id="11" name="Resim 38">
            <a:extLst>
              <a:ext uri="{FF2B5EF4-FFF2-40B4-BE49-F238E27FC236}">
                <a16:creationId xmlns:a16="http://schemas.microsoft.com/office/drawing/2014/main" id="{39D0B401-1109-4761-8D87-7D05E907CC3B}"/>
              </a:ext>
            </a:extLst>
          </p:cNvPr>
          <p:cNvPicPr>
            <a:picLocks noChangeAspect="1"/>
          </p:cNvPicPr>
          <p:nvPr/>
        </p:nvPicPr>
        <p:blipFill>
          <a:blip r:embed="rId5"/>
          <a:stretch>
            <a:fillRect/>
          </a:stretch>
        </p:blipFill>
        <p:spPr>
          <a:xfrm>
            <a:off x="0" y="0"/>
            <a:ext cx="1323975" cy="1323975"/>
          </a:xfrm>
          <a:prstGeom prst="rect">
            <a:avLst/>
          </a:prstGeom>
        </p:spPr>
      </p:pic>
      <p:pic>
        <p:nvPicPr>
          <p:cNvPr id="13" name="Resim 40">
            <a:extLst>
              <a:ext uri="{FF2B5EF4-FFF2-40B4-BE49-F238E27FC236}">
                <a16:creationId xmlns:a16="http://schemas.microsoft.com/office/drawing/2014/main" id="{738A48C0-DD57-41F6-BF8D-00E3BCADFB91}"/>
              </a:ext>
            </a:extLst>
          </p:cNvPr>
          <p:cNvPicPr>
            <a:picLocks noChangeAspect="1"/>
          </p:cNvPicPr>
          <p:nvPr/>
        </p:nvPicPr>
        <p:blipFill>
          <a:blip r:embed="rId5"/>
          <a:stretch>
            <a:fillRect/>
          </a:stretch>
        </p:blipFill>
        <p:spPr>
          <a:xfrm>
            <a:off x="7835660" y="0"/>
            <a:ext cx="1323975" cy="1323975"/>
          </a:xfrm>
          <a:prstGeom prst="rect">
            <a:avLst/>
          </a:prstGeom>
        </p:spPr>
      </p:pic>
    </p:spTree>
    <p:extLst>
      <p:ext uri="{BB962C8B-B14F-4D97-AF65-F5344CB8AC3E}">
        <p14:creationId xmlns:p14="http://schemas.microsoft.com/office/powerpoint/2010/main" val="2867994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2134B50-3AE8-46F5-9D9F-52E8DB0C93FE}"/>
              </a:ext>
            </a:extLst>
          </p:cNvPr>
          <p:cNvSpPr>
            <a:spLocks noGrp="1"/>
          </p:cNvSpPr>
          <p:nvPr>
            <p:ph type="title"/>
          </p:nvPr>
        </p:nvSpPr>
        <p:spPr>
          <a:xfrm>
            <a:off x="581025" y="1240617"/>
            <a:ext cx="7053542" cy="1400530"/>
          </a:xfrm>
        </p:spPr>
        <p:txBody>
          <a:bodyPr/>
          <a:lstStyle/>
          <a:p>
            <a:r>
              <a:rPr lang="tr-TR" sz="4000" b="1" u="sng" dirty="0" smtClean="0">
                <a:solidFill>
                  <a:srgbClr val="4FB8C1"/>
                </a:solidFill>
              </a:rPr>
              <a:t/>
            </a:r>
            <a:br>
              <a:rPr lang="tr-TR" sz="4000" b="1" u="sng" dirty="0" smtClean="0">
                <a:solidFill>
                  <a:srgbClr val="4FB8C1"/>
                </a:solidFill>
              </a:rPr>
            </a:br>
            <a:r>
              <a:rPr lang="tr-TR" sz="4000" b="1" u="sng" dirty="0" smtClean="0">
                <a:solidFill>
                  <a:srgbClr val="4FB8C1"/>
                </a:solidFill>
              </a:rPr>
              <a:t>Alternatif </a:t>
            </a:r>
            <a:r>
              <a:rPr lang="tr-TR" sz="4000" b="1" u="sng" dirty="0">
                <a:solidFill>
                  <a:srgbClr val="4FB8C1"/>
                </a:solidFill>
              </a:rPr>
              <a:t>akımda 'direnç'</a:t>
            </a:r>
          </a:p>
        </p:txBody>
      </p:sp>
      <p:sp>
        <p:nvSpPr>
          <p:cNvPr id="3" name="İçerik Yer Tutucusu 2">
            <a:extLst>
              <a:ext uri="{FF2B5EF4-FFF2-40B4-BE49-F238E27FC236}">
                <a16:creationId xmlns:a16="http://schemas.microsoft.com/office/drawing/2014/main" id="{E69F6A69-A15D-4A85-AA9D-6D4187AB0918}"/>
              </a:ext>
            </a:extLst>
          </p:cNvPr>
          <p:cNvSpPr>
            <a:spLocks noGrp="1"/>
          </p:cNvSpPr>
          <p:nvPr>
            <p:ph idx="1"/>
          </p:nvPr>
        </p:nvSpPr>
        <p:spPr>
          <a:xfrm>
            <a:off x="628650" y="2047875"/>
            <a:ext cx="6709906" cy="4195481"/>
          </a:xfrm>
        </p:spPr>
        <p:txBody>
          <a:bodyPr vert="horz" lIns="91440" tIns="45720" rIns="91440" bIns="45720" rtlCol="0" anchor="t">
            <a:normAutofit/>
          </a:bodyPr>
          <a:lstStyle/>
          <a:p>
            <a:pPr marL="0" indent="0">
              <a:buNone/>
            </a:pPr>
            <a:r>
              <a:rPr lang="tr-TR" b="1" dirty="0"/>
              <a:t>     </a:t>
            </a:r>
            <a:endParaRPr lang="tr-TR" b="1" dirty="0" smtClean="0"/>
          </a:p>
          <a:p>
            <a:pPr marL="0" indent="0">
              <a:buNone/>
            </a:pPr>
            <a:endParaRPr lang="tr-TR" b="1" dirty="0"/>
          </a:p>
          <a:p>
            <a:pPr marL="0" indent="0">
              <a:buNone/>
            </a:pPr>
            <a:r>
              <a:rPr lang="tr-TR" b="1" dirty="0" smtClean="0"/>
              <a:t>Alternatif </a:t>
            </a:r>
            <a:r>
              <a:rPr lang="tr-TR" b="1" dirty="0"/>
              <a:t>akımda akım ve gerilimin direnç üzerindeki değişim grafikleri aşağıdaki şekilde verilmiştir akım ve gerilimin her ikisi de sinωt şeklinde değiştiğinden , hem de tepe ve sıfır değerlerine aynı anda ulaştıklarından dolayı direnç üzerinde akım ve gerilim aynı fazdadır denir . </a:t>
            </a:r>
          </a:p>
        </p:txBody>
      </p:sp>
      <p:pic>
        <p:nvPicPr>
          <p:cNvPr id="4" name="Resim 4">
            <a:extLst>
              <a:ext uri="{FF2B5EF4-FFF2-40B4-BE49-F238E27FC236}">
                <a16:creationId xmlns:a16="http://schemas.microsoft.com/office/drawing/2014/main" id="{B112971B-4FD3-4B07-A07D-B4CDCD780532}"/>
              </a:ext>
            </a:extLst>
          </p:cNvPr>
          <p:cNvPicPr>
            <a:picLocks noChangeAspect="1"/>
          </p:cNvPicPr>
          <p:nvPr/>
        </p:nvPicPr>
        <p:blipFill>
          <a:blip r:embed="rId2"/>
          <a:stretch>
            <a:fillRect/>
          </a:stretch>
        </p:blipFill>
        <p:spPr>
          <a:xfrm>
            <a:off x="1948175" y="3571594"/>
            <a:ext cx="3899189" cy="2671762"/>
          </a:xfrm>
          <a:prstGeom prst="rect">
            <a:avLst/>
          </a:prstGeom>
        </p:spPr>
      </p:pic>
      <p:pic>
        <p:nvPicPr>
          <p:cNvPr id="7" name="Resim 38">
            <a:extLst>
              <a:ext uri="{FF2B5EF4-FFF2-40B4-BE49-F238E27FC236}">
                <a16:creationId xmlns:a16="http://schemas.microsoft.com/office/drawing/2014/main" id="{34B75B3F-D971-437A-9C9E-42CD010FC252}"/>
              </a:ext>
            </a:extLst>
          </p:cNvPr>
          <p:cNvPicPr>
            <a:picLocks noChangeAspect="1"/>
          </p:cNvPicPr>
          <p:nvPr/>
        </p:nvPicPr>
        <p:blipFill>
          <a:blip r:embed="rId3"/>
          <a:stretch>
            <a:fillRect/>
          </a:stretch>
        </p:blipFill>
        <p:spPr>
          <a:xfrm>
            <a:off x="0" y="0"/>
            <a:ext cx="1323975" cy="1323975"/>
          </a:xfrm>
          <a:prstGeom prst="rect">
            <a:avLst/>
          </a:prstGeom>
        </p:spPr>
      </p:pic>
      <p:pic>
        <p:nvPicPr>
          <p:cNvPr id="9" name="Resim 40">
            <a:extLst>
              <a:ext uri="{FF2B5EF4-FFF2-40B4-BE49-F238E27FC236}">
                <a16:creationId xmlns:a16="http://schemas.microsoft.com/office/drawing/2014/main" id="{395D66C3-2324-41C1-B4F6-7BA3A6DA4579}"/>
              </a:ext>
            </a:extLst>
          </p:cNvPr>
          <p:cNvPicPr>
            <a:picLocks noChangeAspect="1"/>
          </p:cNvPicPr>
          <p:nvPr/>
        </p:nvPicPr>
        <p:blipFill>
          <a:blip r:embed="rId3"/>
          <a:stretch>
            <a:fillRect/>
          </a:stretch>
        </p:blipFill>
        <p:spPr>
          <a:xfrm>
            <a:off x="7835660" y="0"/>
            <a:ext cx="1323975" cy="1323975"/>
          </a:xfrm>
          <a:prstGeom prst="rect">
            <a:avLst/>
          </a:prstGeom>
        </p:spPr>
      </p:pic>
    </p:spTree>
    <p:extLst>
      <p:ext uri="{BB962C8B-B14F-4D97-AF65-F5344CB8AC3E}">
        <p14:creationId xmlns:p14="http://schemas.microsoft.com/office/powerpoint/2010/main" val="805695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E91142F-C3EF-4C2B-BC9D-F345DC9687BE}"/>
              </a:ext>
            </a:extLst>
          </p:cNvPr>
          <p:cNvSpPr>
            <a:spLocks noGrp="1"/>
          </p:cNvSpPr>
          <p:nvPr>
            <p:ph type="title"/>
          </p:nvPr>
        </p:nvSpPr>
        <p:spPr>
          <a:xfrm>
            <a:off x="676275" y="1133475"/>
            <a:ext cx="7972932" cy="1400175"/>
          </a:xfrm>
        </p:spPr>
        <p:txBody>
          <a:bodyPr/>
          <a:lstStyle/>
          <a:p>
            <a:r>
              <a:rPr lang="tr-TR" sz="4000" b="1" u="sng" dirty="0">
                <a:solidFill>
                  <a:srgbClr val="4FB8C1"/>
                </a:solidFill>
              </a:rPr>
              <a:t>Alternatif akımda '</a:t>
            </a:r>
            <a:r>
              <a:rPr lang="tr-TR" sz="4000" b="1" u="sng" err="1">
                <a:solidFill>
                  <a:srgbClr val="4FB8C1"/>
                </a:solidFill>
              </a:rPr>
              <a:t>indüktans</a:t>
            </a:r>
            <a:r>
              <a:rPr lang="tr-TR" sz="4000" b="1" u="sng" dirty="0">
                <a:solidFill>
                  <a:srgbClr val="4FB8C1"/>
                </a:solidFill>
              </a:rPr>
              <a:t>'</a:t>
            </a:r>
          </a:p>
        </p:txBody>
      </p:sp>
      <p:sp>
        <p:nvSpPr>
          <p:cNvPr id="3" name="İçerik Yer Tutucusu 2">
            <a:extLst>
              <a:ext uri="{FF2B5EF4-FFF2-40B4-BE49-F238E27FC236}">
                <a16:creationId xmlns:a16="http://schemas.microsoft.com/office/drawing/2014/main" id="{B14E02E4-E245-4F8B-ADA9-7D3B988FC25B}"/>
              </a:ext>
            </a:extLst>
          </p:cNvPr>
          <p:cNvSpPr>
            <a:spLocks noGrp="1"/>
          </p:cNvSpPr>
          <p:nvPr>
            <p:ph idx="1"/>
          </p:nvPr>
        </p:nvSpPr>
        <p:spPr>
          <a:xfrm>
            <a:off x="828675" y="1964488"/>
            <a:ext cx="6709906" cy="4195481"/>
          </a:xfrm>
        </p:spPr>
        <p:txBody>
          <a:bodyPr vert="horz" lIns="91440" tIns="45720" rIns="91440" bIns="45720" rtlCol="0" anchor="t">
            <a:normAutofit/>
          </a:bodyPr>
          <a:lstStyle/>
          <a:p>
            <a:pPr marL="0" indent="0">
              <a:buNone/>
            </a:pPr>
            <a:endParaRPr lang="tr-TR" b="1" u="sng" dirty="0" smtClean="0">
              <a:solidFill>
                <a:srgbClr val="4FB8C1"/>
              </a:solidFill>
            </a:endParaRPr>
          </a:p>
          <a:p>
            <a:pPr marL="0" indent="0">
              <a:buNone/>
            </a:pPr>
            <a:endParaRPr lang="tr-TR" b="1" u="sng" dirty="0">
              <a:solidFill>
                <a:srgbClr val="4FB8C1"/>
              </a:solidFill>
            </a:endParaRPr>
          </a:p>
          <a:p>
            <a:pPr marL="0" indent="0">
              <a:buNone/>
            </a:pPr>
            <a:r>
              <a:rPr lang="tr-TR" b="1" u="sng" dirty="0" err="1" smtClean="0">
                <a:solidFill>
                  <a:srgbClr val="4FB8C1"/>
                </a:solidFill>
              </a:rPr>
              <a:t>İndüktörlü</a:t>
            </a:r>
            <a:r>
              <a:rPr lang="tr-TR" b="1" u="sng" dirty="0">
                <a:solidFill>
                  <a:srgbClr val="4FB8C1"/>
                </a:solidFill>
              </a:rPr>
              <a:t> AC devresi</a:t>
            </a:r>
            <a:r>
              <a:rPr lang="tr-TR" b="1" dirty="0">
                <a:solidFill>
                  <a:srgbClr val="4FB8C1"/>
                </a:solidFill>
              </a:rPr>
              <a:t> </a:t>
            </a:r>
          </a:p>
          <a:p>
            <a:pPr marL="0" indent="0">
              <a:buNone/>
            </a:pPr>
            <a:r>
              <a:rPr lang="tr-TR" b="1" dirty="0">
                <a:latin typeface="Calibri"/>
              </a:rPr>
              <a:t>     </a:t>
            </a:r>
          </a:p>
          <a:p>
            <a:pPr marL="0" indent="0">
              <a:buNone/>
            </a:pPr>
            <a:r>
              <a:rPr lang="tr-TR" b="1" dirty="0" err="1" smtClean="0">
                <a:latin typeface="Calibri"/>
              </a:rPr>
              <a:t>İndüktörler</a:t>
            </a:r>
            <a:r>
              <a:rPr lang="tr-TR" b="1" dirty="0" smtClean="0">
                <a:latin typeface="Calibri"/>
              </a:rPr>
              <a:t> </a:t>
            </a:r>
            <a:r>
              <a:rPr lang="tr-TR" b="1" dirty="0">
                <a:latin typeface="Calibri"/>
              </a:rPr>
              <a:t>de aynı kondansatörler gibi elektrik enerjisini depo eder, yüklenir ve boşalırlar . Elektrik devresindeki bir </a:t>
            </a:r>
            <a:r>
              <a:rPr lang="tr-TR" b="1" dirty="0" err="1">
                <a:latin typeface="Calibri"/>
              </a:rPr>
              <a:t>indüktör</a:t>
            </a:r>
            <a:r>
              <a:rPr lang="tr-TR" b="1" dirty="0">
                <a:latin typeface="Calibri"/>
              </a:rPr>
              <a:t> , o devreden geçen akımın değişimine karşı koyar . Akımı artıracak şekilde devredeki üreteç gerilimi artırılırsa </a:t>
            </a:r>
            <a:r>
              <a:rPr lang="tr-TR" b="1" dirty="0" err="1">
                <a:latin typeface="Calibri"/>
              </a:rPr>
              <a:t>indüktör</a:t>
            </a:r>
            <a:r>
              <a:rPr lang="tr-TR" b="1" dirty="0">
                <a:latin typeface="Calibri"/>
              </a:rPr>
              <a:t> bu değişime karşı koyar ve meydana gelen akımdaki artma aniden gerçekleşmez . Üreteç gerilimi azaltılırsa akımda ani bir düşmenin yerine yavaş bir düşmenin gerçekleşmesine sebep olur . </a:t>
            </a:r>
            <a:r>
              <a:rPr lang="tr-TR" b="1" dirty="0" err="1">
                <a:latin typeface="Calibri"/>
              </a:rPr>
              <a:t>İndüktör</a:t>
            </a:r>
            <a:r>
              <a:rPr lang="tr-TR" b="1" dirty="0">
                <a:latin typeface="Calibri"/>
              </a:rPr>
              <a:t> , akımdaki değişikliklere karşı koydukça devrenin daha yavaş tepki vermesine neden olur . Bu nedenle üreteç bir akım oluşturabilmek için </a:t>
            </a:r>
            <a:r>
              <a:rPr lang="tr-TR" b="1" dirty="0" err="1">
                <a:latin typeface="Calibri"/>
              </a:rPr>
              <a:t>indüktöre</a:t>
            </a:r>
            <a:r>
              <a:rPr lang="tr-TR" b="1" dirty="0">
                <a:latin typeface="Calibri"/>
              </a:rPr>
              <a:t> karşı iş yapmalıdır . Üreteç tarafından sağlanan enerjinin bir kısmı dirençte iç enerji olarak görünür , geri kalanı </a:t>
            </a:r>
            <a:r>
              <a:rPr lang="tr-TR" b="1" dirty="0" err="1">
                <a:latin typeface="Calibri"/>
              </a:rPr>
              <a:t>indüktörün</a:t>
            </a:r>
            <a:r>
              <a:rPr lang="tr-TR" b="1" dirty="0">
                <a:latin typeface="Calibri"/>
              </a:rPr>
              <a:t> manyetik alanında depolanır .</a:t>
            </a:r>
          </a:p>
        </p:txBody>
      </p:sp>
      <p:pic>
        <p:nvPicPr>
          <p:cNvPr id="4" name="Resim 4">
            <a:extLst>
              <a:ext uri="{FF2B5EF4-FFF2-40B4-BE49-F238E27FC236}">
                <a16:creationId xmlns:a16="http://schemas.microsoft.com/office/drawing/2014/main" id="{CDC1477F-EF06-41B0-8576-981D743207CE}"/>
              </a:ext>
            </a:extLst>
          </p:cNvPr>
          <p:cNvPicPr>
            <a:picLocks noChangeAspect="1"/>
          </p:cNvPicPr>
          <p:nvPr/>
        </p:nvPicPr>
        <p:blipFill>
          <a:blip r:embed="rId2"/>
          <a:stretch>
            <a:fillRect/>
          </a:stretch>
        </p:blipFill>
        <p:spPr>
          <a:xfrm>
            <a:off x="1028243" y="5514449"/>
            <a:ext cx="6662738" cy="645520"/>
          </a:xfrm>
          <a:prstGeom prst="rect">
            <a:avLst/>
          </a:prstGeom>
        </p:spPr>
      </p:pic>
      <p:pic>
        <p:nvPicPr>
          <p:cNvPr id="7" name="Resim 38">
            <a:extLst>
              <a:ext uri="{FF2B5EF4-FFF2-40B4-BE49-F238E27FC236}">
                <a16:creationId xmlns:a16="http://schemas.microsoft.com/office/drawing/2014/main" id="{DF405BF7-7370-420E-A90A-2721F318D39A}"/>
              </a:ext>
            </a:extLst>
          </p:cNvPr>
          <p:cNvPicPr>
            <a:picLocks noChangeAspect="1"/>
          </p:cNvPicPr>
          <p:nvPr/>
        </p:nvPicPr>
        <p:blipFill>
          <a:blip r:embed="rId3"/>
          <a:stretch>
            <a:fillRect/>
          </a:stretch>
        </p:blipFill>
        <p:spPr>
          <a:xfrm>
            <a:off x="0" y="0"/>
            <a:ext cx="1323975" cy="1323975"/>
          </a:xfrm>
          <a:prstGeom prst="rect">
            <a:avLst/>
          </a:prstGeom>
        </p:spPr>
      </p:pic>
      <p:pic>
        <p:nvPicPr>
          <p:cNvPr id="9" name="Resim 40">
            <a:extLst>
              <a:ext uri="{FF2B5EF4-FFF2-40B4-BE49-F238E27FC236}">
                <a16:creationId xmlns:a16="http://schemas.microsoft.com/office/drawing/2014/main" id="{F13CFDE4-2510-4A78-81FE-6BF8D411108C}"/>
              </a:ext>
            </a:extLst>
          </p:cNvPr>
          <p:cNvPicPr>
            <a:picLocks noChangeAspect="1"/>
          </p:cNvPicPr>
          <p:nvPr/>
        </p:nvPicPr>
        <p:blipFill>
          <a:blip r:embed="rId3"/>
          <a:stretch>
            <a:fillRect/>
          </a:stretch>
        </p:blipFill>
        <p:spPr>
          <a:xfrm>
            <a:off x="7835660" y="0"/>
            <a:ext cx="1323975" cy="1323975"/>
          </a:xfrm>
          <a:prstGeom prst="rect">
            <a:avLst/>
          </a:prstGeom>
        </p:spPr>
      </p:pic>
    </p:spTree>
    <p:extLst>
      <p:ext uri="{BB962C8B-B14F-4D97-AF65-F5344CB8AC3E}">
        <p14:creationId xmlns:p14="http://schemas.microsoft.com/office/powerpoint/2010/main" val="3663629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A11359D-5329-4089-A3D9-33B91B949705}"/>
              </a:ext>
            </a:extLst>
          </p:cNvPr>
          <p:cNvSpPr>
            <a:spLocks noGrp="1"/>
          </p:cNvSpPr>
          <p:nvPr>
            <p:ph type="title"/>
          </p:nvPr>
        </p:nvSpPr>
        <p:spPr>
          <a:xfrm>
            <a:off x="866140" y="1066800"/>
            <a:ext cx="8264890" cy="1400175"/>
          </a:xfrm>
        </p:spPr>
        <p:txBody>
          <a:bodyPr/>
          <a:lstStyle/>
          <a:p>
            <a:r>
              <a:rPr lang="tr-TR" sz="4000" b="1" u="sng" dirty="0">
                <a:solidFill>
                  <a:srgbClr val="4FB8C1"/>
                </a:solidFill>
              </a:rPr>
              <a:t>Alternatif akımda '</a:t>
            </a:r>
            <a:r>
              <a:rPr lang="tr-TR" sz="4000" b="1" u="sng" dirty="0" err="1">
                <a:solidFill>
                  <a:srgbClr val="4FB8C1"/>
                </a:solidFill>
              </a:rPr>
              <a:t>indüktans</a:t>
            </a:r>
            <a:r>
              <a:rPr lang="tr-TR" sz="4000" b="1" u="sng" dirty="0">
                <a:solidFill>
                  <a:srgbClr val="4FB8C1"/>
                </a:solidFill>
              </a:rPr>
              <a:t>'</a:t>
            </a:r>
          </a:p>
        </p:txBody>
      </p:sp>
      <p:sp>
        <p:nvSpPr>
          <p:cNvPr id="3" name="İçerik Yer Tutucusu 2">
            <a:extLst>
              <a:ext uri="{FF2B5EF4-FFF2-40B4-BE49-F238E27FC236}">
                <a16:creationId xmlns:a16="http://schemas.microsoft.com/office/drawing/2014/main" id="{87246E0A-4C8F-4F7A-870A-2C22A7266F98}"/>
              </a:ext>
            </a:extLst>
          </p:cNvPr>
          <p:cNvSpPr>
            <a:spLocks noGrp="1"/>
          </p:cNvSpPr>
          <p:nvPr>
            <p:ph idx="1"/>
          </p:nvPr>
        </p:nvSpPr>
        <p:spPr/>
        <p:txBody>
          <a:bodyPr vert="horz" lIns="91440" tIns="45720" rIns="91440" bIns="45720" rtlCol="0" anchor="t">
            <a:normAutofit/>
          </a:bodyPr>
          <a:lstStyle/>
          <a:p>
            <a:r>
              <a:rPr lang="tr-TR" dirty="0"/>
              <a:t>    </a:t>
            </a:r>
            <a:endParaRPr lang="tr-TR" dirty="0" smtClean="0"/>
          </a:p>
          <a:p>
            <a:endParaRPr lang="tr-TR" dirty="0"/>
          </a:p>
          <a:p>
            <a:r>
              <a:rPr lang="tr-TR" dirty="0" smtClean="0"/>
              <a:t>Aşağıda </a:t>
            </a:r>
            <a:r>
              <a:rPr lang="tr-TR" dirty="0"/>
              <a:t>verilen şekildeki gibi bir </a:t>
            </a:r>
            <a:r>
              <a:rPr lang="tr-TR" dirty="0" err="1"/>
              <a:t>ac</a:t>
            </a:r>
            <a:r>
              <a:rPr lang="tr-TR" dirty="0"/>
              <a:t> üretecinin uçlarına direnci ihmal edilebilen bir </a:t>
            </a:r>
            <a:r>
              <a:rPr lang="tr-TR" dirty="0" err="1"/>
              <a:t>indüktörün</a:t>
            </a:r>
            <a:r>
              <a:rPr lang="tr-TR" dirty="0"/>
              <a:t> bağlı olduğu durumdaki örnek devreyi inceleyelim.</a:t>
            </a:r>
          </a:p>
        </p:txBody>
      </p:sp>
      <p:pic>
        <p:nvPicPr>
          <p:cNvPr id="5" name="Resim 38">
            <a:extLst>
              <a:ext uri="{FF2B5EF4-FFF2-40B4-BE49-F238E27FC236}">
                <a16:creationId xmlns:a16="http://schemas.microsoft.com/office/drawing/2014/main" id="{600F9668-B52D-4B3F-B26F-4B847E329200}"/>
              </a:ext>
            </a:extLst>
          </p:cNvPr>
          <p:cNvPicPr>
            <a:picLocks noChangeAspect="1"/>
          </p:cNvPicPr>
          <p:nvPr/>
        </p:nvPicPr>
        <p:blipFill>
          <a:blip r:embed="rId2"/>
          <a:stretch>
            <a:fillRect/>
          </a:stretch>
        </p:blipFill>
        <p:spPr>
          <a:xfrm>
            <a:off x="0" y="0"/>
            <a:ext cx="1323975" cy="1323975"/>
          </a:xfrm>
          <a:prstGeom prst="rect">
            <a:avLst/>
          </a:prstGeom>
        </p:spPr>
      </p:pic>
      <p:pic>
        <p:nvPicPr>
          <p:cNvPr id="7" name="Resim 40">
            <a:extLst>
              <a:ext uri="{FF2B5EF4-FFF2-40B4-BE49-F238E27FC236}">
                <a16:creationId xmlns:a16="http://schemas.microsoft.com/office/drawing/2014/main" id="{6163357C-EC76-4F4C-BDED-3B6E16BAFD9F}"/>
              </a:ext>
            </a:extLst>
          </p:cNvPr>
          <p:cNvPicPr>
            <a:picLocks noChangeAspect="1"/>
          </p:cNvPicPr>
          <p:nvPr/>
        </p:nvPicPr>
        <p:blipFill>
          <a:blip r:embed="rId2"/>
          <a:stretch>
            <a:fillRect/>
          </a:stretch>
        </p:blipFill>
        <p:spPr>
          <a:xfrm>
            <a:off x="7835660" y="0"/>
            <a:ext cx="1323975" cy="1323975"/>
          </a:xfrm>
          <a:prstGeom prst="rect">
            <a:avLst/>
          </a:prstGeom>
        </p:spPr>
      </p:pic>
      <p:pic>
        <p:nvPicPr>
          <p:cNvPr id="8" name="Resim 8">
            <a:extLst>
              <a:ext uri="{FF2B5EF4-FFF2-40B4-BE49-F238E27FC236}">
                <a16:creationId xmlns:a16="http://schemas.microsoft.com/office/drawing/2014/main" id="{177DA5A5-88BA-4582-ACE8-8F194F3E856C}"/>
              </a:ext>
            </a:extLst>
          </p:cNvPr>
          <p:cNvPicPr>
            <a:picLocks noChangeAspect="1"/>
          </p:cNvPicPr>
          <p:nvPr/>
        </p:nvPicPr>
        <p:blipFill rotWithShape="1">
          <a:blip r:embed="rId3"/>
          <a:srcRect l="9474" t="8392" r="25263" b="9440"/>
          <a:stretch/>
        </p:blipFill>
        <p:spPr>
          <a:xfrm>
            <a:off x="661987" y="3134615"/>
            <a:ext cx="4304794" cy="2662238"/>
          </a:xfrm>
          <a:prstGeom prst="rect">
            <a:avLst/>
          </a:prstGeom>
        </p:spPr>
      </p:pic>
      <p:sp>
        <p:nvSpPr>
          <p:cNvPr id="10" name="Metin kutusu 9">
            <a:extLst>
              <a:ext uri="{FF2B5EF4-FFF2-40B4-BE49-F238E27FC236}">
                <a16:creationId xmlns:a16="http://schemas.microsoft.com/office/drawing/2014/main" id="{1BDACA93-F6CD-4669-85CE-F47AEBF02C29}"/>
              </a:ext>
            </a:extLst>
          </p:cNvPr>
          <p:cNvSpPr txBox="1"/>
          <p:nvPr/>
        </p:nvSpPr>
        <p:spPr>
          <a:xfrm>
            <a:off x="5486400" y="3311525"/>
            <a:ext cx="3254355" cy="313932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dirty="0" err="1"/>
              <a:t>Indüktördeki</a:t>
            </a:r>
            <a:r>
              <a:rPr lang="tr-TR" dirty="0"/>
              <a:t> akımın değişmesinden dolayı bir </a:t>
            </a:r>
            <a:r>
              <a:rPr lang="tr-TR" dirty="0" err="1"/>
              <a:t>özindiksiyon</a:t>
            </a:r>
            <a:r>
              <a:rPr lang="tr-TR" dirty="0"/>
              <a:t> </a:t>
            </a:r>
            <a:r>
              <a:rPr lang="tr-TR" dirty="0" err="1"/>
              <a:t>emk'sı</a:t>
            </a:r>
            <a:r>
              <a:rPr lang="tr-TR" dirty="0"/>
              <a:t> doğar. </a:t>
            </a:r>
            <a:r>
              <a:rPr lang="tr-TR" dirty="0" err="1"/>
              <a:t>İndiktörün</a:t>
            </a:r>
            <a:r>
              <a:rPr lang="tr-TR" dirty="0"/>
              <a:t> sargılarından geçen       akımı , </a:t>
            </a:r>
          </a:p>
          <a:p>
            <a:pPr algn="ctr"/>
            <a:endParaRPr lang="tr-TR" dirty="0"/>
          </a:p>
          <a:p>
            <a:pPr algn="ctr"/>
            <a:endParaRPr lang="tr-TR" dirty="0"/>
          </a:p>
          <a:p>
            <a:pPr algn="ctr"/>
            <a:endParaRPr lang="tr-TR" dirty="0"/>
          </a:p>
          <a:p>
            <a:pPr algn="ctr"/>
            <a:endParaRPr lang="tr-TR" dirty="0"/>
          </a:p>
          <a:p>
            <a:pPr algn="ctr"/>
            <a:r>
              <a:rPr lang="tr-TR" dirty="0"/>
              <a:t>i</a:t>
            </a:r>
            <a:r>
              <a:rPr lang="tr-TR" dirty="0" smtClean="0"/>
              <a:t>le </a:t>
            </a:r>
            <a:r>
              <a:rPr lang="tr-TR" dirty="0"/>
              <a:t>verilir . </a:t>
            </a:r>
          </a:p>
          <a:p>
            <a:pPr algn="ctr"/>
            <a:endParaRPr lang="tr-TR" dirty="0"/>
          </a:p>
        </p:txBody>
      </p:sp>
      <p:pic>
        <p:nvPicPr>
          <p:cNvPr id="11" name="Resim 11">
            <a:extLst>
              <a:ext uri="{FF2B5EF4-FFF2-40B4-BE49-F238E27FC236}">
                <a16:creationId xmlns:a16="http://schemas.microsoft.com/office/drawing/2014/main" id="{F2C53F2B-DAB1-4D76-8C9D-20E66BF96B3D}"/>
              </a:ext>
            </a:extLst>
          </p:cNvPr>
          <p:cNvPicPr>
            <a:picLocks noChangeAspect="1"/>
          </p:cNvPicPr>
          <p:nvPr/>
        </p:nvPicPr>
        <p:blipFill>
          <a:blip r:embed="rId4"/>
          <a:stretch>
            <a:fillRect/>
          </a:stretch>
        </p:blipFill>
        <p:spPr>
          <a:xfrm>
            <a:off x="6903097" y="4486014"/>
            <a:ext cx="333375" cy="256298"/>
          </a:xfrm>
          <a:prstGeom prst="rect">
            <a:avLst/>
          </a:prstGeom>
        </p:spPr>
      </p:pic>
      <p:pic>
        <p:nvPicPr>
          <p:cNvPr id="13" name="Resim 13">
            <a:extLst>
              <a:ext uri="{FF2B5EF4-FFF2-40B4-BE49-F238E27FC236}">
                <a16:creationId xmlns:a16="http://schemas.microsoft.com/office/drawing/2014/main" id="{6F06CE56-5B48-4AF1-A1BC-824835030DAF}"/>
              </a:ext>
            </a:extLst>
          </p:cNvPr>
          <p:cNvPicPr>
            <a:picLocks noChangeAspect="1"/>
          </p:cNvPicPr>
          <p:nvPr/>
        </p:nvPicPr>
        <p:blipFill>
          <a:blip r:embed="rId5"/>
          <a:stretch>
            <a:fillRect/>
          </a:stretch>
        </p:blipFill>
        <p:spPr>
          <a:xfrm>
            <a:off x="5848350" y="4825580"/>
            <a:ext cx="2308225" cy="753659"/>
          </a:xfrm>
          <a:prstGeom prst="rect">
            <a:avLst/>
          </a:prstGeom>
        </p:spPr>
      </p:pic>
    </p:spTree>
    <p:extLst>
      <p:ext uri="{BB962C8B-B14F-4D97-AF65-F5344CB8AC3E}">
        <p14:creationId xmlns:p14="http://schemas.microsoft.com/office/powerpoint/2010/main" val="2023393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05BF9A1-0E29-4BB2-AD42-A0ADC7D154A1}"/>
              </a:ext>
            </a:extLst>
          </p:cNvPr>
          <p:cNvSpPr>
            <a:spLocks noGrp="1"/>
          </p:cNvSpPr>
          <p:nvPr>
            <p:ph type="title"/>
          </p:nvPr>
        </p:nvSpPr>
        <p:spPr>
          <a:xfrm>
            <a:off x="561975" y="1285875"/>
            <a:ext cx="7621212" cy="1400175"/>
          </a:xfrm>
        </p:spPr>
        <p:txBody>
          <a:bodyPr/>
          <a:lstStyle/>
          <a:p>
            <a:r>
              <a:rPr lang="tr-TR" sz="4000" b="1" u="sng" dirty="0" err="1">
                <a:solidFill>
                  <a:srgbClr val="4FB8C1"/>
                </a:solidFill>
              </a:rPr>
              <a:t>Aternatif</a:t>
            </a:r>
            <a:r>
              <a:rPr lang="tr-TR" sz="4000" b="1" u="sng" dirty="0">
                <a:solidFill>
                  <a:srgbClr val="4FB8C1"/>
                </a:solidFill>
              </a:rPr>
              <a:t> akımda '</a:t>
            </a:r>
            <a:r>
              <a:rPr lang="tr-TR" sz="4000" b="1" u="sng" dirty="0" err="1">
                <a:solidFill>
                  <a:srgbClr val="4FB8C1"/>
                </a:solidFill>
              </a:rPr>
              <a:t>indüktans</a:t>
            </a:r>
            <a:r>
              <a:rPr lang="tr-TR" sz="4000" b="1" u="sng" dirty="0">
                <a:solidFill>
                  <a:srgbClr val="4FB8C1"/>
                </a:solidFill>
              </a:rPr>
              <a:t>'</a:t>
            </a:r>
          </a:p>
        </p:txBody>
      </p:sp>
      <p:sp>
        <p:nvSpPr>
          <p:cNvPr id="3" name="İçerik Yer Tutucusu 2">
            <a:extLst>
              <a:ext uri="{FF2B5EF4-FFF2-40B4-BE49-F238E27FC236}">
                <a16:creationId xmlns:a16="http://schemas.microsoft.com/office/drawing/2014/main" id="{A4A51C1B-265F-4C0C-B6C3-61974A39B375}"/>
              </a:ext>
            </a:extLst>
          </p:cNvPr>
          <p:cNvSpPr>
            <a:spLocks noGrp="1"/>
          </p:cNvSpPr>
          <p:nvPr>
            <p:ph idx="1"/>
          </p:nvPr>
        </p:nvSpPr>
        <p:spPr/>
        <p:txBody>
          <a:bodyPr vert="horz" lIns="91440" tIns="45720" rIns="91440" bIns="45720" rtlCol="0" anchor="t">
            <a:normAutofit/>
          </a:bodyPr>
          <a:lstStyle/>
          <a:p>
            <a:pPr marL="0" indent="0">
              <a:buNone/>
            </a:pPr>
            <a:r>
              <a:rPr lang="tr-TR" dirty="0"/>
              <a:t>    </a:t>
            </a:r>
            <a:endParaRPr lang="tr-TR" dirty="0" smtClean="0"/>
          </a:p>
          <a:p>
            <a:pPr marL="0" indent="0">
              <a:buNone/>
            </a:pPr>
            <a:endParaRPr lang="tr-TR" dirty="0"/>
          </a:p>
          <a:p>
            <a:pPr marL="0" indent="0">
              <a:buNone/>
            </a:pPr>
            <a:r>
              <a:rPr lang="tr-TR" dirty="0" smtClean="0"/>
              <a:t>Burada </a:t>
            </a:r>
            <a:r>
              <a:rPr lang="tr-TR" i="1" dirty="0"/>
              <a:t>L , </a:t>
            </a:r>
            <a:r>
              <a:rPr lang="tr-TR" dirty="0"/>
              <a:t> </a:t>
            </a:r>
            <a:r>
              <a:rPr lang="tr-TR" dirty="0" err="1"/>
              <a:t>indüktans</a:t>
            </a:r>
            <a:r>
              <a:rPr lang="tr-TR" dirty="0"/>
              <a:t> olup SI ölçüm sisteminde birimi (H )' </a:t>
            </a:r>
            <a:r>
              <a:rPr lang="tr-TR" dirty="0" err="1"/>
              <a:t>dir</a:t>
            </a:r>
            <a:r>
              <a:rPr lang="tr-TR" dirty="0"/>
              <a:t> . Buradan akımın zamana bağlı olarak değiştiği ve maksimum değerinin </a:t>
            </a:r>
          </a:p>
          <a:p>
            <a:pPr>
              <a:buClr>
                <a:srgbClr val="8AD0D6"/>
              </a:buClr>
            </a:pPr>
            <a:endParaRPr lang="tr-TR" dirty="0"/>
          </a:p>
          <a:p>
            <a:pPr>
              <a:buClr>
                <a:srgbClr val="8AD0D6"/>
              </a:buClr>
            </a:pPr>
            <a:endParaRPr lang="tr-TR" dirty="0"/>
          </a:p>
          <a:p>
            <a:pPr marL="0" indent="0">
              <a:buClr>
                <a:srgbClr val="8AD0D6"/>
              </a:buClr>
              <a:buNone/>
            </a:pPr>
            <a:r>
              <a:rPr lang="tr-TR" dirty="0"/>
              <a:t>Olduğu görülmektedir. </a:t>
            </a:r>
          </a:p>
          <a:p>
            <a:pPr marL="0" indent="0">
              <a:buClr>
                <a:srgbClr val="8AD0D6"/>
              </a:buClr>
              <a:buNone/>
            </a:pPr>
            <a:r>
              <a:rPr lang="tr-TR" dirty="0"/>
              <a:t>Eşitlikteki       niceliğine </a:t>
            </a:r>
            <a:r>
              <a:rPr lang="tr-TR" dirty="0" err="1"/>
              <a:t>indüktif</a:t>
            </a:r>
            <a:r>
              <a:rPr lang="tr-TR" dirty="0"/>
              <a:t> </a:t>
            </a:r>
            <a:r>
              <a:rPr lang="tr-TR" dirty="0" err="1"/>
              <a:t>reaktans</a:t>
            </a:r>
            <a:r>
              <a:rPr lang="tr-TR" dirty="0"/>
              <a:t> veya kısaca </a:t>
            </a:r>
            <a:r>
              <a:rPr lang="tr-TR" dirty="0" err="1"/>
              <a:t>reaktans</a:t>
            </a:r>
            <a:r>
              <a:rPr lang="tr-TR" dirty="0"/>
              <a:t> adı verilir ve               ile gösterilir . </a:t>
            </a:r>
          </a:p>
          <a:p>
            <a:pPr marL="0" indent="0">
              <a:buClr>
                <a:srgbClr val="8AD0D6"/>
              </a:buClr>
              <a:buNone/>
            </a:pPr>
            <a:r>
              <a:rPr lang="tr-TR" dirty="0" err="1"/>
              <a:t>İndüktif</a:t>
            </a:r>
            <a:r>
              <a:rPr lang="tr-TR" dirty="0"/>
              <a:t> </a:t>
            </a:r>
            <a:r>
              <a:rPr lang="tr-TR" dirty="0" err="1"/>
              <a:t>reaktansi</a:t>
            </a:r>
            <a:r>
              <a:rPr lang="tr-TR" dirty="0"/>
              <a:t> alternatif akıma karşı </a:t>
            </a:r>
            <a:r>
              <a:rPr lang="tr-TR" dirty="0" err="1"/>
              <a:t>indüktörün</a:t>
            </a:r>
            <a:r>
              <a:rPr lang="tr-TR" dirty="0"/>
              <a:t> gösterdiği </a:t>
            </a:r>
            <a:r>
              <a:rPr lang="tr-TR" dirty="0" err="1"/>
              <a:t>direçtir</a:t>
            </a:r>
            <a:r>
              <a:rPr lang="tr-TR" dirty="0"/>
              <a:t> ve SI ölçü sisteminde</a:t>
            </a:r>
          </a:p>
          <a:p>
            <a:pPr marL="0" indent="0">
              <a:buClr>
                <a:srgbClr val="8AD0D6"/>
              </a:buClr>
              <a:buNone/>
            </a:pPr>
            <a:r>
              <a:rPr lang="tr-TR" dirty="0"/>
              <a:t> (V) /amper (A) veya </a:t>
            </a:r>
            <a:r>
              <a:rPr lang="tr-TR" dirty="0" err="1"/>
              <a:t>ohm</a:t>
            </a:r>
            <a:r>
              <a:rPr lang="tr-TR" dirty="0"/>
              <a:t> (Ω) ' dur . </a:t>
            </a:r>
          </a:p>
          <a:p>
            <a:pPr marL="0" indent="0">
              <a:buClr>
                <a:srgbClr val="8AD0D6"/>
              </a:buClr>
              <a:buNone/>
            </a:pPr>
            <a:endParaRPr lang="tr-TR" dirty="0"/>
          </a:p>
        </p:txBody>
      </p:sp>
      <p:pic>
        <p:nvPicPr>
          <p:cNvPr id="5" name="Resim 38">
            <a:extLst>
              <a:ext uri="{FF2B5EF4-FFF2-40B4-BE49-F238E27FC236}">
                <a16:creationId xmlns:a16="http://schemas.microsoft.com/office/drawing/2014/main" id="{A9D3960E-7279-44EE-B54C-9F654F51ED09}"/>
              </a:ext>
            </a:extLst>
          </p:cNvPr>
          <p:cNvPicPr>
            <a:picLocks noChangeAspect="1"/>
          </p:cNvPicPr>
          <p:nvPr/>
        </p:nvPicPr>
        <p:blipFill>
          <a:blip r:embed="rId2"/>
          <a:stretch>
            <a:fillRect/>
          </a:stretch>
        </p:blipFill>
        <p:spPr>
          <a:xfrm>
            <a:off x="0" y="0"/>
            <a:ext cx="1323975" cy="1323975"/>
          </a:xfrm>
          <a:prstGeom prst="rect">
            <a:avLst/>
          </a:prstGeom>
        </p:spPr>
      </p:pic>
      <p:pic>
        <p:nvPicPr>
          <p:cNvPr id="7" name="Resim 40">
            <a:extLst>
              <a:ext uri="{FF2B5EF4-FFF2-40B4-BE49-F238E27FC236}">
                <a16:creationId xmlns:a16="http://schemas.microsoft.com/office/drawing/2014/main" id="{EBEEDA5D-11EF-40A4-AF0F-FEBA306A3C0F}"/>
              </a:ext>
            </a:extLst>
          </p:cNvPr>
          <p:cNvPicPr>
            <a:picLocks noChangeAspect="1"/>
          </p:cNvPicPr>
          <p:nvPr/>
        </p:nvPicPr>
        <p:blipFill>
          <a:blip r:embed="rId2"/>
          <a:stretch>
            <a:fillRect/>
          </a:stretch>
        </p:blipFill>
        <p:spPr>
          <a:xfrm>
            <a:off x="7835660" y="0"/>
            <a:ext cx="1323975" cy="1323975"/>
          </a:xfrm>
          <a:prstGeom prst="rect">
            <a:avLst/>
          </a:prstGeom>
        </p:spPr>
      </p:pic>
      <p:pic>
        <p:nvPicPr>
          <p:cNvPr id="8" name="Resim 8">
            <a:extLst>
              <a:ext uri="{FF2B5EF4-FFF2-40B4-BE49-F238E27FC236}">
                <a16:creationId xmlns:a16="http://schemas.microsoft.com/office/drawing/2014/main" id="{AC21DACF-75F7-403E-BAFE-299C0E9953F7}"/>
              </a:ext>
            </a:extLst>
          </p:cNvPr>
          <p:cNvPicPr>
            <a:picLocks noChangeAspect="1"/>
          </p:cNvPicPr>
          <p:nvPr/>
        </p:nvPicPr>
        <p:blipFill>
          <a:blip r:embed="rId3"/>
          <a:stretch>
            <a:fillRect/>
          </a:stretch>
        </p:blipFill>
        <p:spPr>
          <a:xfrm>
            <a:off x="1019175" y="3076575"/>
            <a:ext cx="1847850" cy="552450"/>
          </a:xfrm>
          <a:prstGeom prst="rect">
            <a:avLst/>
          </a:prstGeom>
        </p:spPr>
      </p:pic>
      <p:pic>
        <p:nvPicPr>
          <p:cNvPr id="10" name="Resim 10" descr="gök, mobilya içeren bir resim&#10;&#10;Yüksek güvenilirlikle oluşturulmuş açıklama">
            <a:extLst>
              <a:ext uri="{FF2B5EF4-FFF2-40B4-BE49-F238E27FC236}">
                <a16:creationId xmlns:a16="http://schemas.microsoft.com/office/drawing/2014/main" id="{5F80480A-C463-4079-9EC8-9493B39EF415}"/>
              </a:ext>
            </a:extLst>
          </p:cNvPr>
          <p:cNvPicPr>
            <a:picLocks noChangeAspect="1"/>
          </p:cNvPicPr>
          <p:nvPr/>
        </p:nvPicPr>
        <p:blipFill>
          <a:blip r:embed="rId4"/>
          <a:stretch>
            <a:fillRect/>
          </a:stretch>
        </p:blipFill>
        <p:spPr>
          <a:xfrm>
            <a:off x="2019300" y="4245971"/>
            <a:ext cx="342900" cy="333967"/>
          </a:xfrm>
          <a:prstGeom prst="rect">
            <a:avLst/>
          </a:prstGeom>
        </p:spPr>
      </p:pic>
      <p:pic>
        <p:nvPicPr>
          <p:cNvPr id="12" name="Resim 12" descr="kişi içeren bir resim&#10;&#10;Yüksek güvenilirlikle oluşturulmuş açıklama">
            <a:extLst>
              <a:ext uri="{FF2B5EF4-FFF2-40B4-BE49-F238E27FC236}">
                <a16:creationId xmlns:a16="http://schemas.microsoft.com/office/drawing/2014/main" id="{10039427-9E42-4012-AA28-62BC8E0428FA}"/>
              </a:ext>
            </a:extLst>
          </p:cNvPr>
          <p:cNvPicPr>
            <a:picLocks noChangeAspect="1"/>
          </p:cNvPicPr>
          <p:nvPr/>
        </p:nvPicPr>
        <p:blipFill>
          <a:blip r:embed="rId5"/>
          <a:stretch>
            <a:fillRect/>
          </a:stretch>
        </p:blipFill>
        <p:spPr>
          <a:xfrm>
            <a:off x="3559610" y="4529677"/>
            <a:ext cx="877129" cy="364199"/>
          </a:xfrm>
          <a:prstGeom prst="rect">
            <a:avLst/>
          </a:prstGeom>
        </p:spPr>
      </p:pic>
    </p:spTree>
    <p:extLst>
      <p:ext uri="{BB962C8B-B14F-4D97-AF65-F5344CB8AC3E}">
        <p14:creationId xmlns:p14="http://schemas.microsoft.com/office/powerpoint/2010/main" val="4163377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7E1BDA8-E492-4D32-BDFC-B018F33FDE12}"/>
              </a:ext>
            </a:extLst>
          </p:cNvPr>
          <p:cNvSpPr>
            <a:spLocks noGrp="1"/>
          </p:cNvSpPr>
          <p:nvPr>
            <p:ph type="title"/>
          </p:nvPr>
        </p:nvSpPr>
        <p:spPr>
          <a:xfrm>
            <a:off x="809625" y="1009650"/>
            <a:ext cx="7728671" cy="1400175"/>
          </a:xfrm>
        </p:spPr>
        <p:txBody>
          <a:bodyPr/>
          <a:lstStyle/>
          <a:p>
            <a:r>
              <a:rPr lang="tr-TR" sz="4000" b="1" u="sng" dirty="0" err="1">
                <a:solidFill>
                  <a:srgbClr val="4FB8C1"/>
                </a:solidFill>
              </a:rPr>
              <a:t>Aternatif</a:t>
            </a:r>
            <a:r>
              <a:rPr lang="tr-TR" sz="4000" b="1" u="sng" dirty="0">
                <a:solidFill>
                  <a:srgbClr val="4FB8C1"/>
                </a:solidFill>
              </a:rPr>
              <a:t> akımda '</a:t>
            </a:r>
            <a:r>
              <a:rPr lang="tr-TR" sz="4000" b="1" u="sng" dirty="0" err="1">
                <a:solidFill>
                  <a:srgbClr val="4FB8C1"/>
                </a:solidFill>
              </a:rPr>
              <a:t>indüktans</a:t>
            </a:r>
            <a:r>
              <a:rPr lang="tr-TR" sz="4000" b="1" u="sng" dirty="0">
                <a:solidFill>
                  <a:srgbClr val="4FB8C1"/>
                </a:solidFill>
              </a:rPr>
              <a:t>'</a:t>
            </a:r>
            <a:endParaRPr lang="tr-TR" sz="4000">
              <a:solidFill>
                <a:srgbClr val="4FB8C1"/>
              </a:solidFill>
            </a:endParaRPr>
          </a:p>
        </p:txBody>
      </p:sp>
      <p:pic>
        <p:nvPicPr>
          <p:cNvPr id="7" name="Resim 38">
            <a:extLst>
              <a:ext uri="{FF2B5EF4-FFF2-40B4-BE49-F238E27FC236}">
                <a16:creationId xmlns:a16="http://schemas.microsoft.com/office/drawing/2014/main" id="{75FF957C-F6F9-4CA7-A91E-F96E8045CA00}"/>
              </a:ext>
            </a:extLst>
          </p:cNvPr>
          <p:cNvPicPr>
            <a:picLocks noChangeAspect="1"/>
          </p:cNvPicPr>
          <p:nvPr/>
        </p:nvPicPr>
        <p:blipFill>
          <a:blip r:embed="rId2"/>
          <a:stretch>
            <a:fillRect/>
          </a:stretch>
        </p:blipFill>
        <p:spPr>
          <a:xfrm>
            <a:off x="0" y="0"/>
            <a:ext cx="1323975" cy="1323975"/>
          </a:xfrm>
          <a:prstGeom prst="rect">
            <a:avLst/>
          </a:prstGeom>
        </p:spPr>
      </p:pic>
      <p:pic>
        <p:nvPicPr>
          <p:cNvPr id="9" name="Resim 40">
            <a:extLst>
              <a:ext uri="{FF2B5EF4-FFF2-40B4-BE49-F238E27FC236}">
                <a16:creationId xmlns:a16="http://schemas.microsoft.com/office/drawing/2014/main" id="{1C8A5B93-B705-456A-A151-4930250631BE}"/>
              </a:ext>
            </a:extLst>
          </p:cNvPr>
          <p:cNvPicPr>
            <a:picLocks noChangeAspect="1"/>
          </p:cNvPicPr>
          <p:nvPr/>
        </p:nvPicPr>
        <p:blipFill>
          <a:blip r:embed="rId2"/>
          <a:stretch>
            <a:fillRect/>
          </a:stretch>
        </p:blipFill>
        <p:spPr>
          <a:xfrm>
            <a:off x="7835660" y="0"/>
            <a:ext cx="1323975" cy="1323975"/>
          </a:xfrm>
          <a:prstGeom prst="rect">
            <a:avLst/>
          </a:prstGeom>
        </p:spPr>
      </p:pic>
      <p:sp>
        <p:nvSpPr>
          <p:cNvPr id="10" name="Metin kutusu 9">
            <a:extLst>
              <a:ext uri="{FF2B5EF4-FFF2-40B4-BE49-F238E27FC236}">
                <a16:creationId xmlns:a16="http://schemas.microsoft.com/office/drawing/2014/main" id="{07D3081E-A6FD-48CF-801D-314566D90B5A}"/>
              </a:ext>
            </a:extLst>
          </p:cNvPr>
          <p:cNvSpPr txBox="1"/>
          <p:nvPr/>
        </p:nvSpPr>
        <p:spPr>
          <a:xfrm>
            <a:off x="180975" y="1905000"/>
            <a:ext cx="7608887" cy="286232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b="1" dirty="0"/>
              <a:t>    </a:t>
            </a:r>
            <a:endParaRPr lang="tr-TR" b="1" dirty="0" smtClean="0"/>
          </a:p>
          <a:p>
            <a:endParaRPr lang="tr-TR" b="1" dirty="0"/>
          </a:p>
          <a:p>
            <a:r>
              <a:rPr lang="tr-TR" b="1" dirty="0" smtClean="0"/>
              <a:t>Dirençten </a:t>
            </a:r>
            <a:r>
              <a:rPr lang="tr-TR" b="1" dirty="0"/>
              <a:t>farklı olarak </a:t>
            </a:r>
            <a:r>
              <a:rPr lang="tr-TR" b="1" dirty="0" err="1"/>
              <a:t>reaktans</a:t>
            </a:r>
            <a:r>
              <a:rPr lang="tr-TR" b="1" dirty="0"/>
              <a:t> , </a:t>
            </a:r>
            <a:r>
              <a:rPr lang="tr-TR" b="1" dirty="0" err="1"/>
              <a:t>indüktörün</a:t>
            </a:r>
            <a:r>
              <a:rPr lang="tr-TR" b="1" dirty="0"/>
              <a:t> karakteristiklerine olduğu kadar frekansa bağlıdır . Bir </a:t>
            </a:r>
            <a:r>
              <a:rPr lang="tr-TR" b="1" dirty="0" err="1"/>
              <a:t>indüktörün</a:t>
            </a:r>
            <a:r>
              <a:rPr lang="tr-TR" b="1" dirty="0"/>
              <a:t> uçları arasındaki anlık gerilim düşmesi ;</a:t>
            </a:r>
          </a:p>
          <a:p>
            <a:r>
              <a:rPr lang="tr-TR" b="1" dirty="0"/>
              <a:t>    </a:t>
            </a:r>
          </a:p>
          <a:p>
            <a:r>
              <a:rPr lang="tr-TR" b="1" dirty="0"/>
              <a:t>  </a:t>
            </a:r>
          </a:p>
          <a:p>
            <a:r>
              <a:rPr lang="tr-TR" b="1" dirty="0"/>
              <a:t>                                             ile verilir . </a:t>
            </a:r>
          </a:p>
          <a:p>
            <a:endParaRPr lang="tr-TR" b="1" dirty="0"/>
          </a:p>
          <a:p>
            <a:endParaRPr lang="tr-TR" b="1" dirty="0"/>
          </a:p>
          <a:p>
            <a:endParaRPr lang="tr-TR" b="1" dirty="0"/>
          </a:p>
        </p:txBody>
      </p:sp>
      <p:pic>
        <p:nvPicPr>
          <p:cNvPr id="12" name="Resim 12">
            <a:extLst>
              <a:ext uri="{FF2B5EF4-FFF2-40B4-BE49-F238E27FC236}">
                <a16:creationId xmlns:a16="http://schemas.microsoft.com/office/drawing/2014/main" id="{BD69F7C1-2CDE-427F-9BE3-FD47ACDF22EC}"/>
              </a:ext>
            </a:extLst>
          </p:cNvPr>
          <p:cNvPicPr>
            <a:picLocks noChangeAspect="1"/>
          </p:cNvPicPr>
          <p:nvPr/>
        </p:nvPicPr>
        <p:blipFill>
          <a:blip r:embed="rId3"/>
          <a:stretch>
            <a:fillRect/>
          </a:stretch>
        </p:blipFill>
        <p:spPr>
          <a:xfrm>
            <a:off x="228600" y="3057525"/>
            <a:ext cx="2686050" cy="523875"/>
          </a:xfrm>
          <a:prstGeom prst="rect">
            <a:avLst/>
          </a:prstGeom>
        </p:spPr>
      </p:pic>
      <p:pic>
        <p:nvPicPr>
          <p:cNvPr id="14" name="Resim 14">
            <a:extLst>
              <a:ext uri="{FF2B5EF4-FFF2-40B4-BE49-F238E27FC236}">
                <a16:creationId xmlns:a16="http://schemas.microsoft.com/office/drawing/2014/main" id="{68B4064F-7C29-4938-A3E2-4273E66577B2}"/>
              </a:ext>
            </a:extLst>
          </p:cNvPr>
          <p:cNvPicPr>
            <a:picLocks noChangeAspect="1"/>
          </p:cNvPicPr>
          <p:nvPr/>
        </p:nvPicPr>
        <p:blipFill>
          <a:blip r:embed="rId4"/>
          <a:stretch>
            <a:fillRect/>
          </a:stretch>
        </p:blipFill>
        <p:spPr>
          <a:xfrm>
            <a:off x="38100" y="4133850"/>
            <a:ext cx="4095606" cy="2152650"/>
          </a:xfrm>
          <a:prstGeom prst="rect">
            <a:avLst/>
          </a:prstGeom>
        </p:spPr>
      </p:pic>
      <p:sp>
        <p:nvSpPr>
          <p:cNvPr id="16" name="Metin kutusu 15">
            <a:extLst>
              <a:ext uri="{FF2B5EF4-FFF2-40B4-BE49-F238E27FC236}">
                <a16:creationId xmlns:a16="http://schemas.microsoft.com/office/drawing/2014/main" id="{8DB080FF-7196-44FC-ADA6-AF5F4904C3E2}"/>
              </a:ext>
            </a:extLst>
          </p:cNvPr>
          <p:cNvSpPr txBox="1"/>
          <p:nvPr/>
        </p:nvSpPr>
        <p:spPr>
          <a:xfrm>
            <a:off x="4167505" y="3743325"/>
            <a:ext cx="4848369" cy="286232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b="1" dirty="0"/>
              <a:t>Sadece </a:t>
            </a:r>
            <a:r>
              <a:rPr lang="tr-TR" b="1" dirty="0" err="1"/>
              <a:t>indüktörden</a:t>
            </a:r>
            <a:r>
              <a:rPr lang="tr-TR" b="1" dirty="0"/>
              <a:t> oluşan bir </a:t>
            </a:r>
            <a:r>
              <a:rPr lang="tr-TR" b="1" dirty="0" err="1"/>
              <a:t>ac</a:t>
            </a:r>
            <a:r>
              <a:rPr lang="tr-TR" b="1" dirty="0"/>
              <a:t> devresi için akım ve gerilimin zamana göre değişim grafiği ve </a:t>
            </a:r>
            <a:r>
              <a:rPr lang="tr-TR" b="1" dirty="0" err="1"/>
              <a:t>fazör</a:t>
            </a:r>
            <a:r>
              <a:rPr lang="tr-TR" b="1" dirty="0"/>
              <a:t> diyagramı sırasıyla şekil (a) ve (b) de verilmiştir. Şekil (a) da görüldüğü gibi gerilim en büyük değerini aldığında akım sıfır , akım en büyük değerini aldığında gerilim sıfır olur Bu durumda akım gerilimin 90°  gerisindedir . O halde akımla gerilim arasındaki faz farkı 90° '</a:t>
            </a:r>
            <a:r>
              <a:rPr lang="tr-TR" b="1" dirty="0" err="1"/>
              <a:t>dir</a:t>
            </a:r>
            <a:r>
              <a:rPr lang="tr-TR" b="1" dirty="0"/>
              <a:t> </a:t>
            </a:r>
          </a:p>
        </p:txBody>
      </p:sp>
    </p:spTree>
    <p:extLst>
      <p:ext uri="{BB962C8B-B14F-4D97-AF65-F5344CB8AC3E}">
        <p14:creationId xmlns:p14="http://schemas.microsoft.com/office/powerpoint/2010/main" val="1415457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Tema">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Tema" id="{3109E6BF-E65E-4E6F-9D13-38F18A5C6AAF}" vid="{35E7D8A0-46EF-400C-AC50-393CE5D6308F}"/>
    </a:ext>
  </a:extLst>
</a:theme>
</file>

<file path=docProps/app.xml><?xml version="1.0" encoding="utf-8"?>
<Properties xmlns="http://schemas.openxmlformats.org/officeDocument/2006/extended-properties" xmlns:vt="http://schemas.openxmlformats.org/officeDocument/2006/docPropsVTypes">
  <Template>NMYO Tema</Template>
  <TotalTime>0</TotalTime>
  <Words>125</Words>
  <Application>Microsoft Office PowerPoint</Application>
  <PresentationFormat>Ekran Gösterisi (4:3)</PresentationFormat>
  <Paragraphs>88</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Calibri</vt:lpstr>
      <vt:lpstr>Century Gothic</vt:lpstr>
      <vt:lpstr>Times New Roman</vt:lpstr>
      <vt:lpstr>Wingdings</vt:lpstr>
      <vt:lpstr>NMYO Tema</vt:lpstr>
      <vt:lpstr>PowerPoint Sunusu</vt:lpstr>
      <vt:lpstr>PowerPoint Sunusu</vt:lpstr>
      <vt:lpstr>Alternatif akımda 'direnç'</vt:lpstr>
      <vt:lpstr>Alternatif akımda 'direnç'</vt:lpstr>
      <vt:lpstr> Alternatif akımda 'direnç'</vt:lpstr>
      <vt:lpstr>Alternatif akımda 'indüktans'</vt:lpstr>
      <vt:lpstr>Alternatif akımda 'indüktans'</vt:lpstr>
      <vt:lpstr>Aternatif akımda 'indüktans'</vt:lpstr>
      <vt:lpstr>Aternatif akımda 'indüktans'</vt:lpstr>
      <vt:lpstr>Alternatif akımda  'kondansatör '</vt:lpstr>
      <vt:lpstr>Alternatif akımda 'kondansatör'</vt:lpstr>
      <vt:lpstr>Alternatif akımda 'kondansatör'</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
  <cp:lastModifiedBy/>
  <cp:revision>6</cp:revision>
  <dcterms:created xsi:type="dcterms:W3CDTF">2012-08-15T22:53:30Z</dcterms:created>
  <dcterms:modified xsi:type="dcterms:W3CDTF">2020-01-28T19:10:18Z</dcterms:modified>
</cp:coreProperties>
</file>