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D5EEC21-2AE7-4612-952A-57B16C7C1C5A}" type="datetimeFigureOut">
              <a:rPr lang="en-US" smtClean="0"/>
              <a:t>5/3/2020</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29622B2-668C-40E8-B98B-D1856C921081}" type="slidenum">
              <a:rPr lang="en-US" smtClean="0"/>
              <a:t>‹#›</a:t>
            </a:fld>
            <a:endParaRPr lang="en-US"/>
          </a:p>
        </p:txBody>
      </p:sp>
    </p:spTree>
    <p:extLst>
      <p:ext uri="{BB962C8B-B14F-4D97-AF65-F5344CB8AC3E}">
        <p14:creationId xmlns:p14="http://schemas.microsoft.com/office/powerpoint/2010/main" val="40119776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EC21-2AE7-4612-952A-57B16C7C1C5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414307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EC21-2AE7-4612-952A-57B16C7C1C5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292180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5EEC21-2AE7-4612-952A-57B16C7C1C5A}"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125463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D5EEC21-2AE7-4612-952A-57B16C7C1C5A}" type="datetimeFigureOut">
              <a:rPr lang="en-US" smtClean="0"/>
              <a:t>5/3/2020</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4828261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5EEC21-2AE7-4612-952A-57B16C7C1C5A}"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299608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5EEC21-2AE7-4612-952A-57B16C7C1C5A}"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261621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5EEC21-2AE7-4612-952A-57B16C7C1C5A}"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7845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EEC21-2AE7-4612-952A-57B16C7C1C5A}"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22B2-668C-40E8-B98B-D1856C921081}" type="slidenum">
              <a:rPr lang="en-US" smtClean="0"/>
              <a:t>‹#›</a:t>
            </a:fld>
            <a:endParaRPr lang="en-US"/>
          </a:p>
        </p:txBody>
      </p:sp>
    </p:spTree>
    <p:extLst>
      <p:ext uri="{BB962C8B-B14F-4D97-AF65-F5344CB8AC3E}">
        <p14:creationId xmlns:p14="http://schemas.microsoft.com/office/powerpoint/2010/main" val="68422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D5EEC21-2AE7-4612-952A-57B16C7C1C5A}" type="datetimeFigureOut">
              <a:rPr lang="en-US" smtClean="0"/>
              <a:t>5/3/2020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229622B2-668C-40E8-B98B-D1856C921081}"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055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D5EEC21-2AE7-4612-952A-57B16C7C1C5A}" type="datetimeFigureOut">
              <a:rPr lang="en-US" smtClean="0"/>
              <a:t>5/3/2020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229622B2-668C-40E8-B98B-D1856C921081}"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276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D5EEC21-2AE7-4612-952A-57B16C7C1C5A}" type="datetimeFigureOut">
              <a:rPr lang="en-US" smtClean="0"/>
              <a:t>5/3/2020</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29622B2-668C-40E8-B98B-D1856C921081}"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9218273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George </a:t>
            </a:r>
            <a:r>
              <a:rPr lang="en-US" dirty="0" err="1" smtClean="0"/>
              <a:t>Enescu</a:t>
            </a:r>
            <a:endParaRPr lang="en-US" dirty="0"/>
          </a:p>
        </p:txBody>
      </p:sp>
      <p:sp>
        <p:nvSpPr>
          <p:cNvPr id="3" name="Subtitle 2"/>
          <p:cNvSpPr>
            <a:spLocks noGrp="1"/>
          </p:cNvSpPr>
          <p:nvPr>
            <p:ph type="subTitle" idx="1"/>
          </p:nvPr>
        </p:nvSpPr>
        <p:spPr/>
        <p:txBody>
          <a:bodyPr/>
          <a:lstStyle/>
          <a:p>
            <a:r>
              <a:rPr lang="en-US" dirty="0"/>
              <a:t>(1881 - 1955)</a:t>
            </a:r>
          </a:p>
        </p:txBody>
      </p:sp>
    </p:spTree>
    <p:extLst>
      <p:ext uri="{BB962C8B-B14F-4D97-AF65-F5344CB8AC3E}">
        <p14:creationId xmlns:p14="http://schemas.microsoft.com/office/powerpoint/2010/main" val="196261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066800" y="627797"/>
            <a:ext cx="2727278" cy="5224363"/>
          </a:xfrm>
        </p:spPr>
        <p:txBody>
          <a:bodyPr/>
          <a:lstStyle/>
          <a:p>
            <a:pPr algn="just"/>
            <a:r>
              <a:rPr lang="en-US" sz="2000" dirty="0"/>
              <a:t>George </a:t>
            </a:r>
            <a:r>
              <a:rPr lang="en-US" sz="2000" dirty="0" err="1"/>
              <a:t>Enescu</a:t>
            </a:r>
            <a:r>
              <a:rPr lang="en-US" sz="2000" dirty="0"/>
              <a:t> </a:t>
            </a:r>
            <a:r>
              <a:rPr lang="en-US" sz="2000" dirty="0" err="1"/>
              <a:t>heykeli</a:t>
            </a:r>
            <a:r>
              <a:rPr lang="en-US" sz="2000" dirty="0"/>
              <a:t> </a:t>
            </a:r>
            <a:r>
              <a:rPr lang="en-US" sz="2000" dirty="0" err="1"/>
              <a:t>Bükreş</a:t>
            </a:r>
            <a:r>
              <a:rPr lang="en-US" sz="2000" dirty="0"/>
              <a:t> </a:t>
            </a:r>
            <a:r>
              <a:rPr lang="en-US" sz="2000" dirty="0" err="1"/>
              <a:t>Ulusal</a:t>
            </a:r>
            <a:r>
              <a:rPr lang="en-US" sz="2000" dirty="0"/>
              <a:t> </a:t>
            </a:r>
            <a:r>
              <a:rPr lang="en-US" sz="2000" dirty="0" err="1"/>
              <a:t>Müzik</a:t>
            </a:r>
            <a:r>
              <a:rPr lang="en-US" sz="2000" dirty="0"/>
              <a:t> </a:t>
            </a:r>
            <a:r>
              <a:rPr lang="en-US" sz="2000" dirty="0" err="1"/>
              <a:t>Üniversitesi</a:t>
            </a:r>
            <a:r>
              <a:rPr lang="en-US" sz="2000" dirty="0"/>
              <a:t> </a:t>
            </a:r>
            <a:r>
              <a:rPr lang="en-US" sz="2000" dirty="0" err="1"/>
              <a:t>yakınında</a:t>
            </a:r>
            <a:r>
              <a:rPr lang="en-US" sz="2000" dirty="0"/>
              <a:t> </a:t>
            </a:r>
            <a:r>
              <a:rPr lang="en-US" sz="2000" dirty="0" err="1"/>
              <a:t>yer</a:t>
            </a:r>
            <a:r>
              <a:rPr lang="en-US" sz="2000" dirty="0"/>
              <a:t> </a:t>
            </a:r>
            <a:r>
              <a:rPr lang="en-US" sz="2000" dirty="0" err="1"/>
              <a:t>almaktadır</a:t>
            </a:r>
            <a:r>
              <a:rPr lang="en-US" sz="2000" dirty="0" smtClean="0"/>
              <a:t>.</a:t>
            </a:r>
          </a:p>
          <a:p>
            <a:pPr algn="just"/>
            <a:r>
              <a:rPr lang="en-US" sz="2000" dirty="0" err="1" smtClean="0"/>
              <a:t>Heykeltraş</a:t>
            </a:r>
            <a:r>
              <a:rPr lang="en-US" sz="2000" dirty="0" smtClean="0"/>
              <a:t> </a:t>
            </a:r>
            <a:r>
              <a:rPr lang="en-US" sz="2000" dirty="0"/>
              <a:t>Boris </a:t>
            </a:r>
            <a:r>
              <a:rPr lang="en-US" sz="2000" dirty="0" err="1"/>
              <a:t>Caragea</a:t>
            </a:r>
            <a:r>
              <a:rPr lang="en-US" sz="2000" dirty="0"/>
              <a:t>, </a:t>
            </a:r>
            <a:r>
              <a:rPr lang="en-US" sz="2000" dirty="0" smtClean="0"/>
              <a:t>1961</a:t>
            </a:r>
          </a:p>
          <a:p>
            <a:endParaRPr lang="en-US" dirty="0"/>
          </a:p>
        </p:txBody>
      </p:sp>
      <p:sp>
        <p:nvSpPr>
          <p:cNvPr id="11" name="Content Placeholder 10"/>
          <p:cNvSpPr>
            <a:spLocks noGrp="1"/>
          </p:cNvSpPr>
          <p:nvPr>
            <p:ph sz="half" idx="2"/>
          </p:nvPr>
        </p:nvSpPr>
        <p:spPr/>
        <p:txBody>
          <a:bodyPr/>
          <a:lstStyle/>
          <a:p>
            <a:pPr algn="just"/>
            <a:r>
              <a:rPr lang="en-US" sz="2000" dirty="0"/>
              <a:t>1971 </a:t>
            </a:r>
            <a:r>
              <a:rPr lang="en-US" sz="2000" dirty="0" err="1"/>
              <a:t>yılında</a:t>
            </a:r>
            <a:r>
              <a:rPr lang="en-US" sz="2000" dirty="0"/>
              <a:t> </a:t>
            </a:r>
            <a:r>
              <a:rPr lang="en-US" sz="2000" dirty="0" err="1"/>
              <a:t>Bükreş</a:t>
            </a:r>
            <a:r>
              <a:rPr lang="en-US" sz="2000" dirty="0"/>
              <a:t> </a:t>
            </a:r>
            <a:r>
              <a:rPr lang="en-US" sz="2000" dirty="0" err="1"/>
              <a:t>Ulusal</a:t>
            </a:r>
            <a:r>
              <a:rPr lang="en-US" sz="2000" dirty="0"/>
              <a:t> </a:t>
            </a:r>
            <a:r>
              <a:rPr lang="en-US" sz="2000" dirty="0" err="1"/>
              <a:t>Operası’nın</a:t>
            </a:r>
            <a:r>
              <a:rPr lang="en-US" sz="2000" dirty="0"/>
              <a:t> </a:t>
            </a:r>
            <a:r>
              <a:rPr lang="en-US" sz="2000" dirty="0" err="1"/>
              <a:t>önündeki</a:t>
            </a:r>
            <a:r>
              <a:rPr lang="en-US" sz="2000" dirty="0"/>
              <a:t> </a:t>
            </a:r>
            <a:r>
              <a:rPr lang="en-US" sz="2000" dirty="0" err="1"/>
              <a:t>bahçeye</a:t>
            </a:r>
            <a:r>
              <a:rPr lang="en-US" sz="2000" dirty="0"/>
              <a:t> </a:t>
            </a:r>
            <a:r>
              <a:rPr lang="en-US" sz="2000" dirty="0" err="1"/>
              <a:t>kurulan</a:t>
            </a:r>
            <a:r>
              <a:rPr lang="en-US" sz="2000" dirty="0"/>
              <a:t> Ion </a:t>
            </a:r>
            <a:r>
              <a:rPr lang="en-US" sz="2000" dirty="0" err="1"/>
              <a:t>Jalea</a:t>
            </a:r>
            <a:r>
              <a:rPr lang="en-US" sz="2000" dirty="0"/>
              <a:t> </a:t>
            </a:r>
            <a:r>
              <a:rPr lang="en-US" sz="2000" dirty="0" err="1"/>
              <a:t>tarafından</a:t>
            </a:r>
            <a:r>
              <a:rPr lang="en-US" sz="2000" dirty="0"/>
              <a:t> </a:t>
            </a:r>
            <a:r>
              <a:rPr lang="en-US" sz="2000" dirty="0" err="1"/>
              <a:t>heykelden</a:t>
            </a:r>
            <a:r>
              <a:rPr lang="en-US" sz="2000" dirty="0"/>
              <a:t> </a:t>
            </a:r>
            <a:r>
              <a:rPr lang="en-US" sz="2000" dirty="0" err="1"/>
              <a:t>yapılmış</a:t>
            </a:r>
            <a:r>
              <a:rPr lang="en-US" sz="2000" dirty="0"/>
              <a:t> George </a:t>
            </a:r>
            <a:r>
              <a:rPr lang="en-US" sz="2000" dirty="0" err="1"/>
              <a:t>Enescu</a:t>
            </a:r>
            <a:r>
              <a:rPr lang="en-US" sz="2000" dirty="0"/>
              <a:t> </a:t>
            </a:r>
            <a:r>
              <a:rPr lang="en-US" sz="2000" dirty="0" err="1" smtClean="0"/>
              <a:t>heykeli</a:t>
            </a:r>
            <a:endParaRPr lang="en-US" sz="2000" dirty="0" smtClean="0"/>
          </a:p>
          <a:p>
            <a:endParaRPr lang="en-US" dirty="0"/>
          </a:p>
        </p:txBody>
      </p:sp>
      <p:pic>
        <p:nvPicPr>
          <p:cNvPr id="12" name="Picture 11"/>
          <p:cNvPicPr>
            <a:picLocks noChangeAspect="1"/>
          </p:cNvPicPr>
          <p:nvPr/>
        </p:nvPicPr>
        <p:blipFill>
          <a:blip r:embed="rId2"/>
          <a:stretch>
            <a:fillRect/>
          </a:stretch>
        </p:blipFill>
        <p:spPr>
          <a:xfrm>
            <a:off x="3794078" y="627797"/>
            <a:ext cx="2230499" cy="5219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a:stretch>
            <a:fillRect/>
          </a:stretch>
        </p:blipFill>
        <p:spPr>
          <a:xfrm>
            <a:off x="7572715" y="3595603"/>
            <a:ext cx="3413733" cy="2558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290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268093"/>
          </a:xfrm>
        </p:spPr>
        <p:txBody>
          <a:bodyPr>
            <a:normAutofit/>
          </a:bodyPr>
          <a:lstStyle/>
          <a:p>
            <a:r>
              <a:rPr lang="en-US" sz="4000" dirty="0"/>
              <a:t>Opera Oedipus</a:t>
            </a:r>
          </a:p>
        </p:txBody>
      </p:sp>
      <p:sp>
        <p:nvSpPr>
          <p:cNvPr id="3" name="Content Placeholder 2"/>
          <p:cNvSpPr>
            <a:spLocks noGrp="1"/>
          </p:cNvSpPr>
          <p:nvPr>
            <p:ph idx="1"/>
          </p:nvPr>
        </p:nvSpPr>
        <p:spPr>
          <a:xfrm>
            <a:off x="1066800" y="1542197"/>
            <a:ext cx="10479206" cy="4858603"/>
          </a:xfrm>
        </p:spPr>
        <p:txBody>
          <a:bodyPr>
            <a:noAutofit/>
          </a:bodyPr>
          <a:lstStyle/>
          <a:p>
            <a:pPr algn="just"/>
            <a:r>
              <a:rPr lang="tr-TR" sz="2400" b="1" dirty="0">
                <a:ea typeface="Times New Roman" panose="02020603050405020304" pitchFamily="18" charset="0"/>
              </a:rPr>
              <a:t>1921-1931</a:t>
            </a:r>
            <a:r>
              <a:rPr lang="tr-TR" sz="2400" dirty="0">
                <a:ea typeface="Times New Roman" panose="02020603050405020304" pitchFamily="18" charset="0"/>
              </a:rPr>
              <a:t> yılları arasında anıtsal dramatik ve bir yaratım olan </a:t>
            </a:r>
            <a:r>
              <a:rPr lang="tr-TR" sz="2400" i="1" dirty="0">
                <a:ea typeface="Times New Roman" panose="02020603050405020304" pitchFamily="18" charset="0"/>
              </a:rPr>
              <a:t>Oedip</a:t>
            </a:r>
            <a:r>
              <a:rPr lang="tr-TR" sz="2400" dirty="0">
                <a:ea typeface="Times New Roman" panose="02020603050405020304" pitchFamily="18" charset="0"/>
              </a:rPr>
              <a:t> operası üzerinde çalışıyordu; bu çalışma, sadece son yıllarda kendisini dünyadaki opera sahnelerinde göstermeye başladı. </a:t>
            </a:r>
            <a:endParaRPr lang="en-US" sz="2400" dirty="0">
              <a:ea typeface="Times New Roman" panose="02020603050405020304" pitchFamily="18" charset="0"/>
            </a:endParaRPr>
          </a:p>
          <a:p>
            <a:pPr algn="just">
              <a:lnSpc>
                <a:spcPct val="107000"/>
              </a:lnSpc>
              <a:spcBef>
                <a:spcPts val="1400"/>
              </a:spcBef>
              <a:spcAft>
                <a:spcPts val="1400"/>
              </a:spcAft>
            </a:pPr>
            <a:r>
              <a:rPr lang="tr-TR" sz="2400" i="1" dirty="0">
                <a:ea typeface="Times New Roman" panose="02020603050405020304" pitchFamily="18" charset="0"/>
              </a:rPr>
              <a:t>Oedipus</a:t>
            </a:r>
            <a:r>
              <a:rPr lang="tr-TR" sz="2400" dirty="0">
                <a:ea typeface="Times New Roman" panose="02020603050405020304" pitchFamily="18" charset="0"/>
              </a:rPr>
              <a:t> prömiyeri </a:t>
            </a:r>
            <a:r>
              <a:rPr lang="tr-TR" sz="2400" b="1" dirty="0">
                <a:ea typeface="Times New Roman" panose="02020603050405020304" pitchFamily="18" charset="0"/>
              </a:rPr>
              <a:t>13 Mart 1936 yılında Paris </a:t>
            </a:r>
            <a:r>
              <a:rPr lang="tr-TR" sz="2400" dirty="0">
                <a:ea typeface="Times New Roman" panose="02020603050405020304" pitchFamily="18" charset="0"/>
              </a:rPr>
              <a:t>şehrinde gerçekleşti ve hemen başarılı oldu. Paris opera sahnesinde </a:t>
            </a:r>
            <a:r>
              <a:rPr lang="tr-TR" sz="2400" i="1" dirty="0">
                <a:ea typeface="Times New Roman" panose="02020603050405020304" pitchFamily="18" charset="0"/>
              </a:rPr>
              <a:t>Oedipus</a:t>
            </a:r>
            <a:r>
              <a:rPr lang="tr-TR" sz="2400" dirty="0">
                <a:ea typeface="Times New Roman" panose="02020603050405020304" pitchFamily="18" charset="0"/>
              </a:rPr>
              <a:t> oynayan ilk </a:t>
            </a:r>
            <a:r>
              <a:rPr lang="tr-TR" sz="2400" b="1" dirty="0">
                <a:ea typeface="Times New Roman" panose="02020603050405020304" pitchFamily="18" charset="0"/>
              </a:rPr>
              <a:t>bariton André Piernet </a:t>
            </a:r>
            <a:r>
              <a:rPr lang="tr-TR" sz="2400" dirty="0">
                <a:ea typeface="Times New Roman" panose="02020603050405020304" pitchFamily="18" charset="0"/>
              </a:rPr>
              <a:t>idi. </a:t>
            </a:r>
            <a:endParaRPr lang="en-US" sz="2400" dirty="0">
              <a:ea typeface="Times New Roman" panose="02020603050405020304" pitchFamily="18" charset="0"/>
            </a:endParaRPr>
          </a:p>
          <a:p>
            <a:pPr algn="just">
              <a:lnSpc>
                <a:spcPct val="107000"/>
              </a:lnSpc>
              <a:spcBef>
                <a:spcPts val="1400"/>
              </a:spcBef>
              <a:spcAft>
                <a:spcPts val="1400"/>
              </a:spcAft>
            </a:pPr>
            <a:r>
              <a:rPr lang="tr-TR" sz="2400" dirty="0">
                <a:ea typeface="Times New Roman" panose="02020603050405020304" pitchFamily="18" charset="0"/>
              </a:rPr>
              <a:t>Opera librettisti </a:t>
            </a:r>
            <a:r>
              <a:rPr lang="tr-TR" sz="2400" b="1" dirty="0">
                <a:ea typeface="Times New Roman" panose="02020603050405020304" pitchFamily="18" charset="0"/>
              </a:rPr>
              <a:t>Edmond Fleg’du. </a:t>
            </a:r>
            <a:r>
              <a:rPr lang="tr-TR" sz="2400" dirty="0">
                <a:ea typeface="Times New Roman" panose="02020603050405020304" pitchFamily="18" charset="0"/>
              </a:rPr>
              <a:t>Ancak operadaki uluslararası kariyer, 1940 yılında Paris’in Alman ordusu tarafından işgal edildiği II. Dünya Savaşı’nın patlak vermesiyle kesintiye uğradı.</a:t>
            </a:r>
            <a:endParaRPr lang="en-US" sz="2400" dirty="0">
              <a:ea typeface="Calibri" panose="020F0502020204030204" pitchFamily="34" charset="0"/>
            </a:endParaRPr>
          </a:p>
          <a:p>
            <a:pPr algn="just">
              <a:lnSpc>
                <a:spcPct val="107000"/>
              </a:lnSpc>
              <a:spcBef>
                <a:spcPts val="1400"/>
              </a:spcBef>
              <a:spcAft>
                <a:spcPts val="1400"/>
              </a:spcAft>
            </a:pPr>
            <a:r>
              <a:rPr lang="tr-TR" sz="2400" dirty="0">
                <a:ea typeface="Times New Roman" panose="02020603050405020304" pitchFamily="18" charset="0"/>
              </a:rPr>
              <a:t>Ancak Opera, Romanya’daki popülerliğini defalarca Bükreş’teki </a:t>
            </a:r>
            <a:r>
              <a:rPr lang="tr-TR" sz="2400" i="1" dirty="0">
                <a:ea typeface="Times New Roman" panose="02020603050405020304" pitchFamily="18" charset="0"/>
              </a:rPr>
              <a:t>George Enescu Uluslararası Festivali</a:t>
            </a:r>
            <a:r>
              <a:rPr lang="tr-TR" sz="2400" dirty="0">
                <a:ea typeface="Times New Roman" panose="02020603050405020304" pitchFamily="18" charset="0"/>
              </a:rPr>
              <a:t> sırasında korudu. </a:t>
            </a:r>
            <a:endParaRPr lang="en-US" sz="2400" dirty="0">
              <a:ea typeface="Calibri" panose="020F0502020204030204" pitchFamily="34" charset="0"/>
            </a:endParaRPr>
          </a:p>
        </p:txBody>
      </p:sp>
    </p:spTree>
    <p:extLst>
      <p:ext uri="{BB962C8B-B14F-4D97-AF65-F5344CB8AC3E}">
        <p14:creationId xmlns:p14="http://schemas.microsoft.com/office/powerpoint/2010/main" val="2920312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II. </a:t>
            </a:r>
            <a:r>
              <a:rPr lang="en-US" sz="4000" dirty="0" err="1"/>
              <a:t>Dünya</a:t>
            </a:r>
            <a:r>
              <a:rPr lang="en-US" sz="4000" dirty="0"/>
              <a:t> </a:t>
            </a:r>
            <a:r>
              <a:rPr lang="en-US" sz="4000" dirty="0" err="1"/>
              <a:t>Savaşı</a:t>
            </a:r>
            <a:r>
              <a:rPr lang="en-US" sz="4000" dirty="0"/>
              <a:t>. </a:t>
            </a:r>
            <a:r>
              <a:rPr lang="en-US" sz="4000" dirty="0" err="1"/>
              <a:t>Olgunluk</a:t>
            </a:r>
            <a:r>
              <a:rPr lang="en-US" sz="4000" dirty="0"/>
              <a:t> </a:t>
            </a:r>
            <a:r>
              <a:rPr lang="en-US" sz="4000" dirty="0" err="1"/>
              <a:t>çalışmaları</a:t>
            </a:r>
            <a:endParaRPr lang="en-US" sz="4000" dirty="0"/>
          </a:p>
        </p:txBody>
      </p:sp>
      <p:sp>
        <p:nvSpPr>
          <p:cNvPr id="3" name="Content Placeholder 2"/>
          <p:cNvSpPr>
            <a:spLocks noGrp="1"/>
          </p:cNvSpPr>
          <p:nvPr>
            <p:ph idx="1"/>
          </p:nvPr>
        </p:nvSpPr>
        <p:spPr/>
        <p:txBody>
          <a:bodyPr/>
          <a:lstStyle/>
          <a:p>
            <a:pPr algn="just"/>
            <a:r>
              <a:rPr lang="en-US" sz="2400" dirty="0" err="1"/>
              <a:t>Kasım</a:t>
            </a:r>
            <a:r>
              <a:rPr lang="en-US" sz="2400" dirty="0"/>
              <a:t> 1939’da </a:t>
            </a:r>
            <a:r>
              <a:rPr lang="en-US" sz="2400" dirty="0" err="1"/>
              <a:t>Enescu</a:t>
            </a:r>
            <a:r>
              <a:rPr lang="en-US" sz="2400" dirty="0"/>
              <a:t>, </a:t>
            </a:r>
            <a:r>
              <a:rPr lang="en-US" sz="2400" dirty="0" err="1"/>
              <a:t>ülkeyi</a:t>
            </a:r>
            <a:r>
              <a:rPr lang="en-US" sz="2400" dirty="0"/>
              <a:t> </a:t>
            </a:r>
            <a:r>
              <a:rPr lang="en-US" sz="2400" dirty="0" err="1"/>
              <a:t>savunmak</a:t>
            </a:r>
            <a:r>
              <a:rPr lang="en-US" sz="2400" dirty="0"/>
              <a:t> </a:t>
            </a:r>
            <a:r>
              <a:rPr lang="en-US" sz="2400" dirty="0" err="1"/>
              <a:t>için</a:t>
            </a:r>
            <a:r>
              <a:rPr lang="en-US" sz="2400" dirty="0"/>
              <a:t> </a:t>
            </a:r>
            <a:r>
              <a:rPr lang="en-US" sz="2400" dirty="0" err="1"/>
              <a:t>Romanya</a:t>
            </a:r>
            <a:r>
              <a:rPr lang="en-US" sz="2400" dirty="0"/>
              <a:t> </a:t>
            </a:r>
            <a:r>
              <a:rPr lang="en-US" sz="2400" dirty="0" err="1"/>
              <a:t>Bakanlar</a:t>
            </a:r>
            <a:r>
              <a:rPr lang="en-US" sz="2400" dirty="0"/>
              <a:t> </a:t>
            </a:r>
            <a:r>
              <a:rPr lang="en-US" sz="2400" dirty="0" err="1"/>
              <a:t>Konseyi</a:t>
            </a:r>
            <a:r>
              <a:rPr lang="en-US" sz="2400" dirty="0"/>
              <a:t> </a:t>
            </a:r>
            <a:r>
              <a:rPr lang="en-US" sz="2400" dirty="0" err="1"/>
              <a:t>başkanına</a:t>
            </a:r>
            <a:r>
              <a:rPr lang="en-US" sz="2400" dirty="0"/>
              <a:t> 100.000 lei </a:t>
            </a:r>
            <a:r>
              <a:rPr lang="en-US" sz="2400" dirty="0" err="1"/>
              <a:t>bağışta</a:t>
            </a:r>
            <a:r>
              <a:rPr lang="en-US" sz="2400" dirty="0"/>
              <a:t> </a:t>
            </a:r>
            <a:r>
              <a:rPr lang="en-US" sz="2400" dirty="0" err="1"/>
              <a:t>bulundu</a:t>
            </a:r>
            <a:r>
              <a:rPr lang="en-US" sz="2400" dirty="0"/>
              <a:t>.</a:t>
            </a:r>
          </a:p>
          <a:p>
            <a:pPr algn="just"/>
            <a:r>
              <a:rPr lang="en-US" sz="2400" dirty="0" err="1"/>
              <a:t>Bükreş’te</a:t>
            </a:r>
            <a:r>
              <a:rPr lang="en-US" sz="2400" dirty="0"/>
              <a:t> </a:t>
            </a:r>
            <a:r>
              <a:rPr lang="en-US" sz="2400" dirty="0" err="1"/>
              <a:t>kalan</a:t>
            </a:r>
            <a:r>
              <a:rPr lang="en-US" sz="2400" dirty="0"/>
              <a:t> </a:t>
            </a:r>
            <a:r>
              <a:rPr lang="en-US" sz="2400" dirty="0" err="1"/>
              <a:t>İkinci</a:t>
            </a:r>
            <a:r>
              <a:rPr lang="en-US" sz="2400" dirty="0"/>
              <a:t> </a:t>
            </a:r>
            <a:r>
              <a:rPr lang="en-US" sz="2400" dirty="0" err="1"/>
              <a:t>Dünya</a:t>
            </a:r>
            <a:r>
              <a:rPr lang="en-US" sz="2400" dirty="0"/>
              <a:t> </a:t>
            </a:r>
            <a:r>
              <a:rPr lang="en-US" sz="2400" dirty="0" err="1"/>
              <a:t>Savaşı</a:t>
            </a:r>
            <a:r>
              <a:rPr lang="en-US" sz="2400" dirty="0"/>
              <a:t> </a:t>
            </a:r>
            <a:r>
              <a:rPr lang="en-US" sz="2400" dirty="0" err="1"/>
              <a:t>sırasında</a:t>
            </a:r>
            <a:r>
              <a:rPr lang="en-US" sz="2400" dirty="0"/>
              <a:t>, </a:t>
            </a:r>
            <a:r>
              <a:rPr lang="en-US" sz="2400" dirty="0" err="1"/>
              <a:t>Mihail</a:t>
            </a:r>
            <a:r>
              <a:rPr lang="en-US" sz="2400" dirty="0"/>
              <a:t> </a:t>
            </a:r>
            <a:r>
              <a:rPr lang="en-US" sz="2400" dirty="0" err="1"/>
              <a:t>Jora</a:t>
            </a:r>
            <a:r>
              <a:rPr lang="en-US" sz="2400" dirty="0"/>
              <a:t>, </a:t>
            </a:r>
            <a:r>
              <a:rPr lang="en-US" sz="2400" dirty="0" err="1"/>
              <a:t>Constantin</a:t>
            </a:r>
            <a:r>
              <a:rPr lang="en-US" sz="2400" dirty="0"/>
              <a:t> </a:t>
            </a:r>
            <a:r>
              <a:rPr lang="en-US" sz="2400" dirty="0" err="1"/>
              <a:t>Silvestri</a:t>
            </a:r>
            <a:r>
              <a:rPr lang="en-US" sz="2400" dirty="0"/>
              <a:t>, </a:t>
            </a:r>
            <a:r>
              <a:rPr lang="en-US" sz="2400" dirty="0" err="1"/>
              <a:t>Ionel</a:t>
            </a:r>
            <a:r>
              <a:rPr lang="en-US" sz="2400" dirty="0"/>
              <a:t> </a:t>
            </a:r>
            <a:r>
              <a:rPr lang="en-US" sz="2400" dirty="0" err="1"/>
              <a:t>Perlea</a:t>
            </a:r>
            <a:r>
              <a:rPr lang="en-US" sz="2400" dirty="0"/>
              <a:t>, </a:t>
            </a:r>
            <a:r>
              <a:rPr lang="en-US" sz="2400" dirty="0" err="1"/>
              <a:t>Nicolae</a:t>
            </a:r>
            <a:r>
              <a:rPr lang="en-US" sz="2400" dirty="0"/>
              <a:t> </a:t>
            </a:r>
            <a:r>
              <a:rPr lang="en-US" sz="2400" dirty="0" err="1"/>
              <a:t>Brânzeu</a:t>
            </a:r>
            <a:r>
              <a:rPr lang="en-US" sz="2400" dirty="0"/>
              <a:t>, Sabin </a:t>
            </a:r>
            <a:r>
              <a:rPr lang="en-US" sz="2400" dirty="0" err="1"/>
              <a:t>Drăgoi</a:t>
            </a:r>
            <a:r>
              <a:rPr lang="en-US" sz="2400" dirty="0"/>
              <a:t> </a:t>
            </a:r>
            <a:r>
              <a:rPr lang="en-US" sz="2400" dirty="0" err="1"/>
              <a:t>gibi</a:t>
            </a:r>
            <a:r>
              <a:rPr lang="en-US" sz="2400" dirty="0"/>
              <a:t> Rumen </a:t>
            </a:r>
            <a:r>
              <a:rPr lang="en-US" sz="2400" dirty="0" err="1"/>
              <a:t>müzisyenlerin</a:t>
            </a:r>
            <a:r>
              <a:rPr lang="en-US" sz="2400" dirty="0"/>
              <a:t> </a:t>
            </a:r>
            <a:r>
              <a:rPr lang="en-US" sz="2400" dirty="0" err="1"/>
              <a:t>kreasyonlarını</a:t>
            </a:r>
            <a:r>
              <a:rPr lang="en-US" sz="2400" dirty="0"/>
              <a:t> </a:t>
            </a:r>
            <a:r>
              <a:rPr lang="en-US" sz="2400" dirty="0" err="1"/>
              <a:t>teşvik</a:t>
            </a:r>
            <a:r>
              <a:rPr lang="en-US" sz="2400" dirty="0"/>
              <a:t> </a:t>
            </a:r>
            <a:r>
              <a:rPr lang="en-US" sz="2400" dirty="0" err="1"/>
              <a:t>eden</a:t>
            </a:r>
            <a:r>
              <a:rPr lang="en-US" sz="2400" dirty="0"/>
              <a:t> </a:t>
            </a:r>
            <a:r>
              <a:rPr lang="en-US" sz="2400" dirty="0" err="1"/>
              <a:t>zengin</a:t>
            </a:r>
            <a:r>
              <a:rPr lang="en-US" sz="2400" dirty="0"/>
              <a:t> </a:t>
            </a:r>
            <a:r>
              <a:rPr lang="en-US" sz="2400" dirty="0" err="1"/>
              <a:t>bir</a:t>
            </a:r>
            <a:r>
              <a:rPr lang="en-US" sz="2400" dirty="0"/>
              <a:t> </a:t>
            </a:r>
            <a:r>
              <a:rPr lang="en-US" sz="2400" dirty="0" err="1"/>
              <a:t>yönetmenlik</a:t>
            </a:r>
            <a:r>
              <a:rPr lang="en-US" sz="2400" dirty="0"/>
              <a:t> </a:t>
            </a:r>
            <a:r>
              <a:rPr lang="en-US" sz="2400" dirty="0" err="1"/>
              <a:t>aktivitesi</a:t>
            </a:r>
            <a:r>
              <a:rPr lang="en-US" sz="2400" dirty="0"/>
              <a:t> </a:t>
            </a:r>
            <a:r>
              <a:rPr lang="en-US" sz="2400" dirty="0" err="1"/>
              <a:t>vardı</a:t>
            </a:r>
            <a:r>
              <a:rPr lang="en-US" sz="2400" dirty="0"/>
              <a:t>. </a:t>
            </a:r>
            <a:r>
              <a:rPr lang="en-US" sz="2400" dirty="0" err="1"/>
              <a:t>Savaştan</a:t>
            </a:r>
            <a:r>
              <a:rPr lang="en-US" sz="2400" dirty="0"/>
              <a:t> </a:t>
            </a:r>
            <a:r>
              <a:rPr lang="en-US" sz="2400" dirty="0" err="1"/>
              <a:t>sonra</a:t>
            </a:r>
            <a:r>
              <a:rPr lang="en-US" sz="2400" dirty="0"/>
              <a:t> David </a:t>
            </a:r>
            <a:r>
              <a:rPr lang="en-US" sz="2400" dirty="0" err="1"/>
              <a:t>Oistrach</a:t>
            </a:r>
            <a:r>
              <a:rPr lang="en-US" sz="2400" dirty="0"/>
              <a:t>, Lev </a:t>
            </a:r>
            <a:r>
              <a:rPr lang="en-US" sz="2400" dirty="0" err="1"/>
              <a:t>Oborin</a:t>
            </a:r>
            <a:r>
              <a:rPr lang="en-US" sz="2400" dirty="0"/>
              <a:t>, Emil </a:t>
            </a:r>
            <a:r>
              <a:rPr lang="en-US" sz="2400" dirty="0" err="1"/>
              <a:t>Gilels</a:t>
            </a:r>
            <a:r>
              <a:rPr lang="en-US" sz="2400" dirty="0"/>
              <a:t> </a:t>
            </a:r>
            <a:r>
              <a:rPr lang="en-US" sz="2400" dirty="0" err="1"/>
              <a:t>ve</a:t>
            </a:r>
            <a:r>
              <a:rPr lang="en-US" sz="2400" dirty="0"/>
              <a:t> </a:t>
            </a:r>
            <a:r>
              <a:rPr lang="en-US" sz="2400" dirty="0" err="1"/>
              <a:t>Enescu’yu</a:t>
            </a:r>
            <a:r>
              <a:rPr lang="en-US" sz="2400" dirty="0"/>
              <a:t> </a:t>
            </a:r>
            <a:r>
              <a:rPr lang="en-US" sz="2400" dirty="0" err="1"/>
              <a:t>Bükreş’te</a:t>
            </a:r>
            <a:r>
              <a:rPr lang="en-US" sz="2400" dirty="0"/>
              <a:t> </a:t>
            </a:r>
            <a:r>
              <a:rPr lang="en-US" sz="2400" dirty="0" err="1"/>
              <a:t>ve</a:t>
            </a:r>
            <a:r>
              <a:rPr lang="en-US" sz="2400" dirty="0"/>
              <a:t> </a:t>
            </a:r>
            <a:r>
              <a:rPr lang="en-US" sz="2400" dirty="0" err="1"/>
              <a:t>Sinaia’da</a:t>
            </a:r>
            <a:r>
              <a:rPr lang="en-US" sz="2400" dirty="0"/>
              <a:t> </a:t>
            </a:r>
            <a:r>
              <a:rPr lang="en-US" sz="2400" dirty="0" err="1"/>
              <a:t>ziyaret</a:t>
            </a:r>
            <a:r>
              <a:rPr lang="en-US" sz="2400" dirty="0"/>
              <a:t> </a:t>
            </a:r>
            <a:r>
              <a:rPr lang="en-US" sz="2400" dirty="0" err="1"/>
              <a:t>eden</a:t>
            </a:r>
            <a:r>
              <a:rPr lang="en-US" sz="2400" dirty="0"/>
              <a:t> </a:t>
            </a:r>
            <a:r>
              <a:rPr lang="en-US" sz="2400" dirty="0" err="1"/>
              <a:t>Yehudi</a:t>
            </a:r>
            <a:r>
              <a:rPr lang="en-US" sz="2400" dirty="0"/>
              <a:t> Menuhin </a:t>
            </a:r>
            <a:r>
              <a:rPr lang="en-US" sz="2400" dirty="0" err="1"/>
              <a:t>ile</a:t>
            </a:r>
            <a:r>
              <a:rPr lang="en-US" sz="2400" dirty="0"/>
              <a:t> </a:t>
            </a:r>
            <a:r>
              <a:rPr lang="en-US" sz="2400" dirty="0" err="1"/>
              <a:t>konserler</a:t>
            </a:r>
            <a:r>
              <a:rPr lang="en-US" sz="2400" dirty="0"/>
              <a:t> </a:t>
            </a:r>
            <a:r>
              <a:rPr lang="en-US" sz="2400" dirty="0" err="1"/>
              <a:t>verdi</a:t>
            </a:r>
            <a:r>
              <a:rPr lang="en-US" sz="2400" dirty="0"/>
              <a:t>.</a:t>
            </a:r>
          </a:p>
          <a:p>
            <a:endParaRPr lang="en-US" dirty="0"/>
          </a:p>
        </p:txBody>
      </p:sp>
    </p:spTree>
    <p:extLst>
      <p:ext uri="{BB962C8B-B14F-4D97-AF65-F5344CB8AC3E}">
        <p14:creationId xmlns:p14="http://schemas.microsoft.com/office/powerpoint/2010/main" val="2200694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Son </a:t>
            </a:r>
            <a:r>
              <a:rPr lang="en-US" sz="4000" dirty="0" err="1"/>
              <a:t>yıllar</a:t>
            </a:r>
            <a:r>
              <a:rPr lang="en-US" sz="4000" dirty="0"/>
              <a:t>. </a:t>
            </a:r>
            <a:r>
              <a:rPr lang="en-US" sz="4000" dirty="0" err="1"/>
              <a:t>Sürgün</a:t>
            </a:r>
            <a:endParaRPr lang="en-US" sz="4000" dirty="0"/>
          </a:p>
        </p:txBody>
      </p:sp>
      <p:sp>
        <p:nvSpPr>
          <p:cNvPr id="3" name="Content Placeholder 2"/>
          <p:cNvSpPr>
            <a:spLocks noGrp="1"/>
          </p:cNvSpPr>
          <p:nvPr>
            <p:ph idx="1"/>
          </p:nvPr>
        </p:nvSpPr>
        <p:spPr>
          <a:xfrm>
            <a:off x="1066800" y="1705969"/>
            <a:ext cx="7326573" cy="4531057"/>
          </a:xfrm>
        </p:spPr>
        <p:txBody>
          <a:bodyPr>
            <a:normAutofit/>
          </a:bodyPr>
          <a:lstStyle/>
          <a:p>
            <a:pPr algn="just"/>
            <a:r>
              <a:rPr lang="en-US" sz="2400" dirty="0" err="1"/>
              <a:t>Hayatının</a:t>
            </a:r>
            <a:r>
              <a:rPr lang="en-US" sz="2400" dirty="0"/>
              <a:t> son </a:t>
            </a:r>
            <a:r>
              <a:rPr lang="en-US" sz="2400" dirty="0" err="1"/>
              <a:t>yıllarında</a:t>
            </a:r>
            <a:r>
              <a:rPr lang="en-US" sz="2400" dirty="0"/>
              <a:t> </a:t>
            </a:r>
            <a:r>
              <a:rPr lang="en-US" sz="2400" i="1" dirty="0" err="1"/>
              <a:t>Yaylı</a:t>
            </a:r>
            <a:r>
              <a:rPr lang="en-US" sz="2400" i="1" dirty="0"/>
              <a:t> </a:t>
            </a:r>
            <a:r>
              <a:rPr lang="en-US" sz="2400" i="1" dirty="0" err="1"/>
              <a:t>Çalgılar</a:t>
            </a:r>
            <a:r>
              <a:rPr lang="en-US" sz="2400" i="1" dirty="0"/>
              <a:t> </a:t>
            </a:r>
            <a:r>
              <a:rPr lang="en-US" sz="2400" i="1" dirty="0" err="1"/>
              <a:t>Dörtlüsü</a:t>
            </a:r>
            <a:r>
              <a:rPr lang="en-US" sz="2400" i="1" dirty="0"/>
              <a:t> No. 2</a:t>
            </a:r>
            <a:r>
              <a:rPr lang="en-US" sz="2400" dirty="0"/>
              <a:t>, </a:t>
            </a:r>
            <a:r>
              <a:rPr lang="en-US" sz="2400" i="1" dirty="0"/>
              <a:t>On </a:t>
            </a:r>
            <a:r>
              <a:rPr lang="en-US" sz="2400" i="1" dirty="0" err="1"/>
              <a:t>iki</a:t>
            </a:r>
            <a:r>
              <a:rPr lang="en-US" sz="2400" i="1" dirty="0"/>
              <a:t> solo </a:t>
            </a:r>
            <a:r>
              <a:rPr lang="en-US" sz="2400" i="1" dirty="0" err="1"/>
              <a:t>enstrüman</a:t>
            </a:r>
            <a:r>
              <a:rPr lang="en-US" sz="2400" i="1" dirty="0"/>
              <a:t> </a:t>
            </a:r>
            <a:r>
              <a:rPr lang="en-US" sz="2400" i="1" dirty="0" err="1"/>
              <a:t>için</a:t>
            </a:r>
            <a:r>
              <a:rPr lang="en-US" sz="2400" i="1" dirty="0"/>
              <a:t> </a:t>
            </a:r>
            <a:r>
              <a:rPr lang="en-US" sz="2400" i="1" dirty="0" err="1"/>
              <a:t>Odası</a:t>
            </a:r>
            <a:r>
              <a:rPr lang="en-US" sz="2400" i="1" dirty="0"/>
              <a:t> </a:t>
            </a:r>
            <a:r>
              <a:rPr lang="en-US" sz="2400" i="1" dirty="0" err="1"/>
              <a:t>Senfonisi</a:t>
            </a:r>
            <a:r>
              <a:rPr lang="en-US" sz="2400" dirty="0"/>
              <a:t>, </a:t>
            </a:r>
            <a:r>
              <a:rPr lang="en-US" sz="2400" dirty="0" err="1"/>
              <a:t>ve</a:t>
            </a:r>
            <a:r>
              <a:rPr lang="en-US" sz="2400" dirty="0"/>
              <a:t> soprano, tenor, </a:t>
            </a:r>
            <a:r>
              <a:rPr lang="en-US" sz="2400" dirty="0" err="1"/>
              <a:t>koro</a:t>
            </a:r>
            <a:r>
              <a:rPr lang="en-US" sz="2400" dirty="0"/>
              <a:t> </a:t>
            </a:r>
            <a:r>
              <a:rPr lang="en-US" sz="2400" dirty="0" err="1"/>
              <a:t>ve</a:t>
            </a:r>
            <a:r>
              <a:rPr lang="en-US" sz="2400" dirty="0"/>
              <a:t> </a:t>
            </a:r>
            <a:r>
              <a:rPr lang="en-US" sz="2400" dirty="0" err="1"/>
              <a:t>orkestra</a:t>
            </a:r>
            <a:r>
              <a:rPr lang="en-US" sz="2400" dirty="0"/>
              <a:t> </a:t>
            </a:r>
            <a:r>
              <a:rPr lang="en-US" sz="2400" dirty="0" err="1"/>
              <a:t>için</a:t>
            </a:r>
            <a:r>
              <a:rPr lang="en-US" sz="2400" dirty="0"/>
              <a:t> </a:t>
            </a:r>
            <a:r>
              <a:rPr lang="en-US" sz="2400" i="1" dirty="0" err="1"/>
              <a:t>Vox</a:t>
            </a:r>
            <a:r>
              <a:rPr lang="en-US" sz="2400" i="1" dirty="0"/>
              <a:t> Maris </a:t>
            </a:r>
            <a:r>
              <a:rPr lang="en-US" sz="2400" i="1" dirty="0" err="1"/>
              <a:t>Senfoni</a:t>
            </a:r>
            <a:r>
              <a:rPr lang="en-US" sz="2400" i="1" dirty="0"/>
              <a:t> </a:t>
            </a:r>
            <a:r>
              <a:rPr lang="en-US" sz="2400" i="1" dirty="0" err="1"/>
              <a:t>Şiirini</a:t>
            </a:r>
            <a:r>
              <a:rPr lang="en-US" sz="2400" i="1" dirty="0"/>
              <a:t> </a:t>
            </a:r>
            <a:r>
              <a:rPr lang="en-US" sz="2400" dirty="0" err="1"/>
              <a:t>tamamladı</a:t>
            </a:r>
            <a:r>
              <a:rPr lang="en-US" sz="2400" dirty="0"/>
              <a:t>.</a:t>
            </a:r>
          </a:p>
          <a:p>
            <a:pPr algn="just"/>
            <a:r>
              <a:rPr lang="en-US" sz="2400" dirty="0" err="1"/>
              <a:t>Komünist</a:t>
            </a:r>
            <a:r>
              <a:rPr lang="en-US" sz="2400" dirty="0"/>
              <a:t> </a:t>
            </a:r>
            <a:r>
              <a:rPr lang="en-US" sz="2400" dirty="0" err="1"/>
              <a:t>diktatörlük</a:t>
            </a:r>
            <a:r>
              <a:rPr lang="en-US" sz="2400" dirty="0"/>
              <a:t> </a:t>
            </a:r>
            <a:r>
              <a:rPr lang="en-US" sz="2400" dirty="0" err="1"/>
              <a:t>kurulduktan</a:t>
            </a:r>
            <a:r>
              <a:rPr lang="en-US" sz="2400" dirty="0"/>
              <a:t> </a:t>
            </a:r>
            <a:r>
              <a:rPr lang="en-US" sz="2400" dirty="0" err="1"/>
              <a:t>sonra</a:t>
            </a:r>
            <a:r>
              <a:rPr lang="en-US" sz="2400" dirty="0"/>
              <a:t>, </a:t>
            </a:r>
            <a:r>
              <a:rPr lang="en-US" sz="2400" dirty="0" err="1"/>
              <a:t>kalıcı</a:t>
            </a:r>
            <a:r>
              <a:rPr lang="en-US" sz="2400" dirty="0"/>
              <a:t> </a:t>
            </a:r>
            <a:r>
              <a:rPr lang="en-US" sz="2400" dirty="0" err="1"/>
              <a:t>olarak</a:t>
            </a:r>
            <a:r>
              <a:rPr lang="en-US" sz="2400" dirty="0"/>
              <a:t> </a:t>
            </a:r>
            <a:r>
              <a:rPr lang="en-US" sz="2400" dirty="0" err="1"/>
              <a:t>Paris’e</a:t>
            </a:r>
            <a:r>
              <a:rPr lang="en-US" sz="2400" dirty="0"/>
              <a:t> </a:t>
            </a:r>
            <a:r>
              <a:rPr lang="en-US" sz="2400" dirty="0" err="1"/>
              <a:t>sürüldü</a:t>
            </a:r>
            <a:r>
              <a:rPr lang="en-US" sz="2400" dirty="0"/>
              <a:t>. </a:t>
            </a:r>
            <a:endParaRPr lang="en-US" sz="2400" dirty="0" smtClean="0"/>
          </a:p>
          <a:p>
            <a:pPr algn="just"/>
            <a:r>
              <a:rPr lang="en-US" sz="2400" dirty="0" smtClean="0"/>
              <a:t>1949 </a:t>
            </a:r>
            <a:r>
              <a:rPr lang="en-US" sz="2400" dirty="0" err="1"/>
              <a:t>yılına</a:t>
            </a:r>
            <a:r>
              <a:rPr lang="en-US" sz="2400" dirty="0"/>
              <a:t> </a:t>
            </a:r>
            <a:r>
              <a:rPr lang="en-US" sz="2400" dirty="0" err="1"/>
              <a:t>kadar</a:t>
            </a:r>
            <a:r>
              <a:rPr lang="en-US" sz="2400" dirty="0"/>
              <a:t> yurt </a:t>
            </a:r>
            <a:r>
              <a:rPr lang="en-US" sz="2400" dirty="0" err="1"/>
              <a:t>dışında</a:t>
            </a:r>
            <a:r>
              <a:rPr lang="en-US" sz="2400" dirty="0"/>
              <a:t> </a:t>
            </a:r>
            <a:r>
              <a:rPr lang="en-US" sz="2400" dirty="0" err="1"/>
              <a:t>olmasına</a:t>
            </a:r>
            <a:r>
              <a:rPr lang="en-US" sz="2400" dirty="0"/>
              <a:t> </a:t>
            </a:r>
            <a:r>
              <a:rPr lang="en-US" sz="2400" dirty="0" err="1"/>
              <a:t>rağmen</a:t>
            </a:r>
            <a:r>
              <a:rPr lang="en-US" sz="2400" dirty="0"/>
              <a:t>, </a:t>
            </a:r>
            <a:r>
              <a:rPr lang="en-US" sz="2400" dirty="0" err="1"/>
              <a:t>yine</a:t>
            </a:r>
            <a:r>
              <a:rPr lang="en-US" sz="2400" dirty="0"/>
              <a:t> de </a:t>
            </a:r>
            <a:r>
              <a:rPr lang="en-US" sz="2400" i="1" dirty="0" err="1"/>
              <a:t>Romanya</a:t>
            </a:r>
            <a:r>
              <a:rPr lang="en-US" sz="2400" i="1" dirty="0"/>
              <a:t> </a:t>
            </a:r>
            <a:r>
              <a:rPr lang="en-US" sz="2400" i="1" dirty="0" err="1"/>
              <a:t>Besteciler</a:t>
            </a:r>
            <a:r>
              <a:rPr lang="en-US" sz="2400" i="1" dirty="0"/>
              <a:t> </a:t>
            </a:r>
            <a:r>
              <a:rPr lang="en-US" sz="2400" i="1" dirty="0" err="1"/>
              <a:t>Derneği</a:t>
            </a:r>
            <a:r>
              <a:rPr lang="en-US" sz="2400" i="1" dirty="0"/>
              <a:t> </a:t>
            </a:r>
            <a:r>
              <a:rPr lang="en-US" sz="2400" i="1" dirty="0" err="1"/>
              <a:t>başkanlığını</a:t>
            </a:r>
            <a:r>
              <a:rPr lang="en-US" sz="2400" i="1" dirty="0"/>
              <a:t> </a:t>
            </a:r>
            <a:r>
              <a:rPr lang="en-US" sz="2400" i="1" dirty="0" err="1"/>
              <a:t>yürüttü</a:t>
            </a:r>
            <a:r>
              <a:rPr lang="en-US" sz="2400" dirty="0"/>
              <a:t>. </a:t>
            </a:r>
            <a:r>
              <a:rPr lang="en-US" sz="2400" dirty="0" smtClean="0"/>
              <a:t>22-23 </a:t>
            </a:r>
            <a:r>
              <a:rPr lang="en-US" sz="2400" dirty="0" err="1"/>
              <a:t>Ekim</a:t>
            </a:r>
            <a:r>
              <a:rPr lang="en-US" sz="2400" dirty="0"/>
              <a:t> 1949 </a:t>
            </a:r>
            <a:r>
              <a:rPr lang="en-US" sz="2400" dirty="0" err="1"/>
              <a:t>yılında</a:t>
            </a:r>
            <a:r>
              <a:rPr lang="en-US" sz="2400" dirty="0"/>
              <a:t>, </a:t>
            </a:r>
            <a:r>
              <a:rPr lang="en-US" sz="2400" dirty="0" err="1"/>
              <a:t>Topluluğun</a:t>
            </a:r>
            <a:r>
              <a:rPr lang="en-US" sz="2400" dirty="0"/>
              <a:t> </a:t>
            </a:r>
            <a:r>
              <a:rPr lang="en-US" sz="2400" dirty="0" err="1"/>
              <a:t>yerini</a:t>
            </a:r>
            <a:r>
              <a:rPr lang="en-US" sz="2400" dirty="0"/>
              <a:t> </a:t>
            </a:r>
            <a:r>
              <a:rPr lang="en-US" sz="2400" dirty="0" err="1"/>
              <a:t>Enescu’nun</a:t>
            </a:r>
            <a:r>
              <a:rPr lang="en-US" sz="2400" dirty="0"/>
              <a:t> </a:t>
            </a:r>
            <a:r>
              <a:rPr lang="en-US" sz="2400" dirty="0" err="1"/>
              <a:t>artık</a:t>
            </a:r>
            <a:r>
              <a:rPr lang="en-US" sz="2400" dirty="0"/>
              <a:t> </a:t>
            </a:r>
            <a:r>
              <a:rPr lang="en-US" sz="2400" dirty="0" err="1"/>
              <a:t>üye</a:t>
            </a:r>
            <a:r>
              <a:rPr lang="en-US" sz="2400" dirty="0"/>
              <a:t> </a:t>
            </a:r>
            <a:r>
              <a:rPr lang="en-US" sz="2400" dirty="0" err="1"/>
              <a:t>olmadığı</a:t>
            </a:r>
            <a:r>
              <a:rPr lang="en-US" sz="2400" dirty="0"/>
              <a:t> </a:t>
            </a:r>
            <a:r>
              <a:rPr lang="en-US" sz="2400" dirty="0" err="1"/>
              <a:t>Besteciler</a:t>
            </a:r>
            <a:r>
              <a:rPr lang="en-US" sz="2400" dirty="0"/>
              <a:t> </a:t>
            </a:r>
            <a:r>
              <a:rPr lang="en-US" sz="2400" dirty="0" err="1"/>
              <a:t>Birliği</a:t>
            </a:r>
            <a:r>
              <a:rPr lang="en-US" sz="2400" dirty="0"/>
              <a:t> </a:t>
            </a:r>
            <a:r>
              <a:rPr lang="en-US" sz="2400" dirty="0" err="1"/>
              <a:t>aldı</a:t>
            </a:r>
            <a:r>
              <a:rPr lang="en-US" sz="2400" dirty="0"/>
              <a:t>. 3-4 </a:t>
            </a:r>
            <a:r>
              <a:rPr lang="en-US" sz="2400" dirty="0" err="1"/>
              <a:t>Mayıs</a:t>
            </a:r>
            <a:r>
              <a:rPr lang="en-US" sz="2400" dirty="0"/>
              <a:t> 1955 </a:t>
            </a:r>
            <a:r>
              <a:rPr lang="en-US" sz="2400" dirty="0" err="1"/>
              <a:t>tarihi</a:t>
            </a:r>
            <a:r>
              <a:rPr lang="en-US" sz="2400" dirty="0"/>
              <a:t> </a:t>
            </a:r>
            <a:r>
              <a:rPr lang="en-US" sz="2400" dirty="0" err="1"/>
              <a:t>gecesinde</a:t>
            </a:r>
            <a:r>
              <a:rPr lang="en-US" sz="2400" dirty="0"/>
              <a:t> </a:t>
            </a:r>
            <a:r>
              <a:rPr lang="en-US" sz="2400" dirty="0" err="1"/>
              <a:t>Paris’te</a:t>
            </a:r>
            <a:r>
              <a:rPr lang="en-US" sz="2400" dirty="0"/>
              <a:t> </a:t>
            </a:r>
            <a:r>
              <a:rPr lang="en-US" sz="2400" dirty="0" err="1"/>
              <a:t>öldü</a:t>
            </a:r>
            <a:r>
              <a:rPr lang="en-US" sz="2400" dirty="0"/>
              <a:t>. </a:t>
            </a:r>
            <a:r>
              <a:rPr lang="en-US" sz="2400" dirty="0" err="1"/>
              <a:t>Paris’teki</a:t>
            </a:r>
            <a:r>
              <a:rPr lang="en-US" sz="2400" dirty="0"/>
              <a:t> </a:t>
            </a:r>
            <a:r>
              <a:rPr lang="en-US" sz="2400" i="1" dirty="0" err="1"/>
              <a:t>Père</a:t>
            </a:r>
            <a:r>
              <a:rPr lang="en-US" sz="2400" i="1" dirty="0"/>
              <a:t>-Lachaise </a:t>
            </a:r>
            <a:r>
              <a:rPr lang="en-US" sz="2400" i="1" dirty="0" err="1"/>
              <a:t>Mezarlığı’na</a:t>
            </a:r>
            <a:r>
              <a:rPr lang="en-US" sz="2400" i="1" dirty="0"/>
              <a:t> </a:t>
            </a:r>
            <a:r>
              <a:rPr lang="en-US" sz="2400" dirty="0"/>
              <a:t>68 </a:t>
            </a:r>
            <a:r>
              <a:rPr lang="en-US" sz="2400" dirty="0" err="1"/>
              <a:t>numaralı</a:t>
            </a:r>
            <a:r>
              <a:rPr lang="en-US" sz="2400" dirty="0"/>
              <a:t> </a:t>
            </a:r>
            <a:r>
              <a:rPr lang="en-US" sz="2400" dirty="0" err="1"/>
              <a:t>beyaz</a:t>
            </a:r>
            <a:r>
              <a:rPr lang="en-US" sz="2400" dirty="0"/>
              <a:t> </a:t>
            </a:r>
            <a:r>
              <a:rPr lang="en-US" sz="2400" dirty="0" err="1"/>
              <a:t>mermer</a:t>
            </a:r>
            <a:r>
              <a:rPr lang="en-US" sz="2400" dirty="0"/>
              <a:t> </a:t>
            </a:r>
            <a:r>
              <a:rPr lang="en-US" sz="2400" dirty="0" err="1"/>
              <a:t>bir</a:t>
            </a:r>
            <a:r>
              <a:rPr lang="en-US" sz="2400" dirty="0"/>
              <a:t> </a:t>
            </a:r>
            <a:r>
              <a:rPr lang="en-US" sz="2400" dirty="0" err="1"/>
              <a:t>mezarda</a:t>
            </a:r>
            <a:r>
              <a:rPr lang="en-US" sz="2400" dirty="0"/>
              <a:t> </a:t>
            </a:r>
            <a:r>
              <a:rPr lang="en-US" sz="2400" dirty="0" err="1"/>
              <a:t>gömüldü</a:t>
            </a:r>
            <a:r>
              <a:rPr lang="en-US" sz="2400" dirty="0"/>
              <a:t>.</a:t>
            </a:r>
          </a:p>
          <a:p>
            <a:endParaRPr lang="en-US" dirty="0"/>
          </a:p>
        </p:txBody>
      </p:sp>
      <p:pic>
        <p:nvPicPr>
          <p:cNvPr id="4" name="Picture 3"/>
          <p:cNvPicPr>
            <a:picLocks noChangeAspect="1"/>
          </p:cNvPicPr>
          <p:nvPr/>
        </p:nvPicPr>
        <p:blipFill>
          <a:blip r:embed="rId2"/>
          <a:stretch>
            <a:fillRect/>
          </a:stretch>
        </p:blipFill>
        <p:spPr>
          <a:xfrm>
            <a:off x="8608539" y="3922356"/>
            <a:ext cx="3089866" cy="2314670"/>
          </a:xfrm>
          <a:prstGeom prst="rect">
            <a:avLst/>
          </a:prstGeom>
          <a:ln>
            <a:noFill/>
          </a:ln>
          <a:effectLst>
            <a:softEdge rad="112500"/>
          </a:effectLst>
        </p:spPr>
      </p:pic>
    </p:spTree>
    <p:extLst>
      <p:ext uri="{BB962C8B-B14F-4D97-AF65-F5344CB8AC3E}">
        <p14:creationId xmlns:p14="http://schemas.microsoft.com/office/powerpoint/2010/main" val="2201782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Kemancı</a:t>
            </a:r>
            <a:r>
              <a:rPr lang="en-US" sz="4000" dirty="0"/>
              <a:t>. </a:t>
            </a:r>
            <a:r>
              <a:rPr lang="en-US" sz="4000" dirty="0" err="1"/>
              <a:t>Piyanist</a:t>
            </a:r>
            <a:endParaRPr lang="en-US" sz="4000" dirty="0"/>
          </a:p>
        </p:txBody>
      </p:sp>
      <p:sp>
        <p:nvSpPr>
          <p:cNvPr id="3" name="Content Placeholder 2"/>
          <p:cNvSpPr>
            <a:spLocks noGrp="1"/>
          </p:cNvSpPr>
          <p:nvPr>
            <p:ph idx="1"/>
          </p:nvPr>
        </p:nvSpPr>
        <p:spPr/>
        <p:txBody>
          <a:bodyPr>
            <a:normAutofit/>
          </a:bodyPr>
          <a:lstStyle/>
          <a:p>
            <a:pPr algn="just"/>
            <a:r>
              <a:rPr lang="en-US" sz="2400" dirty="0"/>
              <a:t>Her ne </a:t>
            </a:r>
            <a:r>
              <a:rPr lang="en-US" sz="2400" dirty="0" err="1"/>
              <a:t>kadar</a:t>
            </a:r>
            <a:r>
              <a:rPr lang="en-US" sz="2400" dirty="0"/>
              <a:t> </a:t>
            </a:r>
            <a:r>
              <a:rPr lang="en-US" sz="2400" dirty="0" err="1"/>
              <a:t>öncelikle</a:t>
            </a:r>
            <a:r>
              <a:rPr lang="en-US" sz="2400" dirty="0"/>
              <a:t> </a:t>
            </a:r>
            <a:r>
              <a:rPr lang="en-US" sz="2400" dirty="0" err="1"/>
              <a:t>bir</a:t>
            </a:r>
            <a:r>
              <a:rPr lang="en-US" sz="2400" dirty="0"/>
              <a:t> </a:t>
            </a:r>
            <a:r>
              <a:rPr lang="en-US" sz="2400" dirty="0" err="1"/>
              <a:t>keman</a:t>
            </a:r>
            <a:r>
              <a:rPr lang="en-US" sz="2400" dirty="0"/>
              <a:t> </a:t>
            </a:r>
            <a:r>
              <a:rPr lang="en-US" sz="2400" dirty="0" err="1"/>
              <a:t>virtüözü</a:t>
            </a:r>
            <a:r>
              <a:rPr lang="en-US" sz="2400" dirty="0"/>
              <a:t> </a:t>
            </a:r>
            <a:r>
              <a:rPr lang="en-US" sz="2400" dirty="0" err="1"/>
              <a:t>olarak</a:t>
            </a:r>
            <a:r>
              <a:rPr lang="en-US" sz="2400" dirty="0"/>
              <a:t> </a:t>
            </a:r>
            <a:r>
              <a:rPr lang="en-US" sz="2400" dirty="0" err="1"/>
              <a:t>bilinse</a:t>
            </a:r>
            <a:r>
              <a:rPr lang="en-US" sz="2400" dirty="0"/>
              <a:t> de, George </a:t>
            </a:r>
            <a:r>
              <a:rPr lang="en-US" sz="2400" dirty="0" err="1"/>
              <a:t>Enescu</a:t>
            </a:r>
            <a:r>
              <a:rPr lang="en-US" sz="2400" dirty="0"/>
              <a:t> da </a:t>
            </a:r>
            <a:r>
              <a:rPr lang="en-US" sz="2400" dirty="0" err="1"/>
              <a:t>kemanla</a:t>
            </a:r>
            <a:r>
              <a:rPr lang="en-US" sz="2400" dirty="0"/>
              <a:t> </a:t>
            </a:r>
            <a:r>
              <a:rPr lang="en-US" sz="2400" dirty="0" err="1"/>
              <a:t>karşılaştırıldığında</a:t>
            </a:r>
            <a:r>
              <a:rPr lang="en-US" sz="2400" dirty="0"/>
              <a:t> </a:t>
            </a:r>
            <a:r>
              <a:rPr lang="en-US" sz="2400" dirty="0" err="1"/>
              <a:t>piyanonun</a:t>
            </a:r>
            <a:r>
              <a:rPr lang="en-US" sz="2400" dirty="0"/>
              <a:t> </a:t>
            </a:r>
            <a:r>
              <a:rPr lang="en-US" sz="2400" dirty="0" err="1"/>
              <a:t>verdiği</a:t>
            </a:r>
            <a:r>
              <a:rPr lang="en-US" sz="2400" dirty="0"/>
              <a:t> </a:t>
            </a:r>
            <a:r>
              <a:rPr lang="en-US" sz="2400" dirty="0" err="1"/>
              <a:t>polifonik</a:t>
            </a:r>
            <a:r>
              <a:rPr lang="en-US" sz="2400" dirty="0"/>
              <a:t> </a:t>
            </a:r>
            <a:r>
              <a:rPr lang="en-US" sz="2400" dirty="0" err="1"/>
              <a:t>olasılıkları</a:t>
            </a:r>
            <a:r>
              <a:rPr lang="en-US" sz="2400" dirty="0"/>
              <a:t> </a:t>
            </a:r>
            <a:r>
              <a:rPr lang="en-US" sz="2400" dirty="0" err="1"/>
              <a:t>takdir</a:t>
            </a:r>
            <a:r>
              <a:rPr lang="en-US" sz="2400" dirty="0"/>
              <a:t> </a:t>
            </a:r>
            <a:r>
              <a:rPr lang="en-US" sz="2400" dirty="0" err="1"/>
              <a:t>eden</a:t>
            </a:r>
            <a:r>
              <a:rPr lang="en-US" sz="2400" dirty="0"/>
              <a:t> </a:t>
            </a:r>
            <a:r>
              <a:rPr lang="en-US" sz="2400" dirty="0" err="1"/>
              <a:t>rafine</a:t>
            </a:r>
            <a:r>
              <a:rPr lang="en-US" sz="2400" dirty="0"/>
              <a:t> </a:t>
            </a:r>
            <a:r>
              <a:rPr lang="en-US" sz="2400" dirty="0" err="1"/>
              <a:t>bir</a:t>
            </a:r>
            <a:r>
              <a:rPr lang="en-US" sz="2400" dirty="0"/>
              <a:t> </a:t>
            </a:r>
            <a:r>
              <a:rPr lang="en-US" sz="2400" dirty="0" err="1"/>
              <a:t>piyanistti</a:t>
            </a:r>
            <a:r>
              <a:rPr lang="en-US" sz="2400" dirty="0" smtClean="0"/>
              <a:t>.</a:t>
            </a:r>
          </a:p>
          <a:p>
            <a:pPr algn="just"/>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49007"/>
            <a:ext cx="3184478" cy="3184478"/>
          </a:xfrm>
          <a:prstGeom prst="rect">
            <a:avLst/>
          </a:prstGeom>
          <a:ln>
            <a:noFill/>
          </a:ln>
          <a:effectLst>
            <a:softEdge rad="112500"/>
          </a:effectLst>
        </p:spPr>
      </p:pic>
    </p:spTree>
    <p:extLst>
      <p:ext uri="{BB962C8B-B14F-4D97-AF65-F5344CB8AC3E}">
        <p14:creationId xmlns:p14="http://schemas.microsoft.com/office/powerpoint/2010/main" val="2978340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Orkestra</a:t>
            </a:r>
            <a:r>
              <a:rPr lang="en-US" sz="4000" dirty="0"/>
              <a:t> </a:t>
            </a:r>
            <a:r>
              <a:rPr lang="en-US" sz="4000" dirty="0" err="1"/>
              <a:t>șefi</a:t>
            </a:r>
            <a:endParaRPr lang="en-US" sz="4000" dirty="0"/>
          </a:p>
        </p:txBody>
      </p:sp>
      <p:sp>
        <p:nvSpPr>
          <p:cNvPr id="3" name="Content Placeholder 2"/>
          <p:cNvSpPr>
            <a:spLocks noGrp="1"/>
          </p:cNvSpPr>
          <p:nvPr>
            <p:ph idx="1"/>
          </p:nvPr>
        </p:nvSpPr>
        <p:spPr/>
        <p:txBody>
          <a:bodyPr/>
          <a:lstStyle/>
          <a:p>
            <a:pPr algn="just"/>
            <a:r>
              <a:rPr lang="en-US" sz="2400" dirty="0" err="1"/>
              <a:t>Köşe</a:t>
            </a:r>
            <a:r>
              <a:rPr lang="en-US" sz="2400" dirty="0"/>
              <a:t> </a:t>
            </a:r>
            <a:r>
              <a:rPr lang="en-US" sz="2400" dirty="0" err="1"/>
              <a:t>yazarı</a:t>
            </a:r>
            <a:r>
              <a:rPr lang="en-US" sz="2400" dirty="0"/>
              <a:t> </a:t>
            </a:r>
            <a:r>
              <a:rPr lang="en-US" sz="2400" dirty="0" err="1"/>
              <a:t>Mihail</a:t>
            </a:r>
            <a:r>
              <a:rPr lang="en-US" sz="2400" dirty="0"/>
              <a:t> </a:t>
            </a:r>
            <a:r>
              <a:rPr lang="en-US" sz="2400" dirty="0" err="1"/>
              <a:t>Sebastian’ın</a:t>
            </a:r>
            <a:r>
              <a:rPr lang="en-US" sz="2400" dirty="0"/>
              <a:t> George </a:t>
            </a:r>
            <a:r>
              <a:rPr lang="en-US" sz="2400" dirty="0" err="1"/>
              <a:t>Enescu’nun</a:t>
            </a:r>
            <a:r>
              <a:rPr lang="en-US" sz="2400" dirty="0"/>
              <a:t> 10 </a:t>
            </a:r>
            <a:r>
              <a:rPr lang="en-US" sz="2400" dirty="0" err="1"/>
              <a:t>resitali</a:t>
            </a:r>
            <a:r>
              <a:rPr lang="en-US" sz="2400" dirty="0"/>
              <a:t>, </a:t>
            </a:r>
            <a:r>
              <a:rPr lang="en-US" sz="2400" dirty="0" err="1"/>
              <a:t>dört</a:t>
            </a:r>
            <a:r>
              <a:rPr lang="en-US" sz="2400" dirty="0"/>
              <a:t> </a:t>
            </a:r>
            <a:r>
              <a:rPr lang="en-US" sz="2400" dirty="0" err="1"/>
              <a:t>senfoni</a:t>
            </a:r>
            <a:r>
              <a:rPr lang="en-US" sz="2400" dirty="0"/>
              <a:t> </a:t>
            </a:r>
            <a:r>
              <a:rPr lang="en-US" sz="2400" dirty="0" err="1"/>
              <a:t>konseri</a:t>
            </a:r>
            <a:r>
              <a:rPr lang="en-US" sz="2400" dirty="0"/>
              <a:t> </a:t>
            </a:r>
            <a:r>
              <a:rPr lang="en-US" sz="2400" dirty="0" err="1"/>
              <a:t>ve</a:t>
            </a:r>
            <a:r>
              <a:rPr lang="en-US" sz="2400" dirty="0"/>
              <a:t> </a:t>
            </a:r>
            <a:r>
              <a:rPr lang="en-US" sz="2400" dirty="0" err="1"/>
              <a:t>altı</a:t>
            </a:r>
            <a:r>
              <a:rPr lang="en-US" sz="2400" dirty="0"/>
              <a:t> </a:t>
            </a:r>
            <a:r>
              <a:rPr lang="en-US" sz="2400" dirty="0" err="1"/>
              <a:t>oda</a:t>
            </a:r>
            <a:r>
              <a:rPr lang="en-US" sz="2400" dirty="0"/>
              <a:t> </a:t>
            </a:r>
            <a:r>
              <a:rPr lang="en-US" sz="2400" dirty="0" err="1"/>
              <a:t>müziği</a:t>
            </a:r>
            <a:r>
              <a:rPr lang="en-US" sz="2400" dirty="0"/>
              <a:t> </a:t>
            </a:r>
            <a:r>
              <a:rPr lang="en-US" sz="2400" dirty="0" err="1"/>
              <a:t>olduğu</a:t>
            </a:r>
            <a:r>
              <a:rPr lang="en-US" sz="2400" dirty="0"/>
              <a:t> 1936 </a:t>
            </a:r>
            <a:r>
              <a:rPr lang="en-US" sz="2400" dirty="0" err="1"/>
              <a:t>yılındaki</a:t>
            </a:r>
            <a:r>
              <a:rPr lang="en-US" sz="2400" dirty="0"/>
              <a:t> </a:t>
            </a:r>
            <a:r>
              <a:rPr lang="en-US" sz="2400" dirty="0" err="1"/>
              <a:t>Bükreş</a:t>
            </a:r>
            <a:r>
              <a:rPr lang="en-US" sz="2400" dirty="0"/>
              <a:t> </a:t>
            </a:r>
            <a:r>
              <a:rPr lang="en-US" sz="2400" dirty="0" err="1"/>
              <a:t>müzik</a:t>
            </a:r>
            <a:r>
              <a:rPr lang="en-US" sz="2400" dirty="0"/>
              <a:t> </a:t>
            </a:r>
            <a:r>
              <a:rPr lang="en-US" sz="2400" dirty="0" err="1"/>
              <a:t>sezonu</a:t>
            </a:r>
            <a:r>
              <a:rPr lang="en-US" sz="2400" dirty="0"/>
              <a:t> </a:t>
            </a:r>
            <a:r>
              <a:rPr lang="en-US" sz="2400" dirty="0" err="1"/>
              <a:t>hakkında</a:t>
            </a:r>
            <a:r>
              <a:rPr lang="en-US" sz="2400" dirty="0"/>
              <a:t> </a:t>
            </a:r>
            <a:r>
              <a:rPr lang="en-US" sz="2400" dirty="0" err="1"/>
              <a:t>bir</a:t>
            </a:r>
            <a:r>
              <a:rPr lang="en-US" sz="2400" dirty="0"/>
              <a:t> </a:t>
            </a:r>
            <a:r>
              <a:rPr lang="en-US" sz="2400" dirty="0" err="1"/>
              <a:t>makalesinde</a:t>
            </a:r>
            <a:r>
              <a:rPr lang="en-US" sz="2400" dirty="0"/>
              <a:t> </a:t>
            </a:r>
            <a:r>
              <a:rPr lang="en-US" sz="2400" dirty="0" err="1"/>
              <a:t>şunları</a:t>
            </a:r>
            <a:r>
              <a:rPr lang="en-US" sz="2400" dirty="0"/>
              <a:t> </a:t>
            </a:r>
            <a:r>
              <a:rPr lang="en-US" sz="2400" dirty="0" err="1"/>
              <a:t>yazdı</a:t>
            </a:r>
            <a:r>
              <a:rPr lang="en-US" sz="2400" dirty="0"/>
              <a:t>:</a:t>
            </a:r>
          </a:p>
          <a:p>
            <a:pPr algn="just"/>
            <a:r>
              <a:rPr lang="en-US" sz="2400" dirty="0"/>
              <a:t>„</a:t>
            </a:r>
            <a:r>
              <a:rPr lang="en-US" sz="2400" i="1" dirty="0"/>
              <a:t>George </a:t>
            </a:r>
            <a:r>
              <a:rPr lang="en-US" sz="2400" i="1" dirty="0" err="1"/>
              <a:t>Enescu</a:t>
            </a:r>
            <a:r>
              <a:rPr lang="en-US" sz="2400" i="1" dirty="0"/>
              <a:t> </a:t>
            </a:r>
            <a:r>
              <a:rPr lang="en-US" sz="2400" i="1" dirty="0" err="1"/>
              <a:t>sanata</a:t>
            </a:r>
            <a:r>
              <a:rPr lang="en-US" sz="2400" i="1" dirty="0"/>
              <a:t> </a:t>
            </a:r>
            <a:r>
              <a:rPr lang="en-US" sz="2400" i="1" dirty="0" err="1"/>
              <a:t>saygı</a:t>
            </a:r>
            <a:r>
              <a:rPr lang="en-US" sz="2400" i="1" dirty="0"/>
              <a:t>, </a:t>
            </a:r>
            <a:r>
              <a:rPr lang="en-US" sz="2400" i="1" dirty="0" err="1"/>
              <a:t>değerlerin</a:t>
            </a:r>
            <a:r>
              <a:rPr lang="en-US" sz="2400" i="1" dirty="0"/>
              <a:t> </a:t>
            </a:r>
            <a:r>
              <a:rPr lang="en-US" sz="2400" i="1" dirty="0" err="1"/>
              <a:t>yüksek</a:t>
            </a:r>
            <a:r>
              <a:rPr lang="en-US" sz="2400" i="1" dirty="0"/>
              <a:t> </a:t>
            </a:r>
            <a:r>
              <a:rPr lang="en-US" sz="2400" i="1" dirty="0" err="1"/>
              <a:t>farkındalığı</a:t>
            </a:r>
            <a:r>
              <a:rPr lang="en-US" sz="2400" i="1" dirty="0"/>
              <a:t>, </a:t>
            </a:r>
            <a:r>
              <a:rPr lang="en-US" sz="2400" i="1" dirty="0" err="1"/>
              <a:t>büyük</a:t>
            </a:r>
            <a:r>
              <a:rPr lang="en-US" sz="2400" i="1" dirty="0"/>
              <a:t> </a:t>
            </a:r>
            <a:r>
              <a:rPr lang="en-US" sz="2400" i="1" dirty="0" err="1"/>
              <a:t>bir</a:t>
            </a:r>
            <a:r>
              <a:rPr lang="en-US" sz="2400" i="1" dirty="0"/>
              <a:t> </a:t>
            </a:r>
            <a:r>
              <a:rPr lang="en-US" sz="2400" i="1" dirty="0" err="1"/>
              <a:t>çalışma</a:t>
            </a:r>
            <a:r>
              <a:rPr lang="en-US" sz="2400" i="1" dirty="0"/>
              <a:t> </a:t>
            </a:r>
            <a:r>
              <a:rPr lang="en-US" sz="2400" i="1" dirty="0" err="1"/>
              <a:t>disiplini</a:t>
            </a:r>
            <a:r>
              <a:rPr lang="en-US" sz="2400" i="1" dirty="0"/>
              <a:t> </a:t>
            </a:r>
            <a:r>
              <a:rPr lang="en-US" sz="2400" i="1" dirty="0" err="1"/>
              <a:t>talep</a:t>
            </a:r>
            <a:r>
              <a:rPr lang="en-US" sz="2400" i="1" dirty="0"/>
              <a:t> </a:t>
            </a:r>
            <a:r>
              <a:rPr lang="en-US" sz="2400" i="1" dirty="0" err="1"/>
              <a:t>ediyor</a:t>
            </a:r>
            <a:r>
              <a:rPr lang="en-US" sz="2400" i="1" dirty="0"/>
              <a:t>. [...] </a:t>
            </a:r>
            <a:r>
              <a:rPr lang="en-US" sz="2400" i="1" dirty="0" err="1"/>
              <a:t>Sıradışı</a:t>
            </a:r>
            <a:r>
              <a:rPr lang="en-US" sz="2400" i="1" dirty="0"/>
              <a:t> </a:t>
            </a:r>
            <a:r>
              <a:rPr lang="en-US" sz="2400" i="1" dirty="0" err="1"/>
              <a:t>bir</a:t>
            </a:r>
            <a:r>
              <a:rPr lang="en-US" sz="2400" i="1" dirty="0"/>
              <a:t> </a:t>
            </a:r>
            <a:r>
              <a:rPr lang="en-US" sz="2400" i="1" dirty="0" err="1"/>
              <a:t>sanatçı</a:t>
            </a:r>
            <a:r>
              <a:rPr lang="en-US" sz="2400" i="1" dirty="0"/>
              <a:t> </a:t>
            </a:r>
            <a:r>
              <a:rPr lang="en-US" sz="2400" i="1" dirty="0" err="1"/>
              <a:t>olan</a:t>
            </a:r>
            <a:r>
              <a:rPr lang="en-US" sz="2400" i="1" dirty="0"/>
              <a:t> </a:t>
            </a:r>
            <a:r>
              <a:rPr lang="en-US" sz="2400" i="1" dirty="0" err="1"/>
              <a:t>Enescu</a:t>
            </a:r>
            <a:r>
              <a:rPr lang="en-US" sz="2400" i="1" dirty="0"/>
              <a:t> </a:t>
            </a:r>
            <a:r>
              <a:rPr lang="en-US" sz="2400" i="1" dirty="0" err="1"/>
              <a:t>aynı</a:t>
            </a:r>
            <a:r>
              <a:rPr lang="en-US" sz="2400" i="1" dirty="0"/>
              <a:t> </a:t>
            </a:r>
            <a:r>
              <a:rPr lang="en-US" sz="2400" i="1" dirty="0" err="1"/>
              <a:t>zamanda</a:t>
            </a:r>
            <a:r>
              <a:rPr lang="en-US" sz="2400" i="1" dirty="0"/>
              <a:t> </a:t>
            </a:r>
            <a:r>
              <a:rPr lang="en-US" sz="2400" i="1" dirty="0" err="1"/>
              <a:t>olağanüstü</a:t>
            </a:r>
            <a:r>
              <a:rPr lang="en-US" sz="2400" i="1" dirty="0"/>
              <a:t> </a:t>
            </a:r>
            <a:r>
              <a:rPr lang="en-US" sz="2400" i="1" dirty="0" err="1"/>
              <a:t>bir</a:t>
            </a:r>
            <a:r>
              <a:rPr lang="en-US" sz="2400" i="1" dirty="0"/>
              <a:t> </a:t>
            </a:r>
            <a:r>
              <a:rPr lang="en-US" sz="2400" i="1" dirty="0" err="1"/>
              <a:t>eğitimcidir</a:t>
            </a:r>
            <a:r>
              <a:rPr lang="en-US" sz="2400" i="1" dirty="0"/>
              <a:t>. </a:t>
            </a:r>
            <a:r>
              <a:rPr lang="en-US" sz="2400" i="1" dirty="0" err="1"/>
              <a:t>Yönetmenlik</a:t>
            </a:r>
            <a:r>
              <a:rPr lang="en-US" sz="2400" i="1" dirty="0"/>
              <a:t> </a:t>
            </a:r>
            <a:r>
              <a:rPr lang="en-US" sz="2400" i="1" dirty="0" err="1"/>
              <a:t>mesleğinin</a:t>
            </a:r>
            <a:r>
              <a:rPr lang="en-US" sz="2400" i="1" dirty="0"/>
              <a:t> </a:t>
            </a:r>
            <a:r>
              <a:rPr lang="en-US" sz="2400" i="1" dirty="0" err="1"/>
              <a:t>sadece</a:t>
            </a:r>
            <a:r>
              <a:rPr lang="en-US" sz="2400" i="1" dirty="0"/>
              <a:t> </a:t>
            </a:r>
            <a:r>
              <a:rPr lang="en-US" sz="2400" i="1" dirty="0" err="1"/>
              <a:t>kişisel</a:t>
            </a:r>
            <a:r>
              <a:rPr lang="en-US" sz="2400" i="1" dirty="0"/>
              <a:t> </a:t>
            </a:r>
            <a:r>
              <a:rPr lang="en-US" sz="2400" i="1" dirty="0" err="1"/>
              <a:t>ifade</a:t>
            </a:r>
            <a:r>
              <a:rPr lang="en-US" sz="2400" i="1" dirty="0"/>
              <a:t> </a:t>
            </a:r>
            <a:r>
              <a:rPr lang="en-US" sz="2400" i="1" dirty="0" err="1"/>
              <a:t>ihtiyacına</a:t>
            </a:r>
            <a:r>
              <a:rPr lang="en-US" sz="2400" i="1" dirty="0"/>
              <a:t> </a:t>
            </a:r>
            <a:r>
              <a:rPr lang="en-US" sz="2400" i="1" dirty="0" err="1"/>
              <a:t>değil</a:t>
            </a:r>
            <a:r>
              <a:rPr lang="en-US" sz="2400" i="1" dirty="0"/>
              <a:t>, </a:t>
            </a:r>
            <a:r>
              <a:rPr lang="en-US" sz="2400" i="1" dirty="0" err="1"/>
              <a:t>aynı</a:t>
            </a:r>
            <a:r>
              <a:rPr lang="en-US" sz="2400" i="1" dirty="0"/>
              <a:t> </a:t>
            </a:r>
            <a:r>
              <a:rPr lang="en-US" sz="2400" i="1" dirty="0" err="1"/>
              <a:t>zamanda</a:t>
            </a:r>
            <a:r>
              <a:rPr lang="en-US" sz="2400" i="1" dirty="0"/>
              <a:t> </a:t>
            </a:r>
            <a:r>
              <a:rPr lang="en-US" sz="2400" i="1" dirty="0" err="1"/>
              <a:t>başkalarına</a:t>
            </a:r>
            <a:r>
              <a:rPr lang="en-US" sz="2400" i="1" dirty="0"/>
              <a:t> </a:t>
            </a:r>
            <a:r>
              <a:rPr lang="en-US" sz="2400" i="1" dirty="0" err="1"/>
              <a:t>sanatsal</a:t>
            </a:r>
            <a:r>
              <a:rPr lang="en-US" sz="2400" i="1" dirty="0"/>
              <a:t> </a:t>
            </a:r>
            <a:r>
              <a:rPr lang="en-US" sz="2400" i="1" dirty="0" err="1"/>
              <a:t>tutarlılık</a:t>
            </a:r>
            <a:r>
              <a:rPr lang="en-US" sz="2400" i="1" dirty="0"/>
              <a:t> </a:t>
            </a:r>
            <a:r>
              <a:rPr lang="en-US" sz="2400" i="1" dirty="0" err="1"/>
              <a:t>aşılamak</a:t>
            </a:r>
            <a:r>
              <a:rPr lang="en-US" sz="2400" i="1" dirty="0"/>
              <a:t> </a:t>
            </a:r>
            <a:r>
              <a:rPr lang="en-US" sz="2400" i="1" dirty="0" err="1"/>
              <a:t>için</a:t>
            </a:r>
            <a:r>
              <a:rPr lang="en-US" sz="2400" i="1" dirty="0"/>
              <a:t> </a:t>
            </a:r>
            <a:r>
              <a:rPr lang="en-US" sz="2400" i="1" dirty="0" err="1"/>
              <a:t>çalışan</a:t>
            </a:r>
            <a:r>
              <a:rPr lang="en-US" sz="2400" i="1" dirty="0"/>
              <a:t> </a:t>
            </a:r>
            <a:r>
              <a:rPr lang="en-US" sz="2400" i="1" dirty="0" err="1"/>
              <a:t>bir</a:t>
            </a:r>
            <a:r>
              <a:rPr lang="en-US" sz="2400" i="1" dirty="0"/>
              <a:t> </a:t>
            </a:r>
            <a:r>
              <a:rPr lang="en-US" sz="2400" i="1" dirty="0" err="1"/>
              <a:t>teknik</a:t>
            </a:r>
            <a:r>
              <a:rPr lang="en-US" sz="2400" i="1" dirty="0"/>
              <a:t> </a:t>
            </a:r>
            <a:r>
              <a:rPr lang="en-US" sz="2400" i="1" dirty="0" err="1"/>
              <a:t>aktarma</a:t>
            </a:r>
            <a:r>
              <a:rPr lang="en-US" sz="2400" i="1" dirty="0"/>
              <a:t> </a:t>
            </a:r>
            <a:r>
              <a:rPr lang="en-US" sz="2400" i="1" dirty="0" err="1"/>
              <a:t>ihtiyacına</a:t>
            </a:r>
            <a:r>
              <a:rPr lang="en-US" sz="2400" i="1" dirty="0"/>
              <a:t> </a:t>
            </a:r>
            <a:r>
              <a:rPr lang="en-US" sz="2400" i="1" dirty="0" err="1"/>
              <a:t>cevap</a:t>
            </a:r>
            <a:r>
              <a:rPr lang="en-US" sz="2400" i="1" dirty="0"/>
              <a:t> </a:t>
            </a:r>
            <a:r>
              <a:rPr lang="en-US" sz="2400" i="1" dirty="0" err="1"/>
              <a:t>verdiği</a:t>
            </a:r>
            <a:r>
              <a:rPr lang="en-US" sz="2400" i="1" dirty="0"/>
              <a:t> </a:t>
            </a:r>
            <a:r>
              <a:rPr lang="en-US" sz="2400" i="1" dirty="0" err="1"/>
              <a:t>görülmektedir</a:t>
            </a:r>
            <a:r>
              <a:rPr lang="en-US" sz="2400" i="1" dirty="0"/>
              <a:t>. </a:t>
            </a:r>
            <a:r>
              <a:rPr lang="en-US" sz="2400" i="1" dirty="0" err="1"/>
              <a:t>Şef</a:t>
            </a:r>
            <a:r>
              <a:rPr lang="en-US" sz="2400" i="1" dirty="0"/>
              <a:t> </a:t>
            </a:r>
            <a:r>
              <a:rPr lang="en-US" sz="2400" i="1" dirty="0" err="1"/>
              <a:t>bir</a:t>
            </a:r>
            <a:r>
              <a:rPr lang="en-US" sz="2400" i="1" dirty="0"/>
              <a:t> </a:t>
            </a:r>
            <a:r>
              <a:rPr lang="en-US" sz="2400" i="1" dirty="0" err="1"/>
              <a:t>öğretmendir</a:t>
            </a:r>
            <a:r>
              <a:rPr lang="en-US" sz="2400" i="1" dirty="0"/>
              <a:t>. </a:t>
            </a:r>
            <a:r>
              <a:rPr lang="en-US" sz="2400" i="1" dirty="0" err="1"/>
              <a:t>Onun</a:t>
            </a:r>
            <a:r>
              <a:rPr lang="en-US" sz="2400" i="1" dirty="0"/>
              <a:t> </a:t>
            </a:r>
            <a:r>
              <a:rPr lang="en-US" sz="2400" i="1" dirty="0" err="1"/>
              <a:t>rolü</a:t>
            </a:r>
            <a:r>
              <a:rPr lang="en-US" sz="2400" i="1" dirty="0"/>
              <a:t> </a:t>
            </a:r>
            <a:r>
              <a:rPr lang="en-US" sz="2400" i="1" dirty="0" err="1"/>
              <a:t>öğretileri</a:t>
            </a:r>
            <a:r>
              <a:rPr lang="en-US" sz="2400" i="1" dirty="0"/>
              <a:t> </a:t>
            </a:r>
            <a:r>
              <a:rPr lang="en-US" sz="2400" i="1" dirty="0" err="1"/>
              <a:t>iletmektir</a:t>
            </a:r>
            <a:r>
              <a:rPr lang="en-US" sz="2400" i="1" dirty="0"/>
              <a:t>. George </a:t>
            </a:r>
            <a:r>
              <a:rPr lang="en-US" sz="2400" i="1" dirty="0" err="1"/>
              <a:t>Enescu</a:t>
            </a:r>
            <a:r>
              <a:rPr lang="en-US" sz="2400" i="1" dirty="0"/>
              <a:t> </a:t>
            </a:r>
            <a:r>
              <a:rPr lang="en-US" sz="2400" i="1" dirty="0" err="1"/>
              <a:t>asayı</a:t>
            </a:r>
            <a:r>
              <a:rPr lang="en-US" sz="2400" i="1" dirty="0"/>
              <a:t> </a:t>
            </a:r>
            <a:r>
              <a:rPr lang="en-US" sz="2400" i="1" dirty="0" err="1"/>
              <a:t>aldığında</a:t>
            </a:r>
            <a:r>
              <a:rPr lang="en-US" sz="2400" i="1" dirty="0"/>
              <a:t>, </a:t>
            </a:r>
            <a:r>
              <a:rPr lang="en-US" sz="2400" i="1" dirty="0" err="1"/>
              <a:t>bir</a:t>
            </a:r>
            <a:r>
              <a:rPr lang="en-US" sz="2400" i="1" dirty="0"/>
              <a:t> </a:t>
            </a:r>
            <a:r>
              <a:rPr lang="en-US" sz="2400" i="1" dirty="0" err="1"/>
              <a:t>öğretmenin</a:t>
            </a:r>
            <a:r>
              <a:rPr lang="en-US" sz="2400" i="1" dirty="0"/>
              <a:t> </a:t>
            </a:r>
            <a:r>
              <a:rPr lang="en-US" sz="2400" i="1" dirty="0" err="1"/>
              <a:t>önünde</a:t>
            </a:r>
            <a:r>
              <a:rPr lang="en-US" sz="2400" i="1" dirty="0"/>
              <a:t> </a:t>
            </a:r>
            <a:r>
              <a:rPr lang="en-US" sz="2400" i="1" dirty="0" err="1"/>
              <a:t>olduğunuzdan</a:t>
            </a:r>
            <a:r>
              <a:rPr lang="en-US" sz="2400" i="1" dirty="0"/>
              <a:t> </a:t>
            </a:r>
            <a:r>
              <a:rPr lang="en-US" sz="2400" i="1" dirty="0" err="1"/>
              <a:t>emin</a:t>
            </a:r>
            <a:r>
              <a:rPr lang="en-US" sz="2400" i="1" dirty="0"/>
              <a:t> </a:t>
            </a:r>
            <a:r>
              <a:rPr lang="en-US" sz="2400" i="1" dirty="0" err="1"/>
              <a:t>olabilirsiniz</a:t>
            </a:r>
            <a:r>
              <a:rPr lang="en-US" sz="2400" dirty="0"/>
              <a:t>.”</a:t>
            </a:r>
          </a:p>
          <a:p>
            <a:endParaRPr lang="en-US" dirty="0"/>
          </a:p>
        </p:txBody>
      </p:sp>
    </p:spTree>
    <p:extLst>
      <p:ext uri="{BB962C8B-B14F-4D97-AF65-F5344CB8AC3E}">
        <p14:creationId xmlns:p14="http://schemas.microsoft.com/office/powerpoint/2010/main" val="94823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err="1"/>
              <a:t>Enescu’nun</a:t>
            </a:r>
            <a:r>
              <a:rPr lang="en-US" sz="2400" dirty="0"/>
              <a:t> </a:t>
            </a:r>
            <a:r>
              <a:rPr lang="en-US" sz="2400" dirty="0" err="1"/>
              <a:t>güçlü</a:t>
            </a:r>
            <a:r>
              <a:rPr lang="en-US" sz="2400" dirty="0"/>
              <a:t> </a:t>
            </a:r>
            <a:r>
              <a:rPr lang="en-US" sz="2400" dirty="0" err="1"/>
              <a:t>ustalığını</a:t>
            </a:r>
            <a:r>
              <a:rPr lang="en-US" sz="2400" dirty="0"/>
              <a:t> o </a:t>
            </a:r>
            <a:r>
              <a:rPr lang="en-US" sz="2400" dirty="0" err="1"/>
              <a:t>sırada</a:t>
            </a:r>
            <a:r>
              <a:rPr lang="en-US" sz="2400" dirty="0"/>
              <a:t> </a:t>
            </a:r>
            <a:r>
              <a:rPr lang="en-US" sz="2400" dirty="0" err="1"/>
              <a:t>Filarmoni</a:t>
            </a:r>
            <a:r>
              <a:rPr lang="en-US" sz="2400" dirty="0"/>
              <a:t> </a:t>
            </a:r>
            <a:r>
              <a:rPr lang="en-US" sz="2400" dirty="0" err="1"/>
              <a:t>olan</a:t>
            </a:r>
            <a:r>
              <a:rPr lang="en-US" sz="2400" dirty="0"/>
              <a:t> „</a:t>
            </a:r>
            <a:r>
              <a:rPr lang="en-US" sz="2400" dirty="0" err="1"/>
              <a:t>eşitsiz</a:t>
            </a:r>
            <a:r>
              <a:rPr lang="en-US" sz="2400" dirty="0"/>
              <a:t>, </a:t>
            </a:r>
            <a:r>
              <a:rPr lang="en-US" sz="2400" dirty="0" err="1"/>
              <a:t>tereddütlü</a:t>
            </a:r>
            <a:r>
              <a:rPr lang="en-US" sz="2400" dirty="0"/>
              <a:t>„ </a:t>
            </a:r>
            <a:r>
              <a:rPr lang="en-US" sz="2400" dirty="0" err="1"/>
              <a:t>orkestra</a:t>
            </a:r>
            <a:r>
              <a:rPr lang="en-US" sz="2400" dirty="0"/>
              <a:t> </a:t>
            </a:r>
            <a:r>
              <a:rPr lang="en-US" sz="2400" dirty="0" err="1"/>
              <a:t>ile</a:t>
            </a:r>
            <a:r>
              <a:rPr lang="en-US" sz="2400" dirty="0"/>
              <a:t> </a:t>
            </a:r>
            <a:r>
              <a:rPr lang="en-US" sz="2400" dirty="0" err="1"/>
              <a:t>karşılaştırdığı</a:t>
            </a:r>
            <a:r>
              <a:rPr lang="en-US" sz="2400" dirty="0"/>
              <a:t> </a:t>
            </a:r>
            <a:r>
              <a:rPr lang="en-US" sz="2400" dirty="0" err="1"/>
              <a:t>övgüye</a:t>
            </a:r>
            <a:r>
              <a:rPr lang="en-US" sz="2400" dirty="0"/>
              <a:t> </a:t>
            </a:r>
            <a:r>
              <a:rPr lang="en-US" sz="2400" dirty="0" err="1"/>
              <a:t>değer</a:t>
            </a:r>
            <a:r>
              <a:rPr lang="en-US" sz="2400" dirty="0"/>
              <a:t> </a:t>
            </a:r>
            <a:r>
              <a:rPr lang="en-US" sz="2400" dirty="0" err="1"/>
              <a:t>kronikte</a:t>
            </a:r>
            <a:r>
              <a:rPr lang="en-US" sz="2400" dirty="0"/>
              <a:t>, Sebastian, </a:t>
            </a:r>
            <a:r>
              <a:rPr lang="en-US" sz="2400" dirty="0" err="1"/>
              <a:t>sanat</a:t>
            </a:r>
            <a:r>
              <a:rPr lang="en-US" sz="2400" dirty="0"/>
              <a:t> </a:t>
            </a:r>
            <a:r>
              <a:rPr lang="en-US" sz="2400" dirty="0" err="1"/>
              <a:t>ve</a:t>
            </a:r>
            <a:r>
              <a:rPr lang="en-US" sz="2400" dirty="0"/>
              <a:t> </a:t>
            </a:r>
            <a:r>
              <a:rPr lang="en-US" sz="2400" dirty="0" err="1"/>
              <a:t>șef</a:t>
            </a:r>
            <a:r>
              <a:rPr lang="en-US" sz="2400" dirty="0"/>
              <a:t> </a:t>
            </a:r>
            <a:r>
              <a:rPr lang="en-US" sz="2400" dirty="0" err="1"/>
              <a:t>teknik</a:t>
            </a:r>
            <a:r>
              <a:rPr lang="en-US" sz="2400" dirty="0"/>
              <a:t> </a:t>
            </a:r>
            <a:r>
              <a:rPr lang="en-US" sz="2400" dirty="0" err="1"/>
              <a:t>beceri</a:t>
            </a:r>
            <a:r>
              <a:rPr lang="en-US" sz="2400" dirty="0"/>
              <a:t> </a:t>
            </a:r>
            <a:r>
              <a:rPr lang="en-US" sz="2400" dirty="0" err="1"/>
              <a:t>arasındaki</a:t>
            </a:r>
            <a:r>
              <a:rPr lang="en-US" sz="2400" dirty="0"/>
              <a:t> </a:t>
            </a:r>
            <a:r>
              <a:rPr lang="en-US" sz="2400" dirty="0" err="1"/>
              <a:t>tamamlayıcılığı</a:t>
            </a:r>
            <a:r>
              <a:rPr lang="en-US" sz="2400" dirty="0"/>
              <a:t>, </a:t>
            </a:r>
            <a:r>
              <a:rPr lang="en-US" sz="2400" dirty="0" err="1"/>
              <a:t>şöyle</a:t>
            </a:r>
            <a:r>
              <a:rPr lang="en-US" sz="2400" dirty="0"/>
              <a:t> </a:t>
            </a:r>
            <a:r>
              <a:rPr lang="en-US" sz="2400" dirty="0" err="1"/>
              <a:t>yazdı</a:t>
            </a:r>
            <a:r>
              <a:rPr lang="en-US" sz="2400" dirty="0"/>
              <a:t>:</a:t>
            </a:r>
          </a:p>
          <a:p>
            <a:pPr algn="just"/>
            <a:r>
              <a:rPr lang="en-US" sz="2400" dirty="0"/>
              <a:t>„</a:t>
            </a:r>
            <a:r>
              <a:rPr lang="en-US" sz="2400" i="1" dirty="0" err="1"/>
              <a:t>Enescu</a:t>
            </a:r>
            <a:r>
              <a:rPr lang="en-US" sz="2400" i="1" dirty="0"/>
              <a:t> </a:t>
            </a:r>
            <a:r>
              <a:rPr lang="en-US" sz="2400" i="1" dirty="0" err="1"/>
              <a:t>asanın</a:t>
            </a:r>
            <a:r>
              <a:rPr lang="en-US" sz="2400" i="1" dirty="0"/>
              <a:t> </a:t>
            </a:r>
            <a:r>
              <a:rPr lang="en-US" sz="2400" i="1" dirty="0" err="1"/>
              <a:t>sorunlu</a:t>
            </a:r>
            <a:r>
              <a:rPr lang="en-US" sz="2400" i="1" dirty="0"/>
              <a:t> </a:t>
            </a:r>
            <a:r>
              <a:rPr lang="en-US" sz="2400" i="1" dirty="0" err="1"/>
              <a:t>bir</a:t>
            </a:r>
            <a:r>
              <a:rPr lang="en-US" sz="2400" i="1" dirty="0"/>
              <a:t> </a:t>
            </a:r>
            <a:r>
              <a:rPr lang="en-US" sz="2400" i="1" dirty="0" err="1"/>
              <a:t>şairidir</a:t>
            </a:r>
            <a:r>
              <a:rPr lang="en-US" sz="2400" i="1" dirty="0"/>
              <a:t> </a:t>
            </a:r>
            <a:r>
              <a:rPr lang="en-US" sz="2400" i="1" dirty="0" err="1"/>
              <a:t>ve</a:t>
            </a:r>
            <a:r>
              <a:rPr lang="en-US" sz="2400" i="1" dirty="0"/>
              <a:t> </a:t>
            </a:r>
            <a:r>
              <a:rPr lang="en-US" sz="2400" i="1" dirty="0" err="1"/>
              <a:t>mükemmel</a:t>
            </a:r>
            <a:r>
              <a:rPr lang="en-US" sz="2400" i="1" dirty="0"/>
              <a:t> </a:t>
            </a:r>
            <a:r>
              <a:rPr lang="en-US" sz="2400" i="1" dirty="0" err="1"/>
              <a:t>bir</a:t>
            </a:r>
            <a:r>
              <a:rPr lang="en-US" sz="2400" i="1" dirty="0"/>
              <a:t> </a:t>
            </a:r>
            <a:r>
              <a:rPr lang="en-US" sz="2400" i="1" dirty="0" err="1"/>
              <a:t>teknisyendir</a:t>
            </a:r>
            <a:r>
              <a:rPr lang="en-US" sz="2400" i="1" dirty="0"/>
              <a:t>. </a:t>
            </a:r>
            <a:r>
              <a:rPr lang="en-US" sz="2400" i="1" dirty="0" err="1"/>
              <a:t>Müziği</a:t>
            </a:r>
            <a:r>
              <a:rPr lang="en-US" sz="2400" i="1" dirty="0"/>
              <a:t> </a:t>
            </a:r>
            <a:r>
              <a:rPr lang="en-US" sz="2400" i="1" dirty="0" err="1"/>
              <a:t>tamamen</a:t>
            </a:r>
            <a:r>
              <a:rPr lang="en-US" sz="2400" i="1" dirty="0"/>
              <a:t> </a:t>
            </a:r>
            <a:r>
              <a:rPr lang="en-US" sz="2400" i="1" dirty="0" err="1"/>
              <a:t>hissetmemize</a:t>
            </a:r>
            <a:r>
              <a:rPr lang="en-US" sz="2400" i="1" dirty="0"/>
              <a:t> </a:t>
            </a:r>
            <a:r>
              <a:rPr lang="en-US" sz="2400" i="1" dirty="0" err="1"/>
              <a:t>yardımcı</a:t>
            </a:r>
            <a:r>
              <a:rPr lang="en-US" sz="2400" i="1" dirty="0"/>
              <a:t> </a:t>
            </a:r>
            <a:r>
              <a:rPr lang="en-US" sz="2400" i="1" dirty="0" err="1"/>
              <a:t>olur</a:t>
            </a:r>
            <a:r>
              <a:rPr lang="en-US" sz="2400" i="1" dirty="0"/>
              <a:t> (</a:t>
            </a:r>
            <a:r>
              <a:rPr lang="en-US" sz="2400" i="1" dirty="0" err="1"/>
              <a:t>çünkü</a:t>
            </a:r>
            <a:r>
              <a:rPr lang="en-US" sz="2400" i="1" dirty="0"/>
              <a:t> </a:t>
            </a:r>
            <a:r>
              <a:rPr lang="en-US" sz="2400" i="1" dirty="0" err="1"/>
              <a:t>kendisini</a:t>
            </a:r>
            <a:r>
              <a:rPr lang="en-US" sz="2400" i="1" dirty="0"/>
              <a:t> </a:t>
            </a:r>
            <a:r>
              <a:rPr lang="en-US" sz="2400" i="1" dirty="0" err="1"/>
              <a:t>yaşıyor</a:t>
            </a:r>
            <a:r>
              <a:rPr lang="en-US" sz="2400" i="1" dirty="0"/>
              <a:t>), </a:t>
            </a:r>
            <a:r>
              <a:rPr lang="en-US" sz="2400" i="1" dirty="0" err="1"/>
              <a:t>orkestranın</a:t>
            </a:r>
            <a:r>
              <a:rPr lang="en-US" sz="2400" i="1" dirty="0"/>
              <a:t>, her </a:t>
            </a:r>
            <a:r>
              <a:rPr lang="en-US" sz="2400" i="1" dirty="0" err="1"/>
              <a:t>enstrümanın</a:t>
            </a:r>
            <a:r>
              <a:rPr lang="en-US" sz="2400" i="1" dirty="0"/>
              <a:t>, her </a:t>
            </a:r>
            <a:r>
              <a:rPr lang="en-US" sz="2400" i="1" dirty="0" err="1"/>
              <a:t>sanatçının</a:t>
            </a:r>
            <a:r>
              <a:rPr lang="en-US" sz="2400" i="1" dirty="0"/>
              <a:t> </a:t>
            </a:r>
            <a:r>
              <a:rPr lang="en-US" sz="2400" i="1" dirty="0" err="1"/>
              <a:t>tüm</a:t>
            </a:r>
            <a:r>
              <a:rPr lang="en-US" sz="2400" i="1" dirty="0"/>
              <a:t> </a:t>
            </a:r>
            <a:r>
              <a:rPr lang="en-US" sz="2400" i="1" dirty="0" err="1"/>
              <a:t>ayrıntılarını</a:t>
            </a:r>
            <a:r>
              <a:rPr lang="en-US" sz="2400" i="1" dirty="0"/>
              <a:t> </a:t>
            </a:r>
            <a:r>
              <a:rPr lang="en-US" sz="2400" i="1" dirty="0" err="1"/>
              <a:t>sıkı</a:t>
            </a:r>
            <a:r>
              <a:rPr lang="en-US" sz="2400" i="1" dirty="0"/>
              <a:t> </a:t>
            </a:r>
            <a:r>
              <a:rPr lang="en-US" sz="2400" i="1" dirty="0" err="1"/>
              <a:t>bir</a:t>
            </a:r>
            <a:r>
              <a:rPr lang="en-US" sz="2400" i="1" dirty="0"/>
              <a:t> </a:t>
            </a:r>
            <a:r>
              <a:rPr lang="en-US" sz="2400" i="1" dirty="0" err="1"/>
              <a:t>şekilde</a:t>
            </a:r>
            <a:r>
              <a:rPr lang="en-US" sz="2400" i="1" dirty="0"/>
              <a:t> </a:t>
            </a:r>
            <a:r>
              <a:rPr lang="en-US" sz="2400" i="1" dirty="0" err="1"/>
              <a:t>kontrol</a:t>
            </a:r>
            <a:r>
              <a:rPr lang="en-US" sz="2400" i="1" dirty="0"/>
              <a:t> </a:t>
            </a:r>
            <a:r>
              <a:rPr lang="en-US" sz="2400" i="1" dirty="0" err="1"/>
              <a:t>etmesini</a:t>
            </a:r>
            <a:r>
              <a:rPr lang="en-US" sz="2400" i="1" dirty="0"/>
              <a:t> </a:t>
            </a:r>
            <a:r>
              <a:rPr lang="en-US" sz="2400" i="1" dirty="0" err="1"/>
              <a:t>engellemiyor</a:t>
            </a:r>
            <a:r>
              <a:rPr lang="en-US" sz="2400" i="1" dirty="0"/>
              <a:t>. </a:t>
            </a:r>
            <a:r>
              <a:rPr lang="en-US" sz="2400" i="1" dirty="0" err="1"/>
              <a:t>Nefesi</a:t>
            </a:r>
            <a:r>
              <a:rPr lang="en-US" sz="2400" i="1" dirty="0"/>
              <a:t> </a:t>
            </a:r>
            <a:r>
              <a:rPr lang="en-US" sz="2400" i="1" dirty="0" err="1"/>
              <a:t>onun</a:t>
            </a:r>
            <a:r>
              <a:rPr lang="en-US" sz="2400" i="1" dirty="0"/>
              <a:t> </a:t>
            </a:r>
            <a:r>
              <a:rPr lang="en-US" sz="2400" i="1" dirty="0" err="1"/>
              <a:t>uyanıklığına</a:t>
            </a:r>
            <a:r>
              <a:rPr lang="en-US" sz="2400" i="1" dirty="0"/>
              <a:t>, </a:t>
            </a:r>
            <a:r>
              <a:rPr lang="en-US" sz="2400" i="1" dirty="0" err="1"/>
              <a:t>lirizmi</a:t>
            </a:r>
            <a:r>
              <a:rPr lang="en-US" sz="2400" i="1" dirty="0"/>
              <a:t> de </a:t>
            </a:r>
            <a:r>
              <a:rPr lang="en-US" sz="2400" i="1" dirty="0" err="1"/>
              <a:t>hassasiyete</a:t>
            </a:r>
            <a:r>
              <a:rPr lang="en-US" sz="2400" i="1" dirty="0"/>
              <a:t> </a:t>
            </a:r>
            <a:r>
              <a:rPr lang="en-US" sz="2400" i="1" dirty="0" err="1"/>
              <a:t>eşittir</a:t>
            </a:r>
            <a:r>
              <a:rPr lang="en-US" sz="2400" i="1" dirty="0"/>
              <a:t>. </a:t>
            </a:r>
            <a:r>
              <a:rPr lang="en-US" sz="2400" i="1" dirty="0" err="1"/>
              <a:t>Böyle</a:t>
            </a:r>
            <a:r>
              <a:rPr lang="en-US" sz="2400" i="1" dirty="0"/>
              <a:t> </a:t>
            </a:r>
            <a:r>
              <a:rPr lang="en-US" sz="2400" i="1" dirty="0" err="1"/>
              <a:t>bir</a:t>
            </a:r>
            <a:r>
              <a:rPr lang="en-US" sz="2400" i="1" dirty="0"/>
              <a:t> </a:t>
            </a:r>
            <a:r>
              <a:rPr lang="en-US" sz="2400" i="1" dirty="0" err="1"/>
              <a:t>rehberlik</a:t>
            </a:r>
            <a:r>
              <a:rPr lang="en-US" sz="2400" i="1" dirty="0"/>
              <a:t> </a:t>
            </a:r>
            <a:r>
              <a:rPr lang="en-US" sz="2400" i="1" dirty="0" err="1"/>
              <a:t>altında</a:t>
            </a:r>
            <a:r>
              <a:rPr lang="en-US" sz="2400" i="1" dirty="0"/>
              <a:t> </a:t>
            </a:r>
            <a:r>
              <a:rPr lang="en-US" sz="2400" i="1" dirty="0" err="1"/>
              <a:t>çalışmak</a:t>
            </a:r>
            <a:r>
              <a:rPr lang="en-US" sz="2400" i="1" dirty="0"/>
              <a:t>, </a:t>
            </a:r>
            <a:r>
              <a:rPr lang="en-US" sz="2400" i="1" dirty="0" err="1"/>
              <a:t>dünyanın</a:t>
            </a:r>
            <a:r>
              <a:rPr lang="en-US" sz="2400" i="1" dirty="0"/>
              <a:t> </a:t>
            </a:r>
            <a:r>
              <a:rPr lang="en-US" sz="2400" i="1" dirty="0" err="1"/>
              <a:t>herhangi</a:t>
            </a:r>
            <a:r>
              <a:rPr lang="en-US" sz="2400" i="1" dirty="0"/>
              <a:t> </a:t>
            </a:r>
            <a:r>
              <a:rPr lang="en-US" sz="2400" i="1" dirty="0" err="1"/>
              <a:t>bir</a:t>
            </a:r>
            <a:r>
              <a:rPr lang="en-US" sz="2400" i="1" dirty="0"/>
              <a:t> </a:t>
            </a:r>
            <a:r>
              <a:rPr lang="en-US" sz="2400" i="1" dirty="0" err="1"/>
              <a:t>orkestrası</a:t>
            </a:r>
            <a:r>
              <a:rPr lang="en-US" sz="2400" i="1" dirty="0"/>
              <a:t> </a:t>
            </a:r>
            <a:r>
              <a:rPr lang="en-US" sz="2400" i="1" dirty="0" err="1"/>
              <a:t>için</a:t>
            </a:r>
            <a:r>
              <a:rPr lang="en-US" sz="2400" i="1" dirty="0"/>
              <a:t> </a:t>
            </a:r>
            <a:r>
              <a:rPr lang="en-US" sz="2400" i="1" dirty="0" err="1"/>
              <a:t>bir</a:t>
            </a:r>
            <a:r>
              <a:rPr lang="en-US" sz="2400" i="1" dirty="0"/>
              <a:t> </a:t>
            </a:r>
            <a:r>
              <a:rPr lang="en-US" sz="2400" i="1" dirty="0" err="1"/>
              <a:t>onur</a:t>
            </a:r>
            <a:r>
              <a:rPr lang="en-US" sz="2400" i="1" dirty="0"/>
              <a:t> </a:t>
            </a:r>
            <a:r>
              <a:rPr lang="en-US" sz="2400" i="1" dirty="0" err="1"/>
              <a:t>ve</a:t>
            </a:r>
            <a:r>
              <a:rPr lang="en-US" sz="2400" i="1" dirty="0"/>
              <a:t> </a:t>
            </a:r>
            <a:r>
              <a:rPr lang="en-US" sz="2400" i="1" dirty="0" err="1"/>
              <a:t>bir</a:t>
            </a:r>
            <a:r>
              <a:rPr lang="en-US" sz="2400" i="1" dirty="0"/>
              <a:t> </a:t>
            </a:r>
            <a:r>
              <a:rPr lang="en-US" sz="2400" i="1" dirty="0" err="1"/>
              <a:t>şans</a:t>
            </a:r>
            <a:r>
              <a:rPr lang="en-US" sz="2400" i="1" dirty="0"/>
              <a:t> </a:t>
            </a:r>
            <a:r>
              <a:rPr lang="en-US" sz="2400" i="1" dirty="0" err="1"/>
              <a:t>olurdu</a:t>
            </a:r>
            <a:r>
              <a:rPr lang="en-US" sz="2400" i="1" dirty="0"/>
              <a:t>, </a:t>
            </a:r>
            <a:r>
              <a:rPr lang="en-US" sz="2400" i="1" dirty="0" err="1"/>
              <a:t>ama</a:t>
            </a:r>
            <a:r>
              <a:rPr lang="en-US" sz="2400" i="1" dirty="0"/>
              <a:t> </a:t>
            </a:r>
            <a:r>
              <a:rPr lang="en-US" sz="2400" i="1" dirty="0" err="1"/>
              <a:t>bunu</a:t>
            </a:r>
            <a:r>
              <a:rPr lang="en-US" sz="2400" i="1" dirty="0"/>
              <a:t> </a:t>
            </a:r>
            <a:r>
              <a:rPr lang="en-US" sz="2400" i="1" dirty="0" err="1"/>
              <a:t>dayattı</a:t>
            </a:r>
            <a:r>
              <a:rPr lang="en-US" sz="2400" i="1" dirty="0"/>
              <a:t>. </a:t>
            </a:r>
            <a:r>
              <a:rPr lang="en-US" sz="2400" i="1" dirty="0" err="1"/>
              <a:t>Ancak</a:t>
            </a:r>
            <a:r>
              <a:rPr lang="en-US" sz="2400" i="1" dirty="0"/>
              <a:t> </a:t>
            </a:r>
            <a:r>
              <a:rPr lang="en-US" sz="2400" i="1" dirty="0" err="1"/>
              <a:t>böyle</a:t>
            </a:r>
            <a:r>
              <a:rPr lang="en-US" sz="2400" i="1" dirty="0"/>
              <a:t> </a:t>
            </a:r>
            <a:r>
              <a:rPr lang="en-US" sz="2400" i="1" dirty="0" err="1"/>
              <a:t>bir</a:t>
            </a:r>
            <a:r>
              <a:rPr lang="en-US" sz="2400" i="1" dirty="0"/>
              <a:t> </a:t>
            </a:r>
            <a:r>
              <a:rPr lang="en-US" sz="2400" i="1" dirty="0" err="1"/>
              <a:t>şans</a:t>
            </a:r>
            <a:r>
              <a:rPr lang="en-US" sz="2400" i="1" dirty="0"/>
              <a:t>, </a:t>
            </a:r>
            <a:r>
              <a:rPr lang="en-US" sz="2400" i="1" dirty="0" err="1"/>
              <a:t>Filarmoni’miz</a:t>
            </a:r>
            <a:r>
              <a:rPr lang="en-US" sz="2400" i="1" dirty="0"/>
              <a:t> </a:t>
            </a:r>
            <a:r>
              <a:rPr lang="en-US" sz="2400" i="1" dirty="0" err="1"/>
              <a:t>gibi</a:t>
            </a:r>
            <a:r>
              <a:rPr lang="en-US" sz="2400" i="1" dirty="0"/>
              <a:t> </a:t>
            </a:r>
            <a:r>
              <a:rPr lang="en-US" sz="2400" i="1" dirty="0" err="1"/>
              <a:t>eşitsiz</a:t>
            </a:r>
            <a:r>
              <a:rPr lang="en-US" sz="2400" i="1" dirty="0"/>
              <a:t>, </a:t>
            </a:r>
            <a:r>
              <a:rPr lang="en-US" sz="2400" i="1" dirty="0" err="1"/>
              <a:t>tereddütlü</a:t>
            </a:r>
            <a:r>
              <a:rPr lang="en-US" sz="2400" i="1" dirty="0"/>
              <a:t> </a:t>
            </a:r>
            <a:r>
              <a:rPr lang="en-US" sz="2400" i="1" dirty="0" err="1"/>
              <a:t>bir</a:t>
            </a:r>
            <a:r>
              <a:rPr lang="en-US" sz="2400" i="1" dirty="0"/>
              <a:t> </a:t>
            </a:r>
            <a:r>
              <a:rPr lang="en-US" sz="2400" i="1" dirty="0" err="1"/>
              <a:t>orkestra</a:t>
            </a:r>
            <a:r>
              <a:rPr lang="en-US" sz="2400" i="1" dirty="0"/>
              <a:t> </a:t>
            </a:r>
            <a:r>
              <a:rPr lang="en-US" sz="2400" i="1" dirty="0" err="1"/>
              <a:t>ile</a:t>
            </a:r>
            <a:r>
              <a:rPr lang="en-US" sz="2400" i="1" dirty="0"/>
              <a:t> </a:t>
            </a:r>
            <a:r>
              <a:rPr lang="en-US" sz="2400" i="1" dirty="0" err="1"/>
              <a:t>karşılaştığında</a:t>
            </a:r>
            <a:r>
              <a:rPr lang="en-US" sz="2400" i="1" dirty="0"/>
              <a:t> - George </a:t>
            </a:r>
            <a:r>
              <a:rPr lang="en-US" sz="2400" i="1" dirty="0" err="1"/>
              <a:t>Enescu’nun</a:t>
            </a:r>
            <a:r>
              <a:rPr lang="en-US" sz="2400" i="1" dirty="0"/>
              <a:t> </a:t>
            </a:r>
            <a:r>
              <a:rPr lang="en-US" sz="2400" i="1" dirty="0" err="1"/>
              <a:t>asası</a:t>
            </a:r>
            <a:r>
              <a:rPr lang="en-US" sz="2400" i="1" dirty="0"/>
              <a:t> </a:t>
            </a:r>
            <a:r>
              <a:rPr lang="en-US" sz="2400" i="1" dirty="0" err="1"/>
              <a:t>olağanüstü</a:t>
            </a:r>
            <a:r>
              <a:rPr lang="en-US" sz="2400" i="1" dirty="0"/>
              <a:t> </a:t>
            </a:r>
            <a:r>
              <a:rPr lang="en-US" sz="2400" i="1" dirty="0" err="1"/>
              <a:t>bir</a:t>
            </a:r>
            <a:r>
              <a:rPr lang="en-US" sz="2400" i="1" dirty="0"/>
              <a:t> </a:t>
            </a:r>
            <a:r>
              <a:rPr lang="en-US" sz="2400" i="1" dirty="0" err="1"/>
              <a:t>eğitim</a:t>
            </a:r>
            <a:r>
              <a:rPr lang="en-US" sz="2400" i="1" dirty="0"/>
              <a:t> </a:t>
            </a:r>
            <a:r>
              <a:rPr lang="en-US" sz="2400" i="1" dirty="0" err="1"/>
              <a:t>işlevinin</a:t>
            </a:r>
            <a:r>
              <a:rPr lang="en-US" sz="2400" i="1" dirty="0"/>
              <a:t> </a:t>
            </a:r>
            <a:r>
              <a:rPr lang="en-US" sz="2400" i="1" dirty="0" err="1"/>
              <a:t>görünümünü</a:t>
            </a:r>
            <a:r>
              <a:rPr lang="en-US" sz="2400" i="1" dirty="0"/>
              <a:t> </a:t>
            </a:r>
            <a:r>
              <a:rPr lang="en-US" sz="2400" i="1" dirty="0" err="1"/>
              <a:t>alır</a:t>
            </a:r>
            <a:r>
              <a:rPr lang="en-US" sz="2400" dirty="0"/>
              <a:t>.”</a:t>
            </a:r>
          </a:p>
          <a:p>
            <a:endParaRPr lang="en-US" dirty="0"/>
          </a:p>
        </p:txBody>
      </p:sp>
    </p:spTree>
    <p:extLst>
      <p:ext uri="{BB962C8B-B14F-4D97-AF65-F5344CB8AC3E}">
        <p14:creationId xmlns:p14="http://schemas.microsoft.com/office/powerpoint/2010/main" val="615540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Yaratıcı</a:t>
            </a:r>
            <a:r>
              <a:rPr lang="en-US" sz="4000" dirty="0" smtClean="0"/>
              <a:t>. </a:t>
            </a:r>
            <a:r>
              <a:rPr lang="en-US" sz="4000" dirty="0" err="1" smtClean="0"/>
              <a:t>Besteci</a:t>
            </a:r>
            <a:endParaRPr lang="en-US" sz="4000" dirty="0"/>
          </a:p>
        </p:txBody>
      </p:sp>
      <p:sp>
        <p:nvSpPr>
          <p:cNvPr id="3" name="Content Placeholder 2"/>
          <p:cNvSpPr>
            <a:spLocks noGrp="1"/>
          </p:cNvSpPr>
          <p:nvPr>
            <p:ph idx="1"/>
          </p:nvPr>
        </p:nvSpPr>
        <p:spPr/>
        <p:txBody>
          <a:bodyPr>
            <a:normAutofit fontScale="92500"/>
          </a:bodyPr>
          <a:lstStyle/>
          <a:p>
            <a:pPr algn="just"/>
            <a:r>
              <a:rPr lang="en-US" sz="2400" dirty="0" err="1"/>
              <a:t>Müzikal</a:t>
            </a:r>
            <a:r>
              <a:rPr lang="en-US" sz="2400" dirty="0"/>
              <a:t> </a:t>
            </a:r>
            <a:r>
              <a:rPr lang="en-US" sz="2400" dirty="0" err="1"/>
              <a:t>faaliyeti</a:t>
            </a:r>
            <a:r>
              <a:rPr lang="en-US" sz="2400" dirty="0"/>
              <a:t> </a:t>
            </a:r>
            <a:r>
              <a:rPr lang="en-US" sz="2400" dirty="0" err="1"/>
              <a:t>hakkında</a:t>
            </a:r>
            <a:r>
              <a:rPr lang="en-US" sz="2400" dirty="0"/>
              <a:t>, George </a:t>
            </a:r>
            <a:r>
              <a:rPr lang="en-US" sz="2400" dirty="0" err="1"/>
              <a:t>Enescu</a:t>
            </a:r>
            <a:r>
              <a:rPr lang="en-US" sz="2400" dirty="0"/>
              <a:t> </a:t>
            </a:r>
            <a:r>
              <a:rPr lang="en-US" sz="2400" dirty="0" err="1"/>
              <a:t>şöyle</a:t>
            </a:r>
            <a:r>
              <a:rPr lang="en-US" sz="2400" dirty="0"/>
              <a:t> </a:t>
            </a:r>
            <a:r>
              <a:rPr lang="en-US" sz="2400" dirty="0" err="1"/>
              <a:t>dedi</a:t>
            </a:r>
            <a:r>
              <a:rPr lang="en-US" sz="2400" dirty="0"/>
              <a:t>: „</a:t>
            </a:r>
            <a:r>
              <a:rPr lang="en-US" sz="2400" i="1" dirty="0" err="1"/>
              <a:t>Müzik</a:t>
            </a:r>
            <a:r>
              <a:rPr lang="en-US" sz="2400" i="1" dirty="0"/>
              <a:t> </a:t>
            </a:r>
            <a:r>
              <a:rPr lang="en-US" sz="2400" i="1" dirty="0" err="1"/>
              <a:t>dünyasında</a:t>
            </a:r>
            <a:r>
              <a:rPr lang="en-US" sz="2400" i="1" dirty="0"/>
              <a:t> ben </a:t>
            </a:r>
            <a:r>
              <a:rPr lang="en-US" sz="2400" i="1" dirty="0" err="1"/>
              <a:t>beş</a:t>
            </a:r>
            <a:r>
              <a:rPr lang="en-US" sz="2400" i="1" dirty="0"/>
              <a:t> </a:t>
            </a:r>
            <a:r>
              <a:rPr lang="en-US" sz="2400" i="1" dirty="0" err="1"/>
              <a:t>kişiyim</a:t>
            </a:r>
            <a:r>
              <a:rPr lang="en-US" sz="2400" i="1" dirty="0"/>
              <a:t>: </a:t>
            </a:r>
            <a:r>
              <a:rPr lang="en-US" sz="2400" i="1" dirty="0" err="1"/>
              <a:t>besteci</a:t>
            </a:r>
            <a:r>
              <a:rPr lang="en-US" sz="2400" i="1" dirty="0"/>
              <a:t>, </a:t>
            </a:r>
            <a:r>
              <a:rPr lang="en-US" sz="2400" i="1" dirty="0" err="1"/>
              <a:t>orkestra</a:t>
            </a:r>
            <a:r>
              <a:rPr lang="en-US" sz="2400" i="1" dirty="0"/>
              <a:t> </a:t>
            </a:r>
            <a:r>
              <a:rPr lang="en-US" sz="2400" i="1" dirty="0" err="1"/>
              <a:t>şefi</a:t>
            </a:r>
            <a:r>
              <a:rPr lang="en-US" sz="2400" i="1" dirty="0"/>
              <a:t>, </a:t>
            </a:r>
            <a:r>
              <a:rPr lang="en-US" sz="2400" i="1" dirty="0" err="1"/>
              <a:t>kemancı</a:t>
            </a:r>
            <a:r>
              <a:rPr lang="en-US" sz="2400" i="1" dirty="0"/>
              <a:t>, </a:t>
            </a:r>
            <a:r>
              <a:rPr lang="en-US" sz="2400" i="1" dirty="0" err="1"/>
              <a:t>piyanist</a:t>
            </a:r>
            <a:r>
              <a:rPr lang="en-US" sz="2400" i="1" dirty="0"/>
              <a:t> </a:t>
            </a:r>
            <a:r>
              <a:rPr lang="en-US" sz="2400" i="1" dirty="0" err="1"/>
              <a:t>ve</a:t>
            </a:r>
            <a:r>
              <a:rPr lang="en-US" sz="2400" i="1" dirty="0"/>
              <a:t> </a:t>
            </a:r>
            <a:r>
              <a:rPr lang="en-US" sz="2400" i="1" dirty="0" err="1"/>
              <a:t>öğretmen</a:t>
            </a:r>
            <a:r>
              <a:rPr lang="en-US" sz="2400" i="1" dirty="0"/>
              <a:t>. En </a:t>
            </a:r>
            <a:r>
              <a:rPr lang="en-US" sz="2400" i="1" dirty="0" err="1"/>
              <a:t>çok</a:t>
            </a:r>
            <a:r>
              <a:rPr lang="en-US" sz="2400" i="1" dirty="0"/>
              <a:t> </a:t>
            </a:r>
            <a:r>
              <a:rPr lang="en-US" sz="2400" i="1" dirty="0" err="1"/>
              <a:t>müzik</a:t>
            </a:r>
            <a:r>
              <a:rPr lang="en-US" sz="2400" i="1" dirty="0"/>
              <a:t> </a:t>
            </a:r>
            <a:r>
              <a:rPr lang="en-US" sz="2400" i="1" dirty="0" err="1"/>
              <a:t>besteleme</a:t>
            </a:r>
            <a:r>
              <a:rPr lang="en-US" sz="2400" i="1" dirty="0"/>
              <a:t> </a:t>
            </a:r>
            <a:r>
              <a:rPr lang="en-US" sz="2400" i="1" dirty="0" err="1"/>
              <a:t>armağanını</a:t>
            </a:r>
            <a:r>
              <a:rPr lang="en-US" sz="2400" i="1" dirty="0"/>
              <a:t> </a:t>
            </a:r>
            <a:r>
              <a:rPr lang="en-US" sz="2400" i="1" dirty="0" err="1"/>
              <a:t>takdir</a:t>
            </a:r>
            <a:r>
              <a:rPr lang="en-US" sz="2400" i="1" dirty="0"/>
              <a:t> </a:t>
            </a:r>
            <a:r>
              <a:rPr lang="en-US" sz="2400" i="1" dirty="0" err="1"/>
              <a:t>ediyorum</a:t>
            </a:r>
            <a:r>
              <a:rPr lang="en-US" sz="2400" i="1" dirty="0"/>
              <a:t> </a:t>
            </a:r>
            <a:r>
              <a:rPr lang="en-US" sz="2400" i="1" dirty="0" err="1"/>
              <a:t>ve</a:t>
            </a:r>
            <a:r>
              <a:rPr lang="en-US" sz="2400" i="1" dirty="0"/>
              <a:t> </a:t>
            </a:r>
            <a:r>
              <a:rPr lang="en-US" sz="2400" i="1" dirty="0" err="1"/>
              <a:t>hiçbir</a:t>
            </a:r>
            <a:r>
              <a:rPr lang="en-US" sz="2400" i="1" dirty="0"/>
              <a:t> </a:t>
            </a:r>
            <a:r>
              <a:rPr lang="en-US" sz="2400" i="1" dirty="0" err="1"/>
              <a:t>ölümcül</a:t>
            </a:r>
            <a:r>
              <a:rPr lang="en-US" sz="2400" i="1" dirty="0"/>
              <a:t> </a:t>
            </a:r>
            <a:r>
              <a:rPr lang="en-US" sz="2400" i="1" dirty="0" err="1"/>
              <a:t>daha</a:t>
            </a:r>
            <a:r>
              <a:rPr lang="en-US" sz="2400" i="1" dirty="0"/>
              <a:t> </a:t>
            </a:r>
            <a:r>
              <a:rPr lang="en-US" sz="2400" i="1" dirty="0" err="1"/>
              <a:t>büyük</a:t>
            </a:r>
            <a:r>
              <a:rPr lang="en-US" sz="2400" i="1" dirty="0"/>
              <a:t> </a:t>
            </a:r>
            <a:r>
              <a:rPr lang="en-US" sz="2400" i="1" dirty="0" err="1"/>
              <a:t>mutluluğa</a:t>
            </a:r>
            <a:r>
              <a:rPr lang="en-US" sz="2400" i="1" dirty="0"/>
              <a:t> </a:t>
            </a:r>
            <a:r>
              <a:rPr lang="en-US" sz="2400" i="1" dirty="0" err="1"/>
              <a:t>sahip</a:t>
            </a:r>
            <a:r>
              <a:rPr lang="en-US" sz="2400" i="1" dirty="0"/>
              <a:t> </a:t>
            </a:r>
            <a:r>
              <a:rPr lang="en-US" sz="2400" i="1" dirty="0" err="1"/>
              <a:t>olamaz</a:t>
            </a:r>
            <a:r>
              <a:rPr lang="en-US" sz="2400" i="1" dirty="0"/>
              <a:t> </a:t>
            </a:r>
            <a:r>
              <a:rPr lang="en-US" sz="2400" dirty="0"/>
              <a:t>...” , </a:t>
            </a:r>
            <a:r>
              <a:rPr lang="en-US" sz="2400" dirty="0" err="1"/>
              <a:t>aynı</a:t>
            </a:r>
            <a:r>
              <a:rPr lang="en-US" sz="2400" dirty="0"/>
              <a:t> </a:t>
            </a:r>
            <a:r>
              <a:rPr lang="en-US" sz="2400" dirty="0" err="1"/>
              <a:t>görüşte</a:t>
            </a:r>
            <a:r>
              <a:rPr lang="en-US" sz="2400" dirty="0"/>
              <a:t>, </a:t>
            </a:r>
            <a:r>
              <a:rPr lang="en-US" sz="2400" dirty="0" err="1"/>
              <a:t>aynı</a:t>
            </a:r>
            <a:r>
              <a:rPr lang="en-US" sz="2400" dirty="0"/>
              <a:t> </a:t>
            </a:r>
            <a:r>
              <a:rPr lang="en-US" sz="2400" dirty="0" err="1"/>
              <a:t>anda</a:t>
            </a:r>
            <a:r>
              <a:rPr lang="en-US" sz="2400" dirty="0"/>
              <a:t> </a:t>
            </a:r>
            <a:r>
              <a:rPr lang="en-US" sz="2400" dirty="0" err="1"/>
              <a:t>parlak</a:t>
            </a:r>
            <a:r>
              <a:rPr lang="en-US" sz="2400" dirty="0"/>
              <a:t> </a:t>
            </a:r>
            <a:r>
              <a:rPr lang="en-US" sz="2400" dirty="0" err="1"/>
              <a:t>bir</a:t>
            </a:r>
            <a:r>
              <a:rPr lang="en-US" sz="2400" dirty="0"/>
              <a:t> </a:t>
            </a:r>
            <a:r>
              <a:rPr lang="en-US" sz="2400" dirty="0" err="1"/>
              <a:t>şekilde</a:t>
            </a:r>
            <a:r>
              <a:rPr lang="en-US" sz="2400" dirty="0"/>
              <a:t> </a:t>
            </a:r>
            <a:r>
              <a:rPr lang="en-US" sz="2400" dirty="0" err="1"/>
              <a:t>ifade</a:t>
            </a:r>
            <a:r>
              <a:rPr lang="en-US" sz="2400" dirty="0"/>
              <a:t> </a:t>
            </a:r>
            <a:r>
              <a:rPr lang="en-US" sz="2400" dirty="0" err="1"/>
              <a:t>ettiği</a:t>
            </a:r>
            <a:r>
              <a:rPr lang="en-US" sz="2400" dirty="0"/>
              <a:t> </a:t>
            </a:r>
            <a:r>
              <a:rPr lang="en-US" sz="2400" dirty="0" err="1"/>
              <a:t>çoklu</a:t>
            </a:r>
            <a:r>
              <a:rPr lang="en-US" sz="2400" dirty="0"/>
              <a:t> </a:t>
            </a:r>
            <a:r>
              <a:rPr lang="en-US" sz="2400" dirty="0" err="1"/>
              <a:t>etkinliğinde</a:t>
            </a:r>
            <a:r>
              <a:rPr lang="en-US" sz="2400" dirty="0"/>
              <a:t> Andrei Tudor </a:t>
            </a:r>
            <a:r>
              <a:rPr lang="en-US" sz="2400" dirty="0" err="1"/>
              <a:t>idi</a:t>
            </a:r>
            <a:r>
              <a:rPr lang="en-US" sz="2400" dirty="0"/>
              <a:t>: „</a:t>
            </a:r>
            <a:r>
              <a:rPr lang="en-US" sz="2400" i="1" dirty="0" err="1"/>
              <a:t>beste</a:t>
            </a:r>
            <a:r>
              <a:rPr lang="en-US" sz="2400" i="1" dirty="0"/>
              <a:t> </a:t>
            </a:r>
            <a:r>
              <a:rPr lang="en-US" sz="2400" i="1" dirty="0" err="1"/>
              <a:t>çalışması</a:t>
            </a:r>
            <a:r>
              <a:rPr lang="en-US" sz="2400" i="1" dirty="0"/>
              <a:t> </a:t>
            </a:r>
            <a:r>
              <a:rPr lang="en-US" sz="2400" i="1" dirty="0" err="1"/>
              <a:t>karmaşık</a:t>
            </a:r>
            <a:r>
              <a:rPr lang="en-US" sz="2400" i="1" dirty="0"/>
              <a:t> </a:t>
            </a:r>
            <a:r>
              <a:rPr lang="en-US" sz="2400" i="1" dirty="0" err="1"/>
              <a:t>sanatsal</a:t>
            </a:r>
            <a:r>
              <a:rPr lang="en-US" sz="2400" i="1" dirty="0"/>
              <a:t> </a:t>
            </a:r>
            <a:r>
              <a:rPr lang="en-US" sz="2400" i="1" dirty="0" err="1"/>
              <a:t>kişiliğinin</a:t>
            </a:r>
            <a:r>
              <a:rPr lang="en-US" sz="2400" i="1" dirty="0"/>
              <a:t> en </a:t>
            </a:r>
            <a:r>
              <a:rPr lang="en-US" sz="2400" i="1" dirty="0" err="1"/>
              <a:t>temel</a:t>
            </a:r>
            <a:r>
              <a:rPr lang="en-US" sz="2400" i="1" dirty="0"/>
              <a:t> </a:t>
            </a:r>
            <a:r>
              <a:rPr lang="en-US" sz="2400" i="1" dirty="0" err="1"/>
              <a:t>ve</a:t>
            </a:r>
            <a:r>
              <a:rPr lang="en-US" sz="2400" i="1" dirty="0"/>
              <a:t> </a:t>
            </a:r>
            <a:r>
              <a:rPr lang="en-US" sz="2400" i="1" dirty="0" err="1"/>
              <a:t>elbette</a:t>
            </a:r>
            <a:r>
              <a:rPr lang="en-US" sz="2400" i="1" dirty="0"/>
              <a:t> en </a:t>
            </a:r>
            <a:r>
              <a:rPr lang="en-US" sz="2400" i="1" dirty="0" err="1"/>
              <a:t>yoğun</a:t>
            </a:r>
            <a:r>
              <a:rPr lang="en-US" sz="2400" i="1" dirty="0"/>
              <a:t> </a:t>
            </a:r>
            <a:r>
              <a:rPr lang="en-US" sz="2400" i="1" dirty="0" err="1"/>
              <a:t>yanını</a:t>
            </a:r>
            <a:r>
              <a:rPr lang="en-US" sz="2400" i="1" dirty="0"/>
              <a:t> </a:t>
            </a:r>
            <a:r>
              <a:rPr lang="en-US" sz="2400" i="1" dirty="0" err="1"/>
              <a:t>temsil</a:t>
            </a:r>
            <a:r>
              <a:rPr lang="en-US" sz="2400" i="1" dirty="0"/>
              <a:t> </a:t>
            </a:r>
            <a:r>
              <a:rPr lang="en-US" sz="2400" i="1" dirty="0" err="1"/>
              <a:t>eder</a:t>
            </a:r>
            <a:r>
              <a:rPr lang="en-US" sz="2400" i="1" dirty="0"/>
              <a:t>. </a:t>
            </a:r>
            <a:r>
              <a:rPr lang="en-US" sz="2400" dirty="0"/>
              <a:t>”</a:t>
            </a:r>
          </a:p>
          <a:p>
            <a:pPr algn="just"/>
            <a:r>
              <a:rPr lang="en-US" sz="2400" dirty="0"/>
              <a:t>George </a:t>
            </a:r>
            <a:r>
              <a:rPr lang="en-US" sz="2400" dirty="0" err="1"/>
              <a:t>Enescu’nun</a:t>
            </a:r>
            <a:r>
              <a:rPr lang="en-US" sz="2400" dirty="0"/>
              <a:t> </a:t>
            </a:r>
            <a:r>
              <a:rPr lang="en-US" sz="2400" dirty="0" err="1"/>
              <a:t>bestecilik</a:t>
            </a:r>
            <a:r>
              <a:rPr lang="en-US" sz="2400" dirty="0"/>
              <a:t> </a:t>
            </a:r>
            <a:r>
              <a:rPr lang="en-US" sz="2400" dirty="0" err="1"/>
              <a:t>stilini</a:t>
            </a:r>
            <a:r>
              <a:rPr lang="en-US" sz="2400" dirty="0"/>
              <a:t> </a:t>
            </a:r>
            <a:r>
              <a:rPr lang="en-US" sz="2400" dirty="0" err="1"/>
              <a:t>tanımlamak</a:t>
            </a:r>
            <a:r>
              <a:rPr lang="en-US" sz="2400" dirty="0"/>
              <a:t> </a:t>
            </a:r>
            <a:r>
              <a:rPr lang="en-US" sz="2400" dirty="0" err="1"/>
              <a:t>zordur</a:t>
            </a:r>
            <a:r>
              <a:rPr lang="en-US" sz="2400" dirty="0"/>
              <a:t>, Richard </a:t>
            </a:r>
            <a:r>
              <a:rPr lang="en-US" sz="2400" dirty="0" err="1"/>
              <a:t>Wagner’in</a:t>
            </a:r>
            <a:r>
              <a:rPr lang="en-US" sz="2400" dirty="0"/>
              <a:t> </a:t>
            </a:r>
            <a:r>
              <a:rPr lang="en-US" sz="2400" dirty="0" err="1"/>
              <a:t>anıtsal</a:t>
            </a:r>
            <a:r>
              <a:rPr lang="en-US" sz="2400" dirty="0"/>
              <a:t> </a:t>
            </a:r>
            <a:r>
              <a:rPr lang="en-US" sz="2400" dirty="0" err="1"/>
              <a:t>romantik</a:t>
            </a:r>
            <a:r>
              <a:rPr lang="en-US" sz="2400" dirty="0"/>
              <a:t> </a:t>
            </a:r>
            <a:r>
              <a:rPr lang="en-US" sz="2400" dirty="0" err="1"/>
              <a:t>stilinden</a:t>
            </a:r>
            <a:r>
              <a:rPr lang="en-US" sz="2400" dirty="0"/>
              <a:t> (</a:t>
            </a:r>
            <a:r>
              <a:rPr lang="en-US" sz="2400" i="1" dirty="0" err="1"/>
              <a:t>Senfoni</a:t>
            </a:r>
            <a:r>
              <a:rPr lang="en-US" sz="2400" i="1" dirty="0"/>
              <a:t> No.1’de</a:t>
            </a:r>
            <a:r>
              <a:rPr lang="en-US" sz="2400" dirty="0"/>
              <a:t>), </a:t>
            </a:r>
            <a:r>
              <a:rPr lang="en-US" sz="2400" dirty="0" err="1"/>
              <a:t>Fransız</a:t>
            </a:r>
            <a:r>
              <a:rPr lang="en-US" sz="2400" dirty="0"/>
              <a:t> </a:t>
            </a:r>
            <a:r>
              <a:rPr lang="en-US" sz="2400" dirty="0" err="1"/>
              <a:t>müziğinin</a:t>
            </a:r>
            <a:r>
              <a:rPr lang="en-US" sz="2400" dirty="0"/>
              <a:t> </a:t>
            </a:r>
            <a:r>
              <a:rPr lang="en-US" sz="2400" dirty="0" err="1"/>
              <a:t>etkileri</a:t>
            </a:r>
            <a:r>
              <a:rPr lang="en-US" sz="2400" dirty="0"/>
              <a:t> (</a:t>
            </a:r>
            <a:r>
              <a:rPr lang="en-US" sz="2400" dirty="0" err="1"/>
              <a:t>örneğin</a:t>
            </a:r>
            <a:r>
              <a:rPr lang="en-US" sz="2400" dirty="0"/>
              <a:t>, </a:t>
            </a:r>
            <a:r>
              <a:rPr lang="en-US" sz="2400" i="1" dirty="0"/>
              <a:t>Clément </a:t>
            </a:r>
            <a:r>
              <a:rPr lang="en-US" sz="2400" i="1" dirty="0" err="1"/>
              <a:t>Marot’un</a:t>
            </a:r>
            <a:r>
              <a:rPr lang="en-US" sz="2400" i="1" dirty="0"/>
              <a:t> </a:t>
            </a:r>
            <a:r>
              <a:rPr lang="en-US" sz="2400" i="1" dirty="0" err="1"/>
              <a:t>sözlerinde</a:t>
            </a:r>
            <a:r>
              <a:rPr lang="en-US" sz="2400" i="1" dirty="0"/>
              <a:t> </a:t>
            </a:r>
            <a:r>
              <a:rPr lang="en-US" sz="2400" i="1" dirty="0" err="1"/>
              <a:t>șarkıları</a:t>
            </a:r>
            <a:r>
              <a:rPr lang="en-US" sz="2400" dirty="0"/>
              <a:t>), neo-</a:t>
            </a:r>
            <a:r>
              <a:rPr lang="en-US" sz="2400" dirty="0" err="1"/>
              <a:t>barok</a:t>
            </a:r>
            <a:r>
              <a:rPr lang="en-US" sz="2400" dirty="0"/>
              <a:t> </a:t>
            </a:r>
            <a:r>
              <a:rPr lang="en-US" sz="2400" dirty="0" err="1"/>
              <a:t>eğilimler</a:t>
            </a:r>
            <a:r>
              <a:rPr lang="en-US" sz="2400" dirty="0"/>
              <a:t> (</a:t>
            </a:r>
            <a:r>
              <a:rPr lang="en-US" sz="2400" i="1" dirty="0" err="1"/>
              <a:t>Orkestral</a:t>
            </a:r>
            <a:r>
              <a:rPr lang="en-US" sz="2400" i="1" dirty="0"/>
              <a:t> </a:t>
            </a:r>
            <a:r>
              <a:rPr lang="en-US" sz="2400" i="1" dirty="0" err="1"/>
              <a:t>süit</a:t>
            </a:r>
            <a:r>
              <a:rPr lang="en-US" sz="2400" i="1" dirty="0"/>
              <a:t> No. 2’de</a:t>
            </a:r>
            <a:r>
              <a:rPr lang="en-US" sz="2400" dirty="0"/>
              <a:t>) </a:t>
            </a:r>
            <a:r>
              <a:rPr lang="en-US" sz="2400" dirty="0" err="1"/>
              <a:t>ve</a:t>
            </a:r>
            <a:r>
              <a:rPr lang="en-US" sz="2400" dirty="0"/>
              <a:t> modern, </a:t>
            </a:r>
            <a:r>
              <a:rPr lang="en-US" sz="2400" dirty="0" err="1"/>
              <a:t>tamamen</a:t>
            </a:r>
            <a:r>
              <a:rPr lang="en-US" sz="2400" dirty="0"/>
              <a:t> </a:t>
            </a:r>
            <a:r>
              <a:rPr lang="en-US" sz="2400" dirty="0" err="1"/>
              <a:t>kişisel</a:t>
            </a:r>
            <a:r>
              <a:rPr lang="en-US" sz="2400" dirty="0"/>
              <a:t> </a:t>
            </a:r>
            <a:r>
              <a:rPr lang="en-US" sz="2400" dirty="0" err="1"/>
              <a:t>ifadesi</a:t>
            </a:r>
            <a:r>
              <a:rPr lang="en-US" sz="2400" dirty="0"/>
              <a:t> </a:t>
            </a:r>
            <a:r>
              <a:rPr lang="en-US" sz="2400" dirty="0" err="1"/>
              <a:t>oda</a:t>
            </a:r>
            <a:r>
              <a:rPr lang="en-US" sz="2400" dirty="0"/>
              <a:t> </a:t>
            </a:r>
            <a:r>
              <a:rPr lang="en-US" sz="2400" dirty="0" err="1"/>
              <a:t>müziğinin</a:t>
            </a:r>
            <a:r>
              <a:rPr lang="en-US" sz="2400" dirty="0"/>
              <a:t> (</a:t>
            </a:r>
            <a:r>
              <a:rPr lang="en-US" sz="2400" i="1" dirty="0"/>
              <a:t>Oedipus </a:t>
            </a:r>
            <a:r>
              <a:rPr lang="en-US" sz="2400" i="1" dirty="0" err="1"/>
              <a:t>operasının</a:t>
            </a:r>
            <a:r>
              <a:rPr lang="en-US" sz="2400" i="1" dirty="0"/>
              <a:t> </a:t>
            </a:r>
            <a:r>
              <a:rPr lang="en-US" sz="2400" i="1" dirty="0" err="1"/>
              <a:t>veya</a:t>
            </a:r>
            <a:r>
              <a:rPr lang="en-US" sz="2400" i="1" dirty="0"/>
              <a:t> </a:t>
            </a:r>
            <a:r>
              <a:rPr lang="en-US" sz="2400" i="1" dirty="0" err="1"/>
              <a:t>Oda</a:t>
            </a:r>
            <a:r>
              <a:rPr lang="en-US" sz="2400" i="1" dirty="0"/>
              <a:t> </a:t>
            </a:r>
            <a:r>
              <a:rPr lang="en-US" sz="2400" i="1" dirty="0" err="1"/>
              <a:t>Senfonisinin</a:t>
            </a:r>
            <a:r>
              <a:rPr lang="en-US" sz="2400" dirty="0"/>
              <a:t>). </a:t>
            </a:r>
            <a:r>
              <a:rPr lang="en-US" sz="2400" i="1" dirty="0" err="1"/>
              <a:t>İki</a:t>
            </a:r>
            <a:r>
              <a:rPr lang="en-US" sz="2400" i="1" dirty="0"/>
              <a:t> Rumen </a:t>
            </a:r>
            <a:r>
              <a:rPr lang="en-US" sz="2400" i="1" dirty="0" err="1"/>
              <a:t>Rapsodi</a:t>
            </a:r>
            <a:r>
              <a:rPr lang="en-US" sz="2400" dirty="0"/>
              <a:t>, Rumen </a:t>
            </a:r>
            <a:r>
              <a:rPr lang="en-US" sz="2400" dirty="0" err="1"/>
              <a:t>popüler</a:t>
            </a:r>
            <a:r>
              <a:rPr lang="en-US" sz="2400" dirty="0"/>
              <a:t> </a:t>
            </a:r>
            <a:r>
              <a:rPr lang="en-US" sz="2400" dirty="0" err="1"/>
              <a:t>karakterinin</a:t>
            </a:r>
            <a:r>
              <a:rPr lang="en-US" sz="2400" dirty="0"/>
              <a:t> </a:t>
            </a:r>
            <a:r>
              <a:rPr lang="en-US" sz="2400" i="1" dirty="0" err="1"/>
              <a:t>Keman</a:t>
            </a:r>
            <a:r>
              <a:rPr lang="en-US" sz="2400" i="1" dirty="0"/>
              <a:t> </a:t>
            </a:r>
            <a:r>
              <a:rPr lang="en-US" sz="2400" i="1" dirty="0" err="1"/>
              <a:t>Sonatı</a:t>
            </a:r>
            <a:r>
              <a:rPr lang="en-US" sz="2400" dirty="0"/>
              <a:t>, </a:t>
            </a:r>
            <a:r>
              <a:rPr lang="en-US" sz="2400" i="1" dirty="0" err="1"/>
              <a:t>Orkestra</a:t>
            </a:r>
            <a:r>
              <a:rPr lang="en-US" sz="2400" i="1" dirty="0"/>
              <a:t> </a:t>
            </a:r>
            <a:r>
              <a:rPr lang="en-US" sz="2400" i="1" dirty="0" err="1"/>
              <a:t>Süite</a:t>
            </a:r>
            <a:r>
              <a:rPr lang="en-US" sz="2400" i="1" dirty="0"/>
              <a:t> No. </a:t>
            </a:r>
            <a:r>
              <a:rPr lang="en-US" sz="2400" i="1" dirty="0" smtClean="0"/>
              <a:t>3’de </a:t>
            </a:r>
            <a:r>
              <a:rPr lang="en-US" sz="2400" dirty="0" err="1"/>
              <a:t>görülen</a:t>
            </a:r>
            <a:r>
              <a:rPr lang="en-US" sz="2400" dirty="0"/>
              <a:t> Rumen </a:t>
            </a:r>
            <a:r>
              <a:rPr lang="en-US" sz="2400" dirty="0" err="1"/>
              <a:t>folklorunun</a:t>
            </a:r>
            <a:r>
              <a:rPr lang="en-US" sz="2400" dirty="0"/>
              <a:t> </a:t>
            </a:r>
            <a:r>
              <a:rPr lang="en-US" sz="2400" dirty="0" err="1"/>
              <a:t>etkisini</a:t>
            </a:r>
            <a:r>
              <a:rPr lang="en-US" sz="2400" dirty="0"/>
              <a:t> </a:t>
            </a:r>
            <a:r>
              <a:rPr lang="en-US" sz="2400" dirty="0" err="1"/>
              <a:t>unutmamalıyız</a:t>
            </a:r>
            <a:r>
              <a:rPr lang="en-US" sz="2400" dirty="0"/>
              <a:t>. </a:t>
            </a:r>
          </a:p>
          <a:p>
            <a:endParaRPr lang="en-US" dirty="0"/>
          </a:p>
        </p:txBody>
      </p:sp>
    </p:spTree>
    <p:extLst>
      <p:ext uri="{BB962C8B-B14F-4D97-AF65-F5344CB8AC3E}">
        <p14:creationId xmlns:p14="http://schemas.microsoft.com/office/powerpoint/2010/main" val="3732917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28300"/>
            <a:ext cx="4754880" cy="4749420"/>
          </a:xfrm>
        </p:spPr>
        <p:txBody>
          <a:bodyPr>
            <a:normAutofit/>
          </a:bodyPr>
          <a:lstStyle/>
          <a:p>
            <a:pPr algn="just"/>
            <a:r>
              <a:rPr lang="en-US" sz="2400" dirty="0" err="1"/>
              <a:t>Kendisini</a:t>
            </a:r>
            <a:r>
              <a:rPr lang="en-US" sz="2400" dirty="0"/>
              <a:t> </a:t>
            </a:r>
            <a:r>
              <a:rPr lang="en-US" sz="2400" dirty="0" err="1"/>
              <a:t>merak</a:t>
            </a:r>
            <a:r>
              <a:rPr lang="en-US" sz="2400" dirty="0"/>
              <a:t> </a:t>
            </a:r>
            <a:r>
              <a:rPr lang="en-US" sz="2400" dirty="0" err="1"/>
              <a:t>ettiği</a:t>
            </a:r>
            <a:r>
              <a:rPr lang="en-US" sz="2400" dirty="0"/>
              <a:t> George </a:t>
            </a:r>
            <a:r>
              <a:rPr lang="en-US" sz="2400" dirty="0" err="1"/>
              <a:t>Enescu’nun</a:t>
            </a:r>
            <a:r>
              <a:rPr lang="en-US" sz="2400" dirty="0"/>
              <a:t> </a:t>
            </a:r>
            <a:r>
              <a:rPr lang="en-US" sz="2400" dirty="0" err="1"/>
              <a:t>uluslararası</a:t>
            </a:r>
            <a:r>
              <a:rPr lang="en-US" sz="2400" dirty="0"/>
              <a:t> </a:t>
            </a:r>
            <a:r>
              <a:rPr lang="en-US" sz="2400" dirty="0" err="1"/>
              <a:t>ünlüsü</a:t>
            </a:r>
            <a:r>
              <a:rPr lang="en-US" sz="2400" dirty="0"/>
              <a:t>, </a:t>
            </a:r>
            <a:r>
              <a:rPr lang="en-US" sz="2400" dirty="0" err="1"/>
              <a:t>esas</a:t>
            </a:r>
            <a:r>
              <a:rPr lang="en-US" sz="2400" dirty="0"/>
              <a:t> </a:t>
            </a:r>
            <a:r>
              <a:rPr lang="en-US" sz="2400" dirty="0" err="1"/>
              <a:t>olarak</a:t>
            </a:r>
            <a:r>
              <a:rPr lang="en-US" sz="2400" dirty="0"/>
              <a:t> </a:t>
            </a:r>
            <a:r>
              <a:rPr lang="en-US" sz="2400" i="1" dirty="0"/>
              <a:t>Rumen </a:t>
            </a:r>
            <a:r>
              <a:rPr lang="en-US" sz="2400" i="1" dirty="0" err="1"/>
              <a:t>Rapsodi</a:t>
            </a:r>
            <a:r>
              <a:rPr lang="en-US" sz="2400" i="1" dirty="0"/>
              <a:t> no. 1</a:t>
            </a:r>
            <a:r>
              <a:rPr lang="en-US" sz="2400" dirty="0"/>
              <a:t>, </a:t>
            </a:r>
            <a:r>
              <a:rPr lang="en-US" sz="2400" dirty="0" err="1"/>
              <a:t>özellikle</a:t>
            </a:r>
            <a:r>
              <a:rPr lang="en-US" sz="2400" dirty="0"/>
              <a:t> Philadelphia </a:t>
            </a:r>
            <a:r>
              <a:rPr lang="en-US" sz="2400" dirty="0" err="1"/>
              <a:t>Filarmoni</a:t>
            </a:r>
            <a:r>
              <a:rPr lang="en-US" sz="2400" dirty="0"/>
              <a:t> </a:t>
            </a:r>
            <a:r>
              <a:rPr lang="en-US" sz="2400" dirty="0" err="1"/>
              <a:t>Orkestrası’nda</a:t>
            </a:r>
            <a:r>
              <a:rPr lang="en-US" sz="2400" dirty="0"/>
              <a:t> Leopold Stokowski </a:t>
            </a:r>
            <a:r>
              <a:rPr lang="en-US" sz="2400" dirty="0" err="1"/>
              <a:t>tarafından</a:t>
            </a:r>
            <a:r>
              <a:rPr lang="en-US" sz="2400" dirty="0"/>
              <a:t> </a:t>
            </a:r>
            <a:r>
              <a:rPr lang="en-US" sz="2400" dirty="0" err="1"/>
              <a:t>popülerleştirildi</a:t>
            </a:r>
            <a:r>
              <a:rPr lang="en-US" sz="2400" dirty="0"/>
              <a:t>. </a:t>
            </a:r>
            <a:r>
              <a:rPr lang="en-US" sz="2400" dirty="0" err="1"/>
              <a:t>Dünyaca</a:t>
            </a:r>
            <a:r>
              <a:rPr lang="en-US" sz="2400" dirty="0"/>
              <a:t> </a:t>
            </a:r>
            <a:r>
              <a:rPr lang="en-US" sz="2400" dirty="0" err="1"/>
              <a:t>ünlü</a:t>
            </a:r>
            <a:r>
              <a:rPr lang="en-US" sz="2400" dirty="0"/>
              <a:t> </a:t>
            </a:r>
            <a:r>
              <a:rPr lang="en-US" sz="2400" dirty="0" err="1"/>
              <a:t>müzisyenlerin</a:t>
            </a:r>
            <a:r>
              <a:rPr lang="en-US" sz="2400" dirty="0"/>
              <a:t> </a:t>
            </a:r>
            <a:r>
              <a:rPr lang="en-US" sz="2400" dirty="0" err="1"/>
              <a:t>katılımıyla</a:t>
            </a:r>
            <a:r>
              <a:rPr lang="en-US" sz="2400" dirty="0"/>
              <a:t> </a:t>
            </a:r>
            <a:r>
              <a:rPr lang="en-US" sz="2400" b="1" dirty="0" err="1"/>
              <a:t>Bükreş’te</a:t>
            </a:r>
            <a:r>
              <a:rPr lang="en-US" sz="2400" dirty="0"/>
              <a:t> </a:t>
            </a:r>
            <a:r>
              <a:rPr lang="en-US" sz="2400" dirty="0" err="1"/>
              <a:t>düzenli</a:t>
            </a:r>
            <a:r>
              <a:rPr lang="en-US" sz="2400" dirty="0"/>
              <a:t> </a:t>
            </a:r>
            <a:r>
              <a:rPr lang="en-US" sz="2400" dirty="0" err="1"/>
              <a:t>olarak</a:t>
            </a:r>
            <a:r>
              <a:rPr lang="en-US" sz="2400" dirty="0"/>
              <a:t> </a:t>
            </a:r>
            <a:r>
              <a:rPr lang="en-US" sz="2400" dirty="0" err="1"/>
              <a:t>gerçekleştirilen</a:t>
            </a:r>
            <a:r>
              <a:rPr lang="en-US" sz="2400" dirty="0"/>
              <a:t> </a:t>
            </a:r>
            <a:r>
              <a:rPr lang="en-US" sz="2400" b="1" dirty="0"/>
              <a:t>“George </a:t>
            </a:r>
            <a:r>
              <a:rPr lang="en-US" sz="2400" b="1" dirty="0" err="1"/>
              <a:t>Enescu</a:t>
            </a:r>
            <a:r>
              <a:rPr lang="en-US" sz="2400" b="1" dirty="0"/>
              <a:t>” </a:t>
            </a:r>
            <a:r>
              <a:rPr lang="en-US" sz="2400" b="1" dirty="0" err="1"/>
              <a:t>Uluslararası</a:t>
            </a:r>
            <a:r>
              <a:rPr lang="en-US" sz="2400" b="1" dirty="0"/>
              <a:t> </a:t>
            </a:r>
            <a:r>
              <a:rPr lang="en-US" sz="2400" b="1" dirty="0" err="1"/>
              <a:t>Festivalleri</a:t>
            </a:r>
            <a:r>
              <a:rPr lang="en-US" sz="2400" b="1" dirty="0"/>
              <a:t> </a:t>
            </a:r>
            <a:r>
              <a:rPr lang="en-US" sz="2400" dirty="0" err="1"/>
              <a:t>ile</a:t>
            </a:r>
            <a:r>
              <a:rPr lang="en-US" sz="2400" dirty="0"/>
              <a:t> </a:t>
            </a:r>
            <a:r>
              <a:rPr lang="en-US" sz="2400" dirty="0" err="1"/>
              <a:t>Enescu’nun</a:t>
            </a:r>
            <a:r>
              <a:rPr lang="en-US" sz="2400" dirty="0"/>
              <a:t> </a:t>
            </a:r>
            <a:r>
              <a:rPr lang="en-US" sz="2400" dirty="0" err="1"/>
              <a:t>müzik</a:t>
            </a:r>
            <a:r>
              <a:rPr lang="en-US" sz="2400" dirty="0"/>
              <a:t> </a:t>
            </a:r>
            <a:r>
              <a:rPr lang="en-US" sz="2400" dirty="0" err="1"/>
              <a:t>eserleri</a:t>
            </a:r>
            <a:r>
              <a:rPr lang="en-US" sz="2400" dirty="0"/>
              <a:t> </a:t>
            </a:r>
            <a:r>
              <a:rPr lang="en-US" sz="2400" dirty="0" err="1"/>
              <a:t>vurgulanmaktadır</a:t>
            </a:r>
            <a:r>
              <a:rPr lang="en-US" sz="2400" dirty="0"/>
              <a:t>.</a:t>
            </a:r>
          </a:p>
        </p:txBody>
      </p:sp>
      <p:sp>
        <p:nvSpPr>
          <p:cNvPr id="6" name="Content Placeholder 5"/>
          <p:cNvSpPr>
            <a:spLocks noGrp="1"/>
          </p:cNvSpPr>
          <p:nvPr>
            <p:ph sz="half" idx="2"/>
          </p:nvPr>
        </p:nvSpPr>
        <p:spPr>
          <a:xfrm>
            <a:off x="6370320" y="1473958"/>
            <a:ext cx="4754880" cy="4378202"/>
          </a:xfrm>
        </p:spPr>
        <p:txBody>
          <a:bodyPr>
            <a:normAutofit/>
          </a:bodyPr>
          <a:lstStyle/>
          <a:p>
            <a:r>
              <a:rPr lang="en-US" sz="2400" dirty="0" smtClean="0"/>
              <a:t>Rumen </a:t>
            </a:r>
            <a:r>
              <a:rPr lang="en-US" sz="2400" dirty="0"/>
              <a:t>Athenaeum, George </a:t>
            </a:r>
            <a:r>
              <a:rPr lang="en-US" sz="2400" dirty="0" err="1"/>
              <a:t>Enescu</a:t>
            </a:r>
            <a:r>
              <a:rPr lang="en-US" sz="2400" dirty="0"/>
              <a:t> </a:t>
            </a:r>
            <a:r>
              <a:rPr lang="en-US" sz="2400" dirty="0" err="1"/>
              <a:t>Filarmoni’nin</a:t>
            </a:r>
            <a:r>
              <a:rPr lang="en-US" sz="2400" dirty="0"/>
              <a:t> </a:t>
            </a:r>
            <a:r>
              <a:rPr lang="en-US" sz="2400" dirty="0" err="1"/>
              <a:t>merkezi</a:t>
            </a:r>
            <a:endParaRPr lang="en-US" sz="2400" dirty="0" smtClean="0"/>
          </a:p>
          <a:p>
            <a:endParaRPr lang="en-US" dirty="0"/>
          </a:p>
        </p:txBody>
      </p:sp>
      <p:pic>
        <p:nvPicPr>
          <p:cNvPr id="7" name="Picture 6"/>
          <p:cNvPicPr>
            <a:picLocks noChangeAspect="1"/>
          </p:cNvPicPr>
          <p:nvPr/>
        </p:nvPicPr>
        <p:blipFill>
          <a:blip r:embed="rId2"/>
          <a:stretch>
            <a:fillRect/>
          </a:stretch>
        </p:blipFill>
        <p:spPr>
          <a:xfrm>
            <a:off x="6370320" y="2551315"/>
            <a:ext cx="4930026" cy="3694231"/>
          </a:xfrm>
          <a:prstGeom prst="rect">
            <a:avLst/>
          </a:prstGeom>
          <a:ln>
            <a:noFill/>
          </a:ln>
          <a:effectLst>
            <a:softEdge rad="112500"/>
          </a:effectLst>
        </p:spPr>
      </p:pic>
    </p:spTree>
    <p:extLst>
      <p:ext uri="{BB962C8B-B14F-4D97-AF65-F5344CB8AC3E}">
        <p14:creationId xmlns:p14="http://schemas.microsoft.com/office/powerpoint/2010/main" val="1976464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642594"/>
            <a:ext cx="10058400" cy="1008785"/>
          </a:xfrm>
        </p:spPr>
        <p:txBody>
          <a:bodyPr>
            <a:normAutofit/>
          </a:bodyPr>
          <a:lstStyle/>
          <a:p>
            <a:r>
              <a:rPr lang="en-US" sz="4000" dirty="0" err="1"/>
              <a:t>Oluşturma</a:t>
            </a:r>
            <a:endParaRPr lang="en-US" sz="4000" dirty="0"/>
          </a:p>
        </p:txBody>
      </p:sp>
      <p:sp>
        <p:nvSpPr>
          <p:cNvPr id="6" name="Content Placeholder 5"/>
          <p:cNvSpPr>
            <a:spLocks noGrp="1"/>
          </p:cNvSpPr>
          <p:nvPr>
            <p:ph idx="1"/>
          </p:nvPr>
        </p:nvSpPr>
        <p:spPr>
          <a:xfrm>
            <a:off x="1066800" y="1405719"/>
            <a:ext cx="10058400" cy="4967785"/>
          </a:xfrm>
        </p:spPr>
        <p:txBody>
          <a:bodyPr>
            <a:normAutofit/>
          </a:bodyPr>
          <a:lstStyle/>
          <a:p>
            <a:r>
              <a:rPr lang="en-US" sz="2000" b="1" dirty="0" smtClean="0"/>
              <a:t>Opera</a:t>
            </a:r>
            <a:endParaRPr lang="en-US" sz="2000" b="1" dirty="0"/>
          </a:p>
          <a:p>
            <a:pPr lvl="1"/>
            <a:r>
              <a:rPr lang="en-US" sz="2000" dirty="0" err="1" smtClean="0"/>
              <a:t>Oedip</a:t>
            </a:r>
            <a:r>
              <a:rPr lang="en-US" sz="2000" dirty="0" smtClean="0"/>
              <a:t> </a:t>
            </a:r>
            <a:r>
              <a:rPr lang="en-US" sz="2000" dirty="0"/>
              <a:t>- </a:t>
            </a:r>
            <a:r>
              <a:rPr lang="en-US" sz="2000" dirty="0" err="1"/>
              <a:t>tragedie</a:t>
            </a:r>
            <a:r>
              <a:rPr lang="en-US" sz="2000" dirty="0"/>
              <a:t> </a:t>
            </a:r>
            <a:r>
              <a:rPr lang="en-US" sz="2000" dirty="0" err="1"/>
              <a:t>lirică</a:t>
            </a:r>
            <a:r>
              <a:rPr lang="en-US" sz="2000" dirty="0"/>
              <a:t> </a:t>
            </a:r>
            <a:r>
              <a:rPr lang="en-US" sz="2000" dirty="0" err="1"/>
              <a:t>în</a:t>
            </a:r>
            <a:r>
              <a:rPr lang="en-US" sz="2000" dirty="0"/>
              <a:t> </a:t>
            </a:r>
            <a:r>
              <a:rPr lang="en-US" sz="2000" dirty="0" err="1"/>
              <a:t>patru</a:t>
            </a:r>
            <a:r>
              <a:rPr lang="en-US" sz="2000" dirty="0"/>
              <a:t> </a:t>
            </a:r>
            <a:r>
              <a:rPr lang="en-US" sz="2000" dirty="0" err="1"/>
              <a:t>acte</a:t>
            </a:r>
            <a:r>
              <a:rPr lang="en-US" sz="2000" dirty="0"/>
              <a:t> </a:t>
            </a:r>
            <a:r>
              <a:rPr lang="en-US" sz="2000" dirty="0" err="1"/>
              <a:t>pe</a:t>
            </a:r>
            <a:r>
              <a:rPr lang="en-US" sz="2000" dirty="0"/>
              <a:t> un </a:t>
            </a:r>
            <a:r>
              <a:rPr lang="en-US" sz="2000" dirty="0" err="1"/>
              <a:t>libret</a:t>
            </a:r>
            <a:r>
              <a:rPr lang="en-US" sz="2000" dirty="0"/>
              <a:t> de Edmond </a:t>
            </a:r>
            <a:r>
              <a:rPr lang="en-US" sz="2000" dirty="0" err="1"/>
              <a:t>Fleg</a:t>
            </a:r>
            <a:r>
              <a:rPr lang="en-US" sz="2000" dirty="0"/>
              <a:t>, Op. 23 (1910-1931)</a:t>
            </a:r>
          </a:p>
          <a:p>
            <a:r>
              <a:rPr lang="en-US" sz="2000" b="1" dirty="0" err="1" smtClean="0"/>
              <a:t>Senfoniler</a:t>
            </a:r>
            <a:endParaRPr lang="en-US" sz="2000" b="1" dirty="0"/>
          </a:p>
          <a:p>
            <a:pPr lvl="1"/>
            <a:r>
              <a:rPr lang="en-US" sz="2000" dirty="0" err="1" smtClean="0"/>
              <a:t>Simfonia</a:t>
            </a:r>
            <a:r>
              <a:rPr lang="en-US" sz="2000" dirty="0" smtClean="0"/>
              <a:t> </a:t>
            </a:r>
            <a:r>
              <a:rPr lang="en-US" sz="2000" dirty="0"/>
              <a:t>nr. 1 </a:t>
            </a:r>
            <a:r>
              <a:rPr lang="en-US" sz="2000" dirty="0" err="1"/>
              <a:t>în</a:t>
            </a:r>
            <a:r>
              <a:rPr lang="en-US" sz="2000" dirty="0"/>
              <a:t> </a:t>
            </a:r>
            <a:r>
              <a:rPr lang="en-US" sz="2000" dirty="0" err="1"/>
              <a:t>Mi</a:t>
            </a:r>
            <a:r>
              <a:rPr lang="en-US" sz="2000" dirty="0"/>
              <a:t> </a:t>
            </a:r>
            <a:r>
              <a:rPr lang="en-US" sz="2000" dirty="0" err="1"/>
              <a:t>bemol</a:t>
            </a:r>
            <a:r>
              <a:rPr lang="en-US" sz="2000" dirty="0"/>
              <a:t> major, Op. 13 (1905)</a:t>
            </a:r>
          </a:p>
          <a:p>
            <a:pPr lvl="1"/>
            <a:r>
              <a:rPr lang="en-US" sz="2000" dirty="0" err="1" smtClean="0"/>
              <a:t>Simfonia</a:t>
            </a:r>
            <a:r>
              <a:rPr lang="en-US" sz="2000" dirty="0" smtClean="0"/>
              <a:t> </a:t>
            </a:r>
            <a:r>
              <a:rPr lang="en-US" sz="2000" dirty="0"/>
              <a:t>nr. 2 </a:t>
            </a:r>
            <a:r>
              <a:rPr lang="en-US" sz="2000" dirty="0" err="1"/>
              <a:t>în</a:t>
            </a:r>
            <a:r>
              <a:rPr lang="en-US" sz="2000" dirty="0"/>
              <a:t> La major, Op. 17 (1912-1914)</a:t>
            </a:r>
          </a:p>
          <a:p>
            <a:pPr lvl="1"/>
            <a:r>
              <a:rPr lang="en-US" sz="2000" dirty="0" err="1" smtClean="0"/>
              <a:t>Simfonia</a:t>
            </a:r>
            <a:r>
              <a:rPr lang="en-US" sz="2000" dirty="0" smtClean="0"/>
              <a:t> </a:t>
            </a:r>
            <a:r>
              <a:rPr lang="en-US" sz="2000" dirty="0"/>
              <a:t>nr. 3 </a:t>
            </a:r>
            <a:r>
              <a:rPr lang="en-US" sz="2000" dirty="0" err="1"/>
              <a:t>în</a:t>
            </a:r>
            <a:r>
              <a:rPr lang="en-US" sz="2000" dirty="0"/>
              <a:t> Do major </a:t>
            </a:r>
            <a:r>
              <a:rPr lang="en-US" sz="2000" dirty="0" err="1"/>
              <a:t>pentru</a:t>
            </a:r>
            <a:r>
              <a:rPr lang="en-US" sz="2000" dirty="0"/>
              <a:t> </a:t>
            </a:r>
            <a:r>
              <a:rPr lang="en-US" sz="2000" dirty="0" err="1"/>
              <a:t>orchestră</a:t>
            </a:r>
            <a:r>
              <a:rPr lang="en-US" sz="2000" dirty="0"/>
              <a:t> </a:t>
            </a:r>
            <a:r>
              <a:rPr lang="en-US" sz="2000" dirty="0" err="1"/>
              <a:t>și</a:t>
            </a:r>
            <a:r>
              <a:rPr lang="en-US" sz="2000" dirty="0"/>
              <a:t> </a:t>
            </a:r>
            <a:r>
              <a:rPr lang="en-US" sz="2000" dirty="0" err="1"/>
              <a:t>cor</a:t>
            </a:r>
            <a:r>
              <a:rPr lang="en-US" sz="2000" dirty="0"/>
              <a:t>, Op. 21 (1916-1918)</a:t>
            </a:r>
          </a:p>
          <a:p>
            <a:r>
              <a:rPr lang="en-US" sz="2000" b="1" dirty="0" err="1"/>
              <a:t>Diğer</a:t>
            </a:r>
            <a:r>
              <a:rPr lang="en-US" sz="2000" b="1" dirty="0"/>
              <a:t> </a:t>
            </a:r>
            <a:r>
              <a:rPr lang="en-US" sz="2000" b="1" dirty="0" err="1"/>
              <a:t>orkestral</a:t>
            </a:r>
            <a:r>
              <a:rPr lang="en-US" sz="2000" b="1" dirty="0"/>
              <a:t> </a:t>
            </a:r>
            <a:r>
              <a:rPr lang="en-US" sz="2000" b="1" dirty="0" err="1" smtClean="0"/>
              <a:t>besteler</a:t>
            </a:r>
            <a:endParaRPr lang="en-US" sz="2000" b="1" dirty="0" smtClean="0"/>
          </a:p>
          <a:p>
            <a:pPr lvl="1"/>
            <a:r>
              <a:rPr lang="en-US" sz="2000" dirty="0" err="1" smtClean="0"/>
              <a:t>Poema</a:t>
            </a:r>
            <a:r>
              <a:rPr lang="en-US" sz="2000" dirty="0" smtClean="0"/>
              <a:t> </a:t>
            </a:r>
            <a:r>
              <a:rPr lang="en-US" sz="2000" dirty="0" err="1"/>
              <a:t>română</a:t>
            </a:r>
            <a:r>
              <a:rPr lang="en-US" sz="2000" dirty="0"/>
              <a:t>, </a:t>
            </a:r>
            <a:r>
              <a:rPr lang="en-US" sz="2000" dirty="0" err="1"/>
              <a:t>suită</a:t>
            </a:r>
            <a:r>
              <a:rPr lang="en-US" sz="2000" dirty="0"/>
              <a:t> </a:t>
            </a:r>
            <a:r>
              <a:rPr lang="en-US" sz="2000" dirty="0" err="1"/>
              <a:t>simfonică</a:t>
            </a:r>
            <a:r>
              <a:rPr lang="en-US" sz="2000" dirty="0"/>
              <a:t> </a:t>
            </a:r>
            <a:r>
              <a:rPr lang="en-US" sz="2000" dirty="0" err="1"/>
              <a:t>pentru</a:t>
            </a:r>
            <a:r>
              <a:rPr lang="en-US" sz="2000" dirty="0"/>
              <a:t> </a:t>
            </a:r>
            <a:r>
              <a:rPr lang="en-US" sz="2000" dirty="0" err="1"/>
              <a:t>orchestră</a:t>
            </a:r>
            <a:r>
              <a:rPr lang="en-US" sz="2000" dirty="0"/>
              <a:t>, Op. 1 (1897)</a:t>
            </a:r>
          </a:p>
          <a:p>
            <a:pPr lvl="1"/>
            <a:r>
              <a:rPr lang="en-US" sz="2000" dirty="0" err="1" smtClean="0"/>
              <a:t>Rapsodia</a:t>
            </a:r>
            <a:r>
              <a:rPr lang="en-US" sz="2000" dirty="0" smtClean="0"/>
              <a:t> </a:t>
            </a:r>
            <a:r>
              <a:rPr lang="en-US" sz="2000" dirty="0" err="1"/>
              <a:t>română</a:t>
            </a:r>
            <a:r>
              <a:rPr lang="en-US" sz="2000" dirty="0"/>
              <a:t> nr. 1 </a:t>
            </a:r>
            <a:r>
              <a:rPr lang="en-US" sz="2000" dirty="0" err="1"/>
              <a:t>în</a:t>
            </a:r>
            <a:r>
              <a:rPr lang="en-US" sz="2000" dirty="0"/>
              <a:t> La major, Op. 11 (1901)</a:t>
            </a:r>
          </a:p>
          <a:p>
            <a:pPr lvl="1"/>
            <a:r>
              <a:rPr lang="en-US" sz="2000" dirty="0" err="1" smtClean="0"/>
              <a:t>Rapsodia</a:t>
            </a:r>
            <a:r>
              <a:rPr lang="en-US" sz="2000" dirty="0" smtClean="0"/>
              <a:t> </a:t>
            </a:r>
            <a:r>
              <a:rPr lang="en-US" sz="2000" dirty="0" err="1"/>
              <a:t>română</a:t>
            </a:r>
            <a:r>
              <a:rPr lang="en-US" sz="2000" dirty="0"/>
              <a:t> nr. 2 </a:t>
            </a:r>
            <a:r>
              <a:rPr lang="en-US" sz="2000" dirty="0" err="1"/>
              <a:t>în</a:t>
            </a:r>
            <a:r>
              <a:rPr lang="en-US" sz="2000" dirty="0"/>
              <a:t> Re major, Op. 11 (1901)</a:t>
            </a:r>
          </a:p>
          <a:p>
            <a:pPr lvl="1"/>
            <a:r>
              <a:rPr lang="en-US" sz="2000" dirty="0" smtClean="0"/>
              <a:t>Suita </a:t>
            </a:r>
            <a:r>
              <a:rPr lang="en-US" sz="2000" dirty="0" err="1"/>
              <a:t>orchestrală</a:t>
            </a:r>
            <a:r>
              <a:rPr lang="en-US" sz="2000" dirty="0"/>
              <a:t> nr. 1 </a:t>
            </a:r>
            <a:r>
              <a:rPr lang="en-US" sz="2000" dirty="0" err="1"/>
              <a:t>în</a:t>
            </a:r>
            <a:r>
              <a:rPr lang="en-US" sz="2000" dirty="0"/>
              <a:t> Do major, Op. 9 (1903)</a:t>
            </a:r>
          </a:p>
          <a:p>
            <a:pPr lvl="1"/>
            <a:r>
              <a:rPr lang="en-US" sz="2000" dirty="0" smtClean="0"/>
              <a:t>Suita </a:t>
            </a:r>
            <a:r>
              <a:rPr lang="en-US" sz="2000" dirty="0" err="1"/>
              <a:t>orchestrală</a:t>
            </a:r>
            <a:r>
              <a:rPr lang="en-US" sz="2000" dirty="0"/>
              <a:t> nr. 2 </a:t>
            </a:r>
            <a:r>
              <a:rPr lang="en-US" sz="2000" dirty="0" err="1"/>
              <a:t>în</a:t>
            </a:r>
            <a:r>
              <a:rPr lang="en-US" sz="2000" dirty="0"/>
              <a:t> Do major, Op. 20 (1915)</a:t>
            </a:r>
          </a:p>
          <a:p>
            <a:pPr lvl="1"/>
            <a:r>
              <a:rPr lang="en-US" sz="2000" dirty="0" smtClean="0"/>
              <a:t>Suita </a:t>
            </a:r>
            <a:r>
              <a:rPr lang="en-US" sz="2000" dirty="0" err="1"/>
              <a:t>orchestrală</a:t>
            </a:r>
            <a:r>
              <a:rPr lang="en-US" sz="2000" dirty="0"/>
              <a:t> nr. 3 </a:t>
            </a:r>
            <a:r>
              <a:rPr lang="en-US" sz="2000" dirty="0" err="1"/>
              <a:t>în</a:t>
            </a:r>
            <a:r>
              <a:rPr lang="en-US" sz="2000" dirty="0"/>
              <a:t> Re major "</a:t>
            </a:r>
            <a:r>
              <a:rPr lang="en-US" sz="2000" dirty="0" err="1"/>
              <a:t>Săteasca</a:t>
            </a:r>
            <a:r>
              <a:rPr lang="en-US" sz="2000" dirty="0"/>
              <a:t>", Op. 27 (1937-1938)</a:t>
            </a:r>
          </a:p>
          <a:p>
            <a:endParaRPr lang="en-US" dirty="0"/>
          </a:p>
        </p:txBody>
      </p:sp>
    </p:spTree>
    <p:extLst>
      <p:ext uri="{BB962C8B-B14F-4D97-AF65-F5344CB8AC3E}">
        <p14:creationId xmlns:p14="http://schemas.microsoft.com/office/powerpoint/2010/main" val="392494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419367"/>
            <a:ext cx="4023815" cy="4432793"/>
          </a:xfrm>
        </p:spPr>
        <p:txBody>
          <a:bodyPr>
            <a:normAutofit/>
          </a:bodyPr>
          <a:lstStyle/>
          <a:p>
            <a:pPr algn="just"/>
            <a:r>
              <a:rPr lang="en-US" sz="2400" dirty="0"/>
              <a:t>George </a:t>
            </a:r>
            <a:r>
              <a:rPr lang="en-US" sz="2400" dirty="0" err="1"/>
              <a:t>Enescu</a:t>
            </a:r>
            <a:r>
              <a:rPr lang="en-US" sz="2400" dirty="0"/>
              <a:t> 19 </a:t>
            </a:r>
            <a:r>
              <a:rPr lang="en-US" sz="2400" dirty="0" err="1"/>
              <a:t>Ağustos</a:t>
            </a:r>
            <a:r>
              <a:rPr lang="en-US" sz="2400" dirty="0"/>
              <a:t> 1881 </a:t>
            </a:r>
            <a:r>
              <a:rPr lang="en-US" sz="2400" dirty="0" err="1"/>
              <a:t>tarihinde</a:t>
            </a:r>
            <a:r>
              <a:rPr lang="en-US" sz="2400" dirty="0"/>
              <a:t>, </a:t>
            </a:r>
            <a:r>
              <a:rPr lang="en-US" sz="2400" dirty="0" err="1" smtClean="0"/>
              <a:t>Botoșani</a:t>
            </a:r>
            <a:r>
              <a:rPr lang="en-US" sz="2400" dirty="0"/>
              <a:t>, </a:t>
            </a:r>
            <a:r>
              <a:rPr lang="en-US" sz="2400" dirty="0" err="1"/>
              <a:t>Romanya’da</a:t>
            </a:r>
            <a:r>
              <a:rPr lang="en-US" sz="2400" dirty="0"/>
              <a:t> </a:t>
            </a:r>
            <a:r>
              <a:rPr lang="en-US" sz="2400" dirty="0" err="1"/>
              <a:t>doğdu</a:t>
            </a:r>
            <a:r>
              <a:rPr lang="en-US" sz="2400" dirty="0"/>
              <a:t> - 4 </a:t>
            </a:r>
            <a:r>
              <a:rPr lang="en-US" sz="2400" dirty="0" err="1"/>
              <a:t>Mayıs</a:t>
            </a:r>
            <a:r>
              <a:rPr lang="en-US" sz="2400" dirty="0"/>
              <a:t> 1955 </a:t>
            </a:r>
            <a:r>
              <a:rPr lang="en-US" sz="2400" dirty="0" err="1"/>
              <a:t>tarihinde</a:t>
            </a:r>
            <a:r>
              <a:rPr lang="en-US" sz="2400" dirty="0"/>
              <a:t>, </a:t>
            </a:r>
            <a:r>
              <a:rPr lang="en-US" sz="2400" dirty="0" err="1"/>
              <a:t>Fransa’nın</a:t>
            </a:r>
            <a:r>
              <a:rPr lang="en-US" sz="2400" dirty="0"/>
              <a:t> Paris </a:t>
            </a:r>
            <a:r>
              <a:rPr lang="en-US" sz="2400" dirty="0" err="1"/>
              <a:t>şehrinde</a:t>
            </a:r>
            <a:r>
              <a:rPr lang="en-US" sz="2400" dirty="0"/>
              <a:t> </a:t>
            </a:r>
            <a:r>
              <a:rPr lang="en-US" sz="2400" dirty="0" err="1"/>
              <a:t>öldü</a:t>
            </a:r>
            <a:r>
              <a:rPr lang="en-US" sz="2400" dirty="0"/>
              <a:t>. </a:t>
            </a:r>
            <a:endParaRPr lang="en-US" sz="2400" dirty="0" smtClean="0"/>
          </a:p>
          <a:p>
            <a:pPr algn="just"/>
            <a:r>
              <a:rPr lang="en-US" sz="2400" b="1" dirty="0" err="1" smtClean="0"/>
              <a:t>Bir</a:t>
            </a:r>
            <a:r>
              <a:rPr lang="en-US" sz="2400" b="1" dirty="0" smtClean="0"/>
              <a:t> </a:t>
            </a:r>
            <a:r>
              <a:rPr lang="en-US" sz="2400" b="1" dirty="0"/>
              <a:t>Rumen </a:t>
            </a:r>
            <a:r>
              <a:rPr lang="en-US" sz="2400" b="1" dirty="0" err="1"/>
              <a:t>besteci</a:t>
            </a:r>
            <a:r>
              <a:rPr lang="en-US" sz="2400" b="1" dirty="0"/>
              <a:t>, </a:t>
            </a:r>
            <a:r>
              <a:rPr lang="en-US" sz="2400" b="1" dirty="0" err="1"/>
              <a:t>kemancı</a:t>
            </a:r>
            <a:r>
              <a:rPr lang="en-US" sz="2400" b="1" dirty="0"/>
              <a:t>, </a:t>
            </a:r>
            <a:r>
              <a:rPr lang="en-US" sz="2400" b="1" dirty="0" err="1"/>
              <a:t>öğretmen</a:t>
            </a:r>
            <a:r>
              <a:rPr lang="en-US" sz="2400" b="1" dirty="0"/>
              <a:t>, </a:t>
            </a:r>
            <a:r>
              <a:rPr lang="en-US" sz="2400" b="1" dirty="0" err="1"/>
              <a:t>piyanist</a:t>
            </a:r>
            <a:r>
              <a:rPr lang="en-US" sz="2400" b="1" dirty="0"/>
              <a:t> </a:t>
            </a:r>
            <a:r>
              <a:rPr lang="en-US" sz="2400" b="1" dirty="0" err="1"/>
              <a:t>ve</a:t>
            </a:r>
            <a:r>
              <a:rPr lang="en-US" sz="2400" b="1" dirty="0"/>
              <a:t> </a:t>
            </a:r>
            <a:r>
              <a:rPr lang="en-US" sz="2400" b="1" dirty="0" err="1"/>
              <a:t>şefti</a:t>
            </a:r>
            <a:r>
              <a:rPr lang="en-US" sz="2400" dirty="0"/>
              <a:t>. </a:t>
            </a:r>
            <a:endParaRPr lang="en-US" sz="2400" dirty="0" smtClean="0"/>
          </a:p>
          <a:p>
            <a:pPr algn="just"/>
            <a:r>
              <a:rPr lang="en-US" sz="2400" dirty="0" smtClean="0"/>
              <a:t>En </a:t>
            </a:r>
            <a:r>
              <a:rPr lang="en-US" sz="2400" dirty="0" err="1"/>
              <a:t>önemli</a:t>
            </a:r>
            <a:r>
              <a:rPr lang="en-US" sz="2400" dirty="0"/>
              <a:t> Rumen </a:t>
            </a:r>
            <a:r>
              <a:rPr lang="en-US" sz="2400" dirty="0" err="1"/>
              <a:t>müzisyeni</a:t>
            </a:r>
            <a:r>
              <a:rPr lang="en-US" sz="2400" dirty="0"/>
              <a:t> </a:t>
            </a:r>
            <a:r>
              <a:rPr lang="en-US" sz="2400" dirty="0" err="1"/>
              <a:t>olarak</a:t>
            </a:r>
            <a:r>
              <a:rPr lang="en-US" sz="2400" dirty="0"/>
              <a:t> </a:t>
            </a:r>
            <a:r>
              <a:rPr lang="en-US" sz="2400" dirty="0" err="1"/>
              <a:t>kabul</a:t>
            </a:r>
            <a:r>
              <a:rPr lang="en-US" sz="2400" dirty="0"/>
              <a:t> </a:t>
            </a:r>
            <a:r>
              <a:rPr lang="en-US" sz="2400" dirty="0" err="1"/>
              <a:t>edilir</a:t>
            </a:r>
            <a:r>
              <a:rPr lang="en-US" sz="2400" dirty="0"/>
              <a:t>.</a:t>
            </a:r>
          </a:p>
        </p:txBody>
      </p:sp>
      <p:pic>
        <p:nvPicPr>
          <p:cNvPr id="6" name="image7.jpg" descr="https://upload.wikimedia.org/wikipedia/commons/thumb/f/f6/George_Enescu_%281%29.jpg/280px-George_Enescu_%281%29.jpg"/>
          <p:cNvPicPr>
            <a:picLocks noGrp="1"/>
          </p:cNvPicPr>
          <p:nvPr>
            <p:ph sz="half" idx="2"/>
          </p:nvPr>
        </p:nvPicPr>
        <p:blipFill>
          <a:blip r:embed="rId2"/>
          <a:srcRect/>
          <a:stretch>
            <a:fillRect/>
          </a:stretch>
        </p:blipFill>
        <p:spPr>
          <a:xfrm>
            <a:off x="6523630" y="873458"/>
            <a:ext cx="3476633" cy="4978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0377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78675"/>
            <a:ext cx="10058400" cy="4356365"/>
          </a:xfrm>
        </p:spPr>
        <p:txBody>
          <a:bodyPr>
            <a:normAutofit/>
          </a:bodyPr>
          <a:lstStyle/>
          <a:p>
            <a:r>
              <a:rPr lang="en-US" sz="2000" b="1" dirty="0" err="1"/>
              <a:t>Oda</a:t>
            </a:r>
            <a:r>
              <a:rPr lang="en-US" sz="2000" b="1" dirty="0"/>
              <a:t> </a:t>
            </a:r>
            <a:r>
              <a:rPr lang="en-US" sz="2000" b="1" dirty="0" err="1" smtClean="0"/>
              <a:t>müziği</a:t>
            </a:r>
            <a:endParaRPr lang="en-US" sz="2000" b="1" dirty="0" smtClean="0"/>
          </a:p>
          <a:p>
            <a:r>
              <a:rPr lang="en-US" sz="2000" b="1" dirty="0"/>
              <a:t>String Quartet </a:t>
            </a:r>
            <a:r>
              <a:rPr lang="en-US" sz="2000" b="1" dirty="0" err="1" smtClean="0"/>
              <a:t>besteleri</a:t>
            </a:r>
            <a:endParaRPr lang="en-US" sz="2000" b="1" dirty="0" smtClean="0"/>
          </a:p>
          <a:p>
            <a:pPr lvl="1"/>
            <a:r>
              <a:rPr lang="en-US" sz="2000" dirty="0" err="1" smtClean="0"/>
              <a:t>Cvartet</a:t>
            </a:r>
            <a:r>
              <a:rPr lang="en-US" sz="2000" dirty="0" smtClean="0"/>
              <a:t> </a:t>
            </a:r>
            <a:r>
              <a:rPr lang="en-US" sz="2000" dirty="0" err="1"/>
              <a:t>pentru</a:t>
            </a:r>
            <a:r>
              <a:rPr lang="en-US" sz="2000" dirty="0"/>
              <a:t> </a:t>
            </a:r>
            <a:r>
              <a:rPr lang="en-US" sz="2000" dirty="0" err="1"/>
              <a:t>coarde</a:t>
            </a:r>
            <a:r>
              <a:rPr lang="en-US" sz="2000" dirty="0"/>
              <a:t> nr. 1 </a:t>
            </a:r>
            <a:r>
              <a:rPr lang="en-US" sz="2000" dirty="0" err="1"/>
              <a:t>în</a:t>
            </a:r>
            <a:r>
              <a:rPr lang="en-US" sz="2000" dirty="0"/>
              <a:t> </a:t>
            </a:r>
            <a:r>
              <a:rPr lang="en-US" sz="2000" dirty="0" err="1"/>
              <a:t>Mi</a:t>
            </a:r>
            <a:r>
              <a:rPr lang="en-US" sz="2000" dirty="0"/>
              <a:t> </a:t>
            </a:r>
            <a:r>
              <a:rPr lang="en-US" sz="2000" dirty="0" err="1"/>
              <a:t>bemol</a:t>
            </a:r>
            <a:r>
              <a:rPr lang="en-US" sz="2000" dirty="0"/>
              <a:t> major, Op. 22, Nr. 1 (1920)</a:t>
            </a:r>
          </a:p>
          <a:p>
            <a:pPr lvl="1"/>
            <a:r>
              <a:rPr lang="en-US" sz="2000" dirty="0" err="1" smtClean="0"/>
              <a:t>Cvartet</a:t>
            </a:r>
            <a:r>
              <a:rPr lang="en-US" sz="2000" dirty="0" smtClean="0"/>
              <a:t> </a:t>
            </a:r>
            <a:r>
              <a:rPr lang="en-US" sz="2000" dirty="0" err="1"/>
              <a:t>pentru</a:t>
            </a:r>
            <a:r>
              <a:rPr lang="en-US" sz="2000" dirty="0"/>
              <a:t> </a:t>
            </a:r>
            <a:r>
              <a:rPr lang="en-US" sz="2000" dirty="0" err="1"/>
              <a:t>coarde</a:t>
            </a:r>
            <a:r>
              <a:rPr lang="en-US" sz="2000" dirty="0"/>
              <a:t> nr. 2 </a:t>
            </a:r>
            <a:r>
              <a:rPr lang="en-US" sz="2000" dirty="0" err="1"/>
              <a:t>în</a:t>
            </a:r>
            <a:r>
              <a:rPr lang="en-US" sz="2000" dirty="0"/>
              <a:t> Sol major, Op. 22, Nr. 2 (1950-1952)</a:t>
            </a:r>
          </a:p>
          <a:p>
            <a:r>
              <a:rPr lang="en-US" sz="2000" b="1" dirty="0" err="1" smtClean="0"/>
              <a:t>Sonatlar</a:t>
            </a:r>
            <a:endParaRPr lang="en-US" sz="2000" b="1" dirty="0"/>
          </a:p>
          <a:p>
            <a:pPr lvl="1"/>
            <a:r>
              <a:rPr lang="en-US" sz="2000" dirty="0" smtClean="0"/>
              <a:t>Sonata </a:t>
            </a:r>
            <a:r>
              <a:rPr lang="en-US" sz="2000" dirty="0" err="1"/>
              <a:t>pentru</a:t>
            </a:r>
            <a:r>
              <a:rPr lang="en-US" sz="2000" dirty="0"/>
              <a:t> </a:t>
            </a:r>
            <a:r>
              <a:rPr lang="en-US" sz="2000" dirty="0" err="1"/>
              <a:t>vioară</a:t>
            </a:r>
            <a:r>
              <a:rPr lang="en-US" sz="2000" dirty="0"/>
              <a:t> nr. 1 </a:t>
            </a:r>
            <a:r>
              <a:rPr lang="en-US" sz="2000" dirty="0" err="1"/>
              <a:t>în</a:t>
            </a:r>
            <a:r>
              <a:rPr lang="en-US" sz="2000" dirty="0"/>
              <a:t> Re major, Op. 2 (1897)</a:t>
            </a:r>
          </a:p>
          <a:p>
            <a:pPr lvl="1"/>
            <a:r>
              <a:rPr lang="en-US" sz="2000" dirty="0" smtClean="0"/>
              <a:t>Sonata </a:t>
            </a:r>
            <a:r>
              <a:rPr lang="en-US" sz="2000" dirty="0" err="1"/>
              <a:t>pentru</a:t>
            </a:r>
            <a:r>
              <a:rPr lang="en-US" sz="2000" dirty="0"/>
              <a:t> </a:t>
            </a:r>
            <a:r>
              <a:rPr lang="en-US" sz="2000" dirty="0" err="1"/>
              <a:t>vioară</a:t>
            </a:r>
            <a:r>
              <a:rPr lang="en-US" sz="2000" dirty="0"/>
              <a:t> nr. 2 </a:t>
            </a:r>
            <a:r>
              <a:rPr lang="en-US" sz="2000" dirty="0" err="1"/>
              <a:t>în</a:t>
            </a:r>
            <a:r>
              <a:rPr lang="en-US" sz="2000" dirty="0"/>
              <a:t> </a:t>
            </a:r>
            <a:r>
              <a:rPr lang="en-US" sz="2000" dirty="0" err="1"/>
              <a:t>Fa</a:t>
            </a:r>
            <a:r>
              <a:rPr lang="en-US" sz="2000" dirty="0"/>
              <a:t> minor, Op. 6 (1899)</a:t>
            </a:r>
          </a:p>
          <a:p>
            <a:pPr lvl="1"/>
            <a:r>
              <a:rPr lang="en-US" sz="2000" dirty="0" smtClean="0"/>
              <a:t>Sonata </a:t>
            </a:r>
            <a:r>
              <a:rPr lang="en-US" sz="2000" dirty="0" err="1"/>
              <a:t>pentru</a:t>
            </a:r>
            <a:r>
              <a:rPr lang="en-US" sz="2000" dirty="0"/>
              <a:t> </a:t>
            </a:r>
            <a:r>
              <a:rPr lang="en-US" sz="2000" dirty="0" err="1"/>
              <a:t>vioară</a:t>
            </a:r>
            <a:r>
              <a:rPr lang="en-US" sz="2000" dirty="0"/>
              <a:t> nr. 3 </a:t>
            </a:r>
            <a:r>
              <a:rPr lang="en-US" sz="2000" dirty="0" err="1"/>
              <a:t>în</a:t>
            </a:r>
            <a:r>
              <a:rPr lang="en-US" sz="2000" dirty="0"/>
              <a:t> La minor "</a:t>
            </a:r>
            <a:r>
              <a:rPr lang="en-US" sz="2000" dirty="0" err="1"/>
              <a:t>în</a:t>
            </a:r>
            <a:r>
              <a:rPr lang="en-US" sz="2000" dirty="0"/>
              <a:t> </a:t>
            </a:r>
            <a:r>
              <a:rPr lang="en-US" sz="2000" dirty="0" err="1"/>
              <a:t>caracter</a:t>
            </a:r>
            <a:r>
              <a:rPr lang="en-US" sz="2000" dirty="0"/>
              <a:t> popular </a:t>
            </a:r>
            <a:r>
              <a:rPr lang="en-US" sz="2000" dirty="0" err="1"/>
              <a:t>românesc</a:t>
            </a:r>
            <a:r>
              <a:rPr lang="en-US" sz="2000" dirty="0"/>
              <a:t>", Op. 25 (1926)</a:t>
            </a:r>
          </a:p>
          <a:p>
            <a:pPr lvl="1"/>
            <a:r>
              <a:rPr lang="en-US" sz="2000" dirty="0" smtClean="0"/>
              <a:t>Sonata </a:t>
            </a:r>
            <a:r>
              <a:rPr lang="en-US" sz="2000" dirty="0" err="1"/>
              <a:t>pentru</a:t>
            </a:r>
            <a:r>
              <a:rPr lang="en-US" sz="2000" dirty="0"/>
              <a:t> </a:t>
            </a:r>
            <a:r>
              <a:rPr lang="en-US" sz="2000" dirty="0" err="1"/>
              <a:t>violoncel</a:t>
            </a:r>
            <a:r>
              <a:rPr lang="en-US" sz="2000" dirty="0"/>
              <a:t> nr. 1 </a:t>
            </a:r>
            <a:r>
              <a:rPr lang="en-US" sz="2000" dirty="0" err="1"/>
              <a:t>în</a:t>
            </a:r>
            <a:r>
              <a:rPr lang="en-US" sz="2000" dirty="0"/>
              <a:t> </a:t>
            </a:r>
            <a:r>
              <a:rPr lang="en-US" sz="2000" dirty="0" err="1"/>
              <a:t>Fa</a:t>
            </a:r>
            <a:r>
              <a:rPr lang="en-US" sz="2000" dirty="0"/>
              <a:t> minor, Op. 26, Nr. 1 (1898)</a:t>
            </a:r>
          </a:p>
          <a:p>
            <a:pPr lvl="1"/>
            <a:r>
              <a:rPr lang="en-US" sz="2000" dirty="0" smtClean="0"/>
              <a:t>Sonata </a:t>
            </a:r>
            <a:r>
              <a:rPr lang="en-US" sz="2000" dirty="0" err="1"/>
              <a:t>pentru</a:t>
            </a:r>
            <a:r>
              <a:rPr lang="en-US" sz="2000" dirty="0"/>
              <a:t> </a:t>
            </a:r>
            <a:r>
              <a:rPr lang="en-US" sz="2000" dirty="0" err="1"/>
              <a:t>violoncel</a:t>
            </a:r>
            <a:r>
              <a:rPr lang="en-US" sz="2000" dirty="0"/>
              <a:t> nr. 2 </a:t>
            </a:r>
            <a:r>
              <a:rPr lang="en-US" sz="2000" dirty="0" err="1"/>
              <a:t>în</a:t>
            </a:r>
            <a:r>
              <a:rPr lang="en-US" sz="2000" dirty="0"/>
              <a:t> Do major, Op. 26, Nr. 2 (1935)</a:t>
            </a:r>
          </a:p>
          <a:p>
            <a:endParaRPr lang="en-US" dirty="0"/>
          </a:p>
        </p:txBody>
      </p:sp>
    </p:spTree>
    <p:extLst>
      <p:ext uri="{BB962C8B-B14F-4D97-AF65-F5344CB8AC3E}">
        <p14:creationId xmlns:p14="http://schemas.microsoft.com/office/powerpoint/2010/main" val="2514422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18615"/>
            <a:ext cx="10058400" cy="5516425"/>
          </a:xfrm>
        </p:spPr>
        <p:txBody>
          <a:bodyPr>
            <a:normAutofit lnSpcReduction="10000"/>
          </a:bodyPr>
          <a:lstStyle/>
          <a:p>
            <a:r>
              <a:rPr lang="en-US" sz="2000" b="1" dirty="0" err="1"/>
              <a:t>Diğer</a:t>
            </a:r>
            <a:r>
              <a:rPr lang="en-US" sz="2000" b="1" dirty="0"/>
              <a:t> </a:t>
            </a:r>
            <a:r>
              <a:rPr lang="en-US" sz="2000" b="1" dirty="0" err="1"/>
              <a:t>oda</a:t>
            </a:r>
            <a:r>
              <a:rPr lang="en-US" sz="2000" b="1" dirty="0"/>
              <a:t> </a:t>
            </a:r>
            <a:r>
              <a:rPr lang="en-US" sz="2000" b="1" dirty="0" err="1"/>
              <a:t>müziği</a:t>
            </a:r>
            <a:r>
              <a:rPr lang="en-US" sz="2000" b="1" dirty="0"/>
              <a:t> </a:t>
            </a:r>
            <a:r>
              <a:rPr lang="en-US" sz="2000" b="1" dirty="0" err="1" smtClean="0"/>
              <a:t>besteleri</a:t>
            </a:r>
            <a:endParaRPr lang="en-US" sz="2000" b="1" dirty="0" smtClean="0"/>
          </a:p>
          <a:p>
            <a:pPr lvl="1"/>
            <a:r>
              <a:rPr lang="en-US" sz="2000" dirty="0" smtClean="0"/>
              <a:t>Octet </a:t>
            </a:r>
            <a:r>
              <a:rPr lang="en-US" sz="2000" dirty="0" err="1"/>
              <a:t>pentru</a:t>
            </a:r>
            <a:r>
              <a:rPr lang="en-US" sz="2000" dirty="0"/>
              <a:t> </a:t>
            </a:r>
            <a:r>
              <a:rPr lang="en-US" sz="2000" dirty="0" err="1"/>
              <a:t>coarde</a:t>
            </a:r>
            <a:r>
              <a:rPr lang="en-US" sz="2000" dirty="0"/>
              <a:t> </a:t>
            </a:r>
            <a:r>
              <a:rPr lang="en-US" sz="2000" dirty="0" err="1"/>
              <a:t>în</a:t>
            </a:r>
            <a:r>
              <a:rPr lang="en-US" sz="2000" dirty="0"/>
              <a:t> Do major, Op. 7 (1900)</a:t>
            </a:r>
          </a:p>
          <a:p>
            <a:pPr lvl="1"/>
            <a:r>
              <a:rPr lang="en-US" sz="2000" dirty="0" smtClean="0"/>
              <a:t>Cantabile </a:t>
            </a:r>
            <a:r>
              <a:rPr lang="en-US" sz="2000" dirty="0" err="1"/>
              <a:t>și</a:t>
            </a:r>
            <a:r>
              <a:rPr lang="en-US" sz="2000" dirty="0"/>
              <a:t> presto </a:t>
            </a:r>
            <a:r>
              <a:rPr lang="en-US" sz="2000" dirty="0" err="1"/>
              <a:t>pentru</a:t>
            </a:r>
            <a:r>
              <a:rPr lang="en-US" sz="2000" dirty="0"/>
              <a:t> </a:t>
            </a:r>
            <a:r>
              <a:rPr lang="en-US" sz="2000" dirty="0" err="1"/>
              <a:t>flaut</a:t>
            </a:r>
            <a:r>
              <a:rPr lang="en-US" sz="2000" dirty="0"/>
              <a:t> </a:t>
            </a:r>
            <a:r>
              <a:rPr lang="en-US" sz="2000" dirty="0" err="1"/>
              <a:t>și</a:t>
            </a:r>
            <a:r>
              <a:rPr lang="en-US" sz="2000" dirty="0"/>
              <a:t> </a:t>
            </a:r>
            <a:r>
              <a:rPr lang="en-US" sz="2000" dirty="0" err="1"/>
              <a:t>pian</a:t>
            </a:r>
            <a:r>
              <a:rPr lang="en-US" sz="2000" dirty="0"/>
              <a:t> (1904)</a:t>
            </a:r>
          </a:p>
          <a:p>
            <a:pPr lvl="1"/>
            <a:r>
              <a:rPr lang="en-US" sz="2000" dirty="0" err="1" smtClean="0"/>
              <a:t>Dixtuor</a:t>
            </a:r>
            <a:r>
              <a:rPr lang="en-US" sz="2000" dirty="0" smtClean="0"/>
              <a:t> </a:t>
            </a:r>
            <a:r>
              <a:rPr lang="en-US" sz="2000" dirty="0" err="1"/>
              <a:t>în</a:t>
            </a:r>
            <a:r>
              <a:rPr lang="en-US" sz="2000" dirty="0"/>
              <a:t> Re major </a:t>
            </a:r>
            <a:r>
              <a:rPr lang="en-US" sz="2000" dirty="0" err="1"/>
              <a:t>pentru</a:t>
            </a:r>
            <a:r>
              <a:rPr lang="en-US" sz="2000" dirty="0"/>
              <a:t> </a:t>
            </a:r>
            <a:r>
              <a:rPr lang="en-US" sz="2000" dirty="0" err="1"/>
              <a:t>suflători</a:t>
            </a:r>
            <a:r>
              <a:rPr lang="en-US" sz="2000" dirty="0"/>
              <a:t>, Op. 14 (1906)</a:t>
            </a:r>
          </a:p>
          <a:p>
            <a:pPr lvl="1"/>
            <a:r>
              <a:rPr lang="en-US" sz="2000" dirty="0" err="1" smtClean="0"/>
              <a:t>Concertstück</a:t>
            </a:r>
            <a:r>
              <a:rPr lang="en-US" sz="2000" dirty="0" smtClean="0"/>
              <a:t> </a:t>
            </a:r>
            <a:r>
              <a:rPr lang="en-US" sz="2000" dirty="0" err="1"/>
              <a:t>pentru</a:t>
            </a:r>
            <a:r>
              <a:rPr lang="en-US" sz="2000" dirty="0"/>
              <a:t> </a:t>
            </a:r>
            <a:r>
              <a:rPr lang="en-US" sz="2000" dirty="0" err="1"/>
              <a:t>violă</a:t>
            </a:r>
            <a:r>
              <a:rPr lang="en-US" sz="2000" dirty="0"/>
              <a:t> </a:t>
            </a:r>
            <a:r>
              <a:rPr lang="en-US" sz="2000" dirty="0" err="1"/>
              <a:t>și</a:t>
            </a:r>
            <a:r>
              <a:rPr lang="en-US" sz="2000" dirty="0"/>
              <a:t> </a:t>
            </a:r>
            <a:r>
              <a:rPr lang="en-US" sz="2000" dirty="0" err="1"/>
              <a:t>pian</a:t>
            </a:r>
            <a:r>
              <a:rPr lang="en-US" sz="2000" dirty="0"/>
              <a:t> (1906)</a:t>
            </a:r>
          </a:p>
          <a:p>
            <a:pPr lvl="1"/>
            <a:r>
              <a:rPr lang="en-US" sz="2000" dirty="0" err="1" smtClean="0"/>
              <a:t>Légende</a:t>
            </a:r>
            <a:r>
              <a:rPr lang="en-US" sz="2000" dirty="0" smtClean="0"/>
              <a:t> </a:t>
            </a:r>
            <a:r>
              <a:rPr lang="en-US" sz="2000" dirty="0" err="1"/>
              <a:t>pentru</a:t>
            </a:r>
            <a:r>
              <a:rPr lang="en-US" sz="2000" dirty="0"/>
              <a:t> </a:t>
            </a:r>
            <a:r>
              <a:rPr lang="en-US" sz="2000" dirty="0" err="1"/>
              <a:t>trompetă</a:t>
            </a:r>
            <a:r>
              <a:rPr lang="en-US" sz="2000" dirty="0"/>
              <a:t> </a:t>
            </a:r>
            <a:r>
              <a:rPr lang="en-US" sz="2000" dirty="0" err="1"/>
              <a:t>și</a:t>
            </a:r>
            <a:r>
              <a:rPr lang="en-US" sz="2000" dirty="0"/>
              <a:t> </a:t>
            </a:r>
            <a:r>
              <a:rPr lang="en-US" sz="2000" dirty="0" err="1"/>
              <a:t>pian</a:t>
            </a:r>
            <a:r>
              <a:rPr lang="en-US" sz="2000" dirty="0"/>
              <a:t> (1906)</a:t>
            </a:r>
          </a:p>
          <a:p>
            <a:pPr lvl="1"/>
            <a:r>
              <a:rPr lang="en-US" sz="2000" dirty="0" err="1" smtClean="0"/>
              <a:t>Cvartet</a:t>
            </a:r>
            <a:r>
              <a:rPr lang="en-US" sz="2000" dirty="0" smtClean="0"/>
              <a:t> </a:t>
            </a:r>
            <a:r>
              <a:rPr lang="en-US" sz="2000" dirty="0" err="1"/>
              <a:t>pentru</a:t>
            </a:r>
            <a:r>
              <a:rPr lang="en-US" sz="2000" dirty="0"/>
              <a:t> </a:t>
            </a:r>
            <a:r>
              <a:rPr lang="en-US" sz="2000" dirty="0" err="1"/>
              <a:t>pian</a:t>
            </a:r>
            <a:r>
              <a:rPr lang="en-US" sz="2000" dirty="0"/>
              <a:t> nr. 1 </a:t>
            </a:r>
            <a:r>
              <a:rPr lang="en-US" sz="2000" dirty="0" err="1"/>
              <a:t>în</a:t>
            </a:r>
            <a:r>
              <a:rPr lang="en-US" sz="2000" dirty="0"/>
              <a:t> Re major, Op. 16 (1909)</a:t>
            </a:r>
          </a:p>
          <a:p>
            <a:pPr lvl="1"/>
            <a:r>
              <a:rPr lang="en-US" sz="2000" dirty="0" smtClean="0"/>
              <a:t>Impressions </a:t>
            </a:r>
            <a:r>
              <a:rPr lang="en-US" sz="2000" dirty="0" err="1"/>
              <a:t>d'Enfance</a:t>
            </a:r>
            <a:r>
              <a:rPr lang="en-US" sz="2000" dirty="0"/>
              <a:t> (</a:t>
            </a:r>
            <a:r>
              <a:rPr lang="en-US" sz="2000" dirty="0" err="1"/>
              <a:t>Impresii</a:t>
            </a:r>
            <a:r>
              <a:rPr lang="en-US" sz="2000" dirty="0"/>
              <a:t> din </a:t>
            </a:r>
            <a:r>
              <a:rPr lang="en-US" sz="2000" dirty="0" err="1"/>
              <a:t>copilărie</a:t>
            </a:r>
            <a:r>
              <a:rPr lang="en-US" sz="2000" dirty="0"/>
              <a:t>) </a:t>
            </a:r>
            <a:r>
              <a:rPr lang="en-US" sz="2000" dirty="0" err="1"/>
              <a:t>pentru</a:t>
            </a:r>
            <a:r>
              <a:rPr lang="en-US" sz="2000" dirty="0"/>
              <a:t> </a:t>
            </a:r>
            <a:r>
              <a:rPr lang="en-US" sz="2000" dirty="0" err="1"/>
              <a:t>vioară</a:t>
            </a:r>
            <a:r>
              <a:rPr lang="en-US" sz="2000" dirty="0"/>
              <a:t> </a:t>
            </a:r>
            <a:r>
              <a:rPr lang="en-US" sz="2000" dirty="0" err="1"/>
              <a:t>și</a:t>
            </a:r>
            <a:r>
              <a:rPr lang="en-US" sz="2000" dirty="0"/>
              <a:t> </a:t>
            </a:r>
            <a:r>
              <a:rPr lang="en-US" sz="2000" dirty="0" err="1"/>
              <a:t>pian</a:t>
            </a:r>
            <a:r>
              <a:rPr lang="en-US" sz="2000" dirty="0"/>
              <a:t>, Op. 28 (1940)</a:t>
            </a:r>
          </a:p>
          <a:p>
            <a:pPr lvl="1"/>
            <a:r>
              <a:rPr lang="en-US" sz="2000" dirty="0" err="1" smtClean="0"/>
              <a:t>Cvintet</a:t>
            </a:r>
            <a:r>
              <a:rPr lang="en-US" sz="2000" dirty="0" smtClean="0"/>
              <a:t> </a:t>
            </a:r>
            <a:r>
              <a:rPr lang="en-US" sz="2000" dirty="0" err="1"/>
              <a:t>pentru</a:t>
            </a:r>
            <a:r>
              <a:rPr lang="en-US" sz="2000" dirty="0"/>
              <a:t> </a:t>
            </a:r>
            <a:r>
              <a:rPr lang="en-US" sz="2000" dirty="0" err="1"/>
              <a:t>pian</a:t>
            </a:r>
            <a:r>
              <a:rPr lang="en-US" sz="2000" dirty="0"/>
              <a:t> </a:t>
            </a:r>
            <a:r>
              <a:rPr lang="en-US" sz="2000" dirty="0" err="1"/>
              <a:t>în</a:t>
            </a:r>
            <a:r>
              <a:rPr lang="en-US" sz="2000" dirty="0"/>
              <a:t> La minor, Op. 29 (1940)</a:t>
            </a:r>
          </a:p>
          <a:p>
            <a:pPr lvl="1"/>
            <a:r>
              <a:rPr lang="en-US" sz="2000" dirty="0" err="1" smtClean="0"/>
              <a:t>Cvartet</a:t>
            </a:r>
            <a:r>
              <a:rPr lang="en-US" sz="2000" dirty="0" smtClean="0"/>
              <a:t> </a:t>
            </a:r>
            <a:r>
              <a:rPr lang="en-US" sz="2000" dirty="0" err="1"/>
              <a:t>pentru</a:t>
            </a:r>
            <a:r>
              <a:rPr lang="en-US" sz="2000" dirty="0"/>
              <a:t> </a:t>
            </a:r>
            <a:r>
              <a:rPr lang="en-US" sz="2000" dirty="0" err="1"/>
              <a:t>pian</a:t>
            </a:r>
            <a:r>
              <a:rPr lang="en-US" sz="2000" dirty="0"/>
              <a:t> nr. 2 </a:t>
            </a:r>
            <a:r>
              <a:rPr lang="en-US" sz="2000" dirty="0" err="1"/>
              <a:t>în</a:t>
            </a:r>
            <a:r>
              <a:rPr lang="en-US" sz="2000" dirty="0"/>
              <a:t> Re minor, Op. 30 (1943-1944)</a:t>
            </a:r>
          </a:p>
          <a:p>
            <a:pPr lvl="1"/>
            <a:r>
              <a:rPr lang="en-US" sz="2000" dirty="0" err="1" smtClean="0"/>
              <a:t>Simfonia</a:t>
            </a:r>
            <a:r>
              <a:rPr lang="en-US" sz="2000" dirty="0" smtClean="0"/>
              <a:t> </a:t>
            </a:r>
            <a:r>
              <a:rPr lang="en-US" sz="2000" dirty="0"/>
              <a:t>de </a:t>
            </a:r>
            <a:r>
              <a:rPr lang="en-US" sz="2000" dirty="0" err="1"/>
              <a:t>cameră</a:t>
            </a:r>
            <a:r>
              <a:rPr lang="en-US" sz="2000" dirty="0"/>
              <a:t> </a:t>
            </a:r>
            <a:r>
              <a:rPr lang="en-US" sz="2000" dirty="0" err="1"/>
              <a:t>pentru</a:t>
            </a:r>
            <a:r>
              <a:rPr lang="en-US" sz="2000" dirty="0"/>
              <a:t> 12 </a:t>
            </a:r>
            <a:r>
              <a:rPr lang="en-US" sz="2000" dirty="0" err="1"/>
              <a:t>instrumente</a:t>
            </a:r>
            <a:r>
              <a:rPr lang="en-US" sz="2000" dirty="0"/>
              <a:t>, Op. 33 (1954)</a:t>
            </a:r>
          </a:p>
          <a:p>
            <a:pPr lvl="1"/>
            <a:r>
              <a:rPr lang="en-US" sz="2000" dirty="0" smtClean="0"/>
              <a:t>Suita </a:t>
            </a:r>
            <a:r>
              <a:rPr lang="en-US" sz="2000" dirty="0" err="1"/>
              <a:t>pentru</a:t>
            </a:r>
            <a:r>
              <a:rPr lang="en-US" sz="2000" dirty="0"/>
              <a:t> </a:t>
            </a:r>
            <a:r>
              <a:rPr lang="en-US" sz="2000" dirty="0" err="1"/>
              <a:t>pian</a:t>
            </a:r>
            <a:r>
              <a:rPr lang="en-US" sz="2000" dirty="0"/>
              <a:t> nr. 1 </a:t>
            </a:r>
            <a:r>
              <a:rPr lang="en-US" sz="2000" dirty="0" err="1"/>
              <a:t>în</a:t>
            </a:r>
            <a:r>
              <a:rPr lang="en-US" sz="2000" dirty="0"/>
              <a:t> Sol minor "</a:t>
            </a:r>
            <a:r>
              <a:rPr lang="en-US" sz="2000" dirty="0" err="1"/>
              <a:t>în</a:t>
            </a:r>
            <a:r>
              <a:rPr lang="en-US" sz="2000" dirty="0"/>
              <a:t> </a:t>
            </a:r>
            <a:r>
              <a:rPr lang="en-US" sz="2000" dirty="0" err="1"/>
              <a:t>stil</a:t>
            </a:r>
            <a:r>
              <a:rPr lang="en-US" sz="2000" dirty="0"/>
              <a:t> </a:t>
            </a:r>
            <a:r>
              <a:rPr lang="en-US" sz="2000" dirty="0" err="1"/>
              <a:t>vechi</a:t>
            </a:r>
            <a:r>
              <a:rPr lang="en-US" sz="2000" dirty="0"/>
              <a:t>", Op. 3 (1897)</a:t>
            </a:r>
          </a:p>
          <a:p>
            <a:pPr lvl="1"/>
            <a:r>
              <a:rPr lang="en-US" sz="2000" dirty="0" smtClean="0"/>
              <a:t>Suita </a:t>
            </a:r>
            <a:r>
              <a:rPr lang="en-US" sz="2000" dirty="0" err="1"/>
              <a:t>pentru</a:t>
            </a:r>
            <a:r>
              <a:rPr lang="en-US" sz="2000" dirty="0"/>
              <a:t> </a:t>
            </a:r>
            <a:r>
              <a:rPr lang="en-US" sz="2000" dirty="0" err="1"/>
              <a:t>pian</a:t>
            </a:r>
            <a:r>
              <a:rPr lang="en-US" sz="2000" dirty="0"/>
              <a:t> nr. 2 </a:t>
            </a:r>
            <a:r>
              <a:rPr lang="en-US" sz="2000" dirty="0" err="1"/>
              <a:t>în</a:t>
            </a:r>
            <a:r>
              <a:rPr lang="en-US" sz="2000" dirty="0"/>
              <a:t> Re major, Op. 10 (1901-1903)</a:t>
            </a:r>
          </a:p>
          <a:p>
            <a:pPr lvl="1"/>
            <a:r>
              <a:rPr lang="en-US" sz="2000" dirty="0" smtClean="0"/>
              <a:t>Suita </a:t>
            </a:r>
            <a:r>
              <a:rPr lang="en-US" sz="2000" dirty="0" err="1"/>
              <a:t>pentru</a:t>
            </a:r>
            <a:r>
              <a:rPr lang="en-US" sz="2000" dirty="0"/>
              <a:t> </a:t>
            </a:r>
            <a:r>
              <a:rPr lang="en-US" sz="2000" dirty="0" err="1"/>
              <a:t>pian</a:t>
            </a:r>
            <a:r>
              <a:rPr lang="en-US" sz="2000" dirty="0"/>
              <a:t> nr. 3 (Pieces </a:t>
            </a:r>
            <a:r>
              <a:rPr lang="en-US" sz="2000" dirty="0" err="1"/>
              <a:t>impromptues</a:t>
            </a:r>
            <a:r>
              <a:rPr lang="en-US" sz="2000" dirty="0"/>
              <a:t>), Op. 13 (1913-1916)</a:t>
            </a:r>
          </a:p>
          <a:p>
            <a:pPr lvl="1"/>
            <a:r>
              <a:rPr lang="en-US" sz="2000" dirty="0" smtClean="0"/>
              <a:t>Sonata </a:t>
            </a:r>
            <a:r>
              <a:rPr lang="en-US" sz="2000" dirty="0" err="1"/>
              <a:t>pentru</a:t>
            </a:r>
            <a:r>
              <a:rPr lang="en-US" sz="2000" dirty="0"/>
              <a:t> </a:t>
            </a:r>
            <a:r>
              <a:rPr lang="en-US" sz="2000" dirty="0" err="1"/>
              <a:t>pian</a:t>
            </a:r>
            <a:r>
              <a:rPr lang="en-US" sz="2000" dirty="0"/>
              <a:t> nr. 1 </a:t>
            </a:r>
            <a:r>
              <a:rPr lang="en-US" sz="2000" dirty="0" err="1"/>
              <a:t>în</a:t>
            </a:r>
            <a:r>
              <a:rPr lang="en-US" sz="2000" dirty="0"/>
              <a:t> </a:t>
            </a:r>
            <a:r>
              <a:rPr lang="en-US" sz="2000" dirty="0" err="1"/>
              <a:t>Fa</a:t>
            </a:r>
            <a:r>
              <a:rPr lang="en-US" sz="2000" dirty="0"/>
              <a:t> </a:t>
            </a:r>
            <a:r>
              <a:rPr lang="en-US" sz="2000" dirty="0" err="1"/>
              <a:t>diez</a:t>
            </a:r>
            <a:r>
              <a:rPr lang="en-US" sz="2000" dirty="0"/>
              <a:t> minor, Op. 24, Nr. 1 (1924)</a:t>
            </a:r>
          </a:p>
          <a:p>
            <a:pPr lvl="1"/>
            <a:r>
              <a:rPr lang="en-US" sz="2000" dirty="0" smtClean="0"/>
              <a:t>Sonata </a:t>
            </a:r>
            <a:r>
              <a:rPr lang="en-US" sz="2000" dirty="0" err="1"/>
              <a:t>pentru</a:t>
            </a:r>
            <a:r>
              <a:rPr lang="en-US" sz="2000" dirty="0"/>
              <a:t> </a:t>
            </a:r>
            <a:r>
              <a:rPr lang="en-US" sz="2000" dirty="0" err="1"/>
              <a:t>pian</a:t>
            </a:r>
            <a:r>
              <a:rPr lang="en-US" sz="2000" dirty="0"/>
              <a:t> nr. 3 </a:t>
            </a:r>
            <a:r>
              <a:rPr lang="en-US" sz="2000" dirty="0" err="1"/>
              <a:t>în</a:t>
            </a:r>
            <a:r>
              <a:rPr lang="en-US" sz="2000" dirty="0"/>
              <a:t> Re major, Op. 24, Nr. 3 (1933-1935)</a:t>
            </a:r>
          </a:p>
          <a:p>
            <a:endParaRPr lang="en-US" dirty="0"/>
          </a:p>
        </p:txBody>
      </p:sp>
    </p:spTree>
    <p:extLst>
      <p:ext uri="{BB962C8B-B14F-4D97-AF65-F5344CB8AC3E}">
        <p14:creationId xmlns:p14="http://schemas.microsoft.com/office/powerpoint/2010/main" val="226865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Enescu</a:t>
            </a:r>
            <a:r>
              <a:rPr lang="en-US" dirty="0"/>
              <a:t> </a:t>
            </a:r>
            <a:r>
              <a:rPr lang="en-US" dirty="0" err="1"/>
              <a:t>evleri</a:t>
            </a:r>
            <a:endParaRPr lang="en-US" dirty="0"/>
          </a:p>
        </p:txBody>
      </p:sp>
      <p:sp>
        <p:nvSpPr>
          <p:cNvPr id="3" name="Content Placeholder 2"/>
          <p:cNvSpPr>
            <a:spLocks noGrp="1"/>
          </p:cNvSpPr>
          <p:nvPr>
            <p:ph idx="1"/>
          </p:nvPr>
        </p:nvSpPr>
        <p:spPr/>
        <p:txBody>
          <a:bodyPr/>
          <a:lstStyle/>
          <a:p>
            <a:pPr algn="just"/>
            <a:r>
              <a:rPr lang="en-US" sz="2400" b="1" dirty="0" err="1"/>
              <a:t>Bükreş’te</a:t>
            </a:r>
            <a:r>
              <a:rPr lang="en-US" sz="2400" dirty="0"/>
              <a:t>, </a:t>
            </a:r>
            <a:r>
              <a:rPr lang="en-US" sz="2400" dirty="0" err="1"/>
              <a:t>Calea</a:t>
            </a:r>
            <a:r>
              <a:rPr lang="en-US" sz="2400" dirty="0"/>
              <a:t> </a:t>
            </a:r>
            <a:r>
              <a:rPr lang="en-US" sz="2400" dirty="0" err="1"/>
              <a:t>Victoriei’deki</a:t>
            </a:r>
            <a:r>
              <a:rPr lang="en-US" sz="2400" dirty="0"/>
              <a:t> </a:t>
            </a:r>
            <a:r>
              <a:rPr lang="en-US" sz="2400" dirty="0" err="1"/>
              <a:t>Cantacuzino</a:t>
            </a:r>
            <a:r>
              <a:rPr lang="en-US" sz="2400" dirty="0"/>
              <a:t> </a:t>
            </a:r>
            <a:r>
              <a:rPr lang="en-US" sz="2400" dirty="0" err="1"/>
              <a:t>Sarayı’nın</a:t>
            </a:r>
            <a:r>
              <a:rPr lang="en-US" sz="2400" dirty="0"/>
              <a:t> </a:t>
            </a:r>
            <a:r>
              <a:rPr lang="en-US" sz="2400" dirty="0" err="1"/>
              <a:t>üç</a:t>
            </a:r>
            <a:r>
              <a:rPr lang="en-US" sz="2400" dirty="0"/>
              <a:t> </a:t>
            </a:r>
            <a:r>
              <a:rPr lang="en-US" sz="2400" dirty="0" err="1"/>
              <a:t>odasında</a:t>
            </a:r>
            <a:r>
              <a:rPr lang="en-US" sz="2400" dirty="0"/>
              <a:t> </a:t>
            </a:r>
            <a:r>
              <a:rPr lang="en-US" sz="2400" dirty="0" err="1"/>
              <a:t>bulunan</a:t>
            </a:r>
            <a:r>
              <a:rPr lang="en-US" sz="2400" dirty="0"/>
              <a:t> “</a:t>
            </a:r>
            <a:r>
              <a:rPr lang="en-US" sz="2400" b="1" dirty="0"/>
              <a:t>George </a:t>
            </a:r>
            <a:r>
              <a:rPr lang="en-US" sz="2400" b="1" dirty="0" err="1"/>
              <a:t>Enescu</a:t>
            </a:r>
            <a:r>
              <a:rPr lang="en-US" sz="2400" b="1" dirty="0"/>
              <a:t>” </a:t>
            </a:r>
            <a:r>
              <a:rPr lang="en-US" sz="2400" b="1" dirty="0" err="1"/>
              <a:t>Ulusal</a:t>
            </a:r>
            <a:r>
              <a:rPr lang="en-US" sz="2400" b="1" dirty="0"/>
              <a:t> </a:t>
            </a:r>
            <a:r>
              <a:rPr lang="en-US" sz="2400" b="1" dirty="0" err="1"/>
              <a:t>Müzesi</a:t>
            </a:r>
            <a:r>
              <a:rPr lang="en-US" sz="2400" dirty="0"/>
              <a:t> </a:t>
            </a:r>
            <a:r>
              <a:rPr lang="en-US" sz="2400" dirty="0" err="1"/>
              <a:t>vardır</a:t>
            </a:r>
            <a:r>
              <a:rPr lang="en-US" sz="2400" dirty="0"/>
              <a:t>. </a:t>
            </a:r>
            <a:r>
              <a:rPr lang="en-US" sz="2400" dirty="0" err="1"/>
              <a:t>Sarayın</a:t>
            </a:r>
            <a:r>
              <a:rPr lang="en-US" sz="2400" dirty="0"/>
              <a:t> </a:t>
            </a:r>
            <a:r>
              <a:rPr lang="en-US" sz="2400" dirty="0" err="1"/>
              <a:t>arkasındaki</a:t>
            </a:r>
            <a:r>
              <a:rPr lang="en-US" sz="2400" dirty="0"/>
              <a:t> </a:t>
            </a:r>
            <a:r>
              <a:rPr lang="en-US" sz="2400" dirty="0" err="1"/>
              <a:t>ekte</a:t>
            </a:r>
            <a:r>
              <a:rPr lang="en-US" sz="2400" dirty="0"/>
              <a:t> </a:t>
            </a:r>
            <a:r>
              <a:rPr lang="en-US" sz="2400" dirty="0" err="1"/>
              <a:t>halka</a:t>
            </a:r>
            <a:r>
              <a:rPr lang="en-US" sz="2400" dirty="0"/>
              <a:t> </a:t>
            </a:r>
            <a:r>
              <a:rPr lang="en-US" sz="2400" dirty="0" err="1"/>
              <a:t>açık</a:t>
            </a:r>
            <a:r>
              <a:rPr lang="en-US" sz="2400" dirty="0"/>
              <a:t> </a:t>
            </a:r>
            <a:r>
              <a:rPr lang="en-US" sz="2400" dirty="0" err="1"/>
              <a:t>Maruca</a:t>
            </a:r>
            <a:r>
              <a:rPr lang="en-US" sz="2400" dirty="0"/>
              <a:t> </a:t>
            </a:r>
            <a:r>
              <a:rPr lang="en-US" sz="2400" dirty="0" err="1"/>
              <a:t>ve</a:t>
            </a:r>
            <a:r>
              <a:rPr lang="en-US" sz="2400" dirty="0"/>
              <a:t> </a:t>
            </a:r>
            <a:r>
              <a:rPr lang="en-US" sz="2400" dirty="0" err="1"/>
              <a:t>Enescu</a:t>
            </a:r>
            <a:r>
              <a:rPr lang="en-US" sz="2400" dirty="0"/>
              <a:t> </a:t>
            </a:r>
            <a:r>
              <a:rPr lang="en-US" sz="2400" dirty="0" err="1"/>
              <a:t>yaşıyordu</a:t>
            </a:r>
            <a:r>
              <a:rPr lang="en-US" sz="2400" dirty="0"/>
              <a:t>.</a:t>
            </a:r>
          </a:p>
          <a:p>
            <a:pPr algn="just"/>
            <a:r>
              <a:rPr lang="en-US" sz="2400" dirty="0" err="1"/>
              <a:t>Moinești</a:t>
            </a:r>
            <a:r>
              <a:rPr lang="en-US" sz="2400" dirty="0"/>
              <a:t> </a:t>
            </a:r>
            <a:r>
              <a:rPr lang="en-US" sz="2400" dirty="0" err="1"/>
              <a:t>yakınlarında</a:t>
            </a:r>
            <a:r>
              <a:rPr lang="en-US" sz="2400" dirty="0"/>
              <a:t>, </a:t>
            </a:r>
            <a:r>
              <a:rPr lang="en-US" sz="2400" dirty="0" err="1"/>
              <a:t>burada</a:t>
            </a:r>
            <a:r>
              <a:rPr lang="en-US" sz="2400" dirty="0"/>
              <a:t> </a:t>
            </a:r>
            <a:r>
              <a:rPr lang="en-US" sz="2400" dirty="0" err="1"/>
              <a:t>sanatçılar</a:t>
            </a:r>
            <a:r>
              <a:rPr lang="en-US" sz="2400" dirty="0"/>
              <a:t> </a:t>
            </a:r>
            <a:r>
              <a:rPr lang="en-US" sz="2400" dirty="0" err="1"/>
              <a:t>için</a:t>
            </a:r>
            <a:r>
              <a:rPr lang="en-US" sz="2400" dirty="0"/>
              <a:t> </a:t>
            </a:r>
            <a:r>
              <a:rPr lang="en-US" sz="2400" dirty="0" err="1"/>
              <a:t>bir</a:t>
            </a:r>
            <a:r>
              <a:rPr lang="en-US" sz="2400" dirty="0"/>
              <a:t> </a:t>
            </a:r>
            <a:r>
              <a:rPr lang="en-US" sz="2400" dirty="0" err="1"/>
              <a:t>kültür</a:t>
            </a:r>
            <a:r>
              <a:rPr lang="en-US" sz="2400" dirty="0"/>
              <a:t> </a:t>
            </a:r>
            <a:r>
              <a:rPr lang="en-US" sz="2400" dirty="0" err="1"/>
              <a:t>merkezi</a:t>
            </a:r>
            <a:r>
              <a:rPr lang="en-US" sz="2400" dirty="0"/>
              <a:t> </a:t>
            </a:r>
            <a:r>
              <a:rPr lang="en-US" sz="2400" dirty="0" err="1"/>
              <a:t>kurması</a:t>
            </a:r>
            <a:r>
              <a:rPr lang="en-US" sz="2400" dirty="0"/>
              <a:t> </a:t>
            </a:r>
            <a:r>
              <a:rPr lang="en-US" sz="2400" dirty="0" err="1"/>
              <a:t>koşuluyla</a:t>
            </a:r>
            <a:r>
              <a:rPr lang="en-US" sz="2400" dirty="0"/>
              <a:t>, </a:t>
            </a:r>
            <a:r>
              <a:rPr lang="en-US" sz="2400" dirty="0" err="1"/>
              <a:t>Enescu’nun</a:t>
            </a:r>
            <a:r>
              <a:rPr lang="en-US" sz="2400" dirty="0"/>
              <a:t> </a:t>
            </a:r>
            <a:r>
              <a:rPr lang="en-US" sz="2400" dirty="0" err="1"/>
              <a:t>eşi</a:t>
            </a:r>
            <a:r>
              <a:rPr lang="en-US" sz="2400" dirty="0"/>
              <a:t> </a:t>
            </a:r>
            <a:r>
              <a:rPr lang="en-US" sz="2400" dirty="0" err="1"/>
              <a:t>tarafından</a:t>
            </a:r>
            <a:r>
              <a:rPr lang="en-US" sz="2400" dirty="0"/>
              <a:t> </a:t>
            </a:r>
            <a:r>
              <a:rPr lang="en-US" sz="2400" dirty="0" err="1"/>
              <a:t>Romanya</a:t>
            </a:r>
            <a:r>
              <a:rPr lang="en-US" sz="2400" dirty="0"/>
              <a:t> </a:t>
            </a:r>
            <a:r>
              <a:rPr lang="en-US" sz="2400" dirty="0" err="1"/>
              <a:t>devletine</a:t>
            </a:r>
            <a:r>
              <a:rPr lang="en-US" sz="2400" dirty="0"/>
              <a:t> </a:t>
            </a:r>
            <a:r>
              <a:rPr lang="en-US" sz="2400" dirty="0" err="1"/>
              <a:t>bağışlanan</a:t>
            </a:r>
            <a:r>
              <a:rPr lang="en-US" sz="2400" dirty="0"/>
              <a:t> </a:t>
            </a:r>
            <a:r>
              <a:rPr lang="en-US" sz="2400" b="1" dirty="0" err="1"/>
              <a:t>Tescani’nin</a:t>
            </a:r>
            <a:r>
              <a:rPr lang="en-US" sz="2400" dirty="0"/>
              <a:t> </a:t>
            </a:r>
            <a:r>
              <a:rPr lang="en-US" sz="2400" dirty="0" err="1"/>
              <a:t>konağı</a:t>
            </a:r>
            <a:r>
              <a:rPr lang="en-US" sz="2400" dirty="0"/>
              <a:t> </a:t>
            </a:r>
            <a:r>
              <a:rPr lang="en-US" sz="2400" dirty="0" err="1"/>
              <a:t>vardır</a:t>
            </a:r>
            <a:r>
              <a:rPr lang="en-US" sz="2400" dirty="0"/>
              <a:t>. </a:t>
            </a:r>
            <a:r>
              <a:rPr lang="en-US" sz="2400" dirty="0" err="1"/>
              <a:t>Tescani</a:t>
            </a:r>
            <a:r>
              <a:rPr lang="en-US" sz="2400" dirty="0"/>
              <a:t>, </a:t>
            </a:r>
            <a:r>
              <a:rPr lang="en-US" sz="2400" dirty="0" err="1"/>
              <a:t>Bacău</a:t>
            </a:r>
            <a:r>
              <a:rPr lang="en-US" sz="2400" dirty="0"/>
              <a:t> (“</a:t>
            </a:r>
            <a:r>
              <a:rPr lang="en-US" sz="2400" dirty="0" err="1"/>
              <a:t>Rosetti-Tescanu</a:t>
            </a:r>
            <a:r>
              <a:rPr lang="en-US" sz="2400" dirty="0"/>
              <a:t> </a:t>
            </a:r>
            <a:r>
              <a:rPr lang="en-US" sz="2400" dirty="0" err="1"/>
              <a:t>Kültür</a:t>
            </a:r>
            <a:r>
              <a:rPr lang="en-US" sz="2400" dirty="0"/>
              <a:t> </a:t>
            </a:r>
            <a:r>
              <a:rPr lang="en-US" sz="2400" dirty="0" err="1"/>
              <a:t>Merkezi</a:t>
            </a:r>
            <a:r>
              <a:rPr lang="en-US" sz="2400" dirty="0"/>
              <a:t>”) </a:t>
            </a:r>
            <a:r>
              <a:rPr lang="en-US" sz="2400" dirty="0" err="1"/>
              <a:t>konağında</a:t>
            </a:r>
            <a:r>
              <a:rPr lang="en-US" sz="2400" dirty="0"/>
              <a:t>, </a:t>
            </a:r>
            <a:r>
              <a:rPr lang="en-US" sz="2400" dirty="0" err="1"/>
              <a:t>Romanya</a:t>
            </a:r>
            <a:r>
              <a:rPr lang="en-US" sz="2400" dirty="0"/>
              <a:t> </a:t>
            </a:r>
            <a:r>
              <a:rPr lang="en-US" sz="2400" dirty="0" err="1"/>
              <a:t>devleti</a:t>
            </a:r>
            <a:r>
              <a:rPr lang="en-US" sz="2400" dirty="0"/>
              <a:t> 80’lerde </a:t>
            </a:r>
            <a:r>
              <a:rPr lang="en-US" sz="2400" dirty="0" err="1"/>
              <a:t>yaratıcı</a:t>
            </a:r>
            <a:r>
              <a:rPr lang="en-US" sz="2400" dirty="0"/>
              <a:t> </a:t>
            </a:r>
            <a:r>
              <a:rPr lang="en-US" sz="2400" dirty="0" err="1"/>
              <a:t>bir</a:t>
            </a:r>
            <a:r>
              <a:rPr lang="en-US" sz="2400" dirty="0"/>
              <a:t> </a:t>
            </a:r>
            <a:r>
              <a:rPr lang="en-US" sz="2400" dirty="0" err="1"/>
              <a:t>merkez</a:t>
            </a:r>
            <a:r>
              <a:rPr lang="en-US" sz="2400" dirty="0"/>
              <a:t> </a:t>
            </a:r>
            <a:r>
              <a:rPr lang="en-US" sz="2400" dirty="0" err="1"/>
              <a:t>açtı</a:t>
            </a:r>
            <a:r>
              <a:rPr lang="en-US" sz="2400" dirty="0"/>
              <a:t>, </a:t>
            </a:r>
            <a:r>
              <a:rPr lang="en-US" sz="2400" dirty="0" err="1"/>
              <a:t>burada</a:t>
            </a:r>
            <a:r>
              <a:rPr lang="en-US" sz="2400" dirty="0"/>
              <a:t> </a:t>
            </a:r>
            <a:r>
              <a:rPr lang="en-US" sz="2400" dirty="0" err="1"/>
              <a:t>edebi</a:t>
            </a:r>
            <a:r>
              <a:rPr lang="en-US" sz="2400" dirty="0"/>
              <a:t> </a:t>
            </a:r>
            <a:r>
              <a:rPr lang="en-US" sz="2400" dirty="0" err="1"/>
              <a:t>eserler</a:t>
            </a:r>
            <a:r>
              <a:rPr lang="en-US" sz="2400" dirty="0"/>
              <a:t> </a:t>
            </a:r>
            <a:r>
              <a:rPr lang="en-US" sz="2400" dirty="0" err="1"/>
              <a:t>yazıldı</a:t>
            </a:r>
            <a:r>
              <a:rPr lang="en-US" sz="2400" dirty="0"/>
              <a:t> (</a:t>
            </a:r>
            <a:r>
              <a:rPr lang="en-US" sz="2400" dirty="0" err="1"/>
              <a:t>Tescani’den</a:t>
            </a:r>
            <a:r>
              <a:rPr lang="en-US" sz="2400" dirty="0"/>
              <a:t> </a:t>
            </a:r>
            <a:r>
              <a:rPr lang="en-US" sz="2400" dirty="0" err="1"/>
              <a:t>günlük</a:t>
            </a:r>
            <a:r>
              <a:rPr lang="en-US" sz="2400" dirty="0"/>
              <a:t>, Andrei </a:t>
            </a:r>
            <a:r>
              <a:rPr lang="en-US" sz="2400" dirty="0" err="1"/>
              <a:t>Pleșu</a:t>
            </a:r>
            <a:r>
              <a:rPr lang="en-US" sz="2400" dirty="0"/>
              <a:t> </a:t>
            </a:r>
            <a:r>
              <a:rPr lang="en-US" sz="2400" dirty="0" err="1"/>
              <a:t>tarafından</a:t>
            </a:r>
            <a:r>
              <a:rPr lang="en-US" sz="2400" dirty="0"/>
              <a:t>) </a:t>
            </a:r>
            <a:r>
              <a:rPr lang="en-US" sz="2400" dirty="0" err="1"/>
              <a:t>ve</a:t>
            </a:r>
            <a:r>
              <a:rPr lang="en-US" sz="2400" dirty="0"/>
              <a:t> her </a:t>
            </a:r>
            <a:r>
              <a:rPr lang="en-US" sz="2400" dirty="0" err="1"/>
              <a:t>yıl</a:t>
            </a:r>
            <a:r>
              <a:rPr lang="en-US" sz="2400" dirty="0"/>
              <a:t> </a:t>
            </a:r>
            <a:r>
              <a:rPr lang="en-US" sz="2400" dirty="0" err="1"/>
              <a:t>resim</a:t>
            </a:r>
            <a:r>
              <a:rPr lang="en-US" sz="2400" dirty="0"/>
              <a:t> </a:t>
            </a:r>
            <a:r>
              <a:rPr lang="en-US" sz="2400" dirty="0" err="1"/>
              <a:t>ve</a:t>
            </a:r>
            <a:r>
              <a:rPr lang="en-US" sz="2400" dirty="0"/>
              <a:t> </a:t>
            </a:r>
            <a:r>
              <a:rPr lang="en-US" sz="2400" dirty="0" err="1"/>
              <a:t>felsefe</a:t>
            </a:r>
            <a:r>
              <a:rPr lang="en-US" sz="2400" dirty="0"/>
              <a:t> </a:t>
            </a:r>
            <a:r>
              <a:rPr lang="en-US" sz="2400" dirty="0" err="1"/>
              <a:t>kampları</a:t>
            </a:r>
            <a:r>
              <a:rPr lang="en-US" sz="2400" dirty="0"/>
              <a:t> </a:t>
            </a:r>
            <a:r>
              <a:rPr lang="en-US" sz="2400" dirty="0" err="1"/>
              <a:t>düzenlenmektedir</a:t>
            </a:r>
            <a:r>
              <a:rPr lang="en-US" sz="2400" dirty="0"/>
              <a:t>.</a:t>
            </a:r>
          </a:p>
          <a:p>
            <a:endParaRPr lang="en-US" dirty="0"/>
          </a:p>
        </p:txBody>
      </p:sp>
    </p:spTree>
    <p:extLst>
      <p:ext uri="{BB962C8B-B14F-4D97-AF65-F5344CB8AC3E}">
        <p14:creationId xmlns:p14="http://schemas.microsoft.com/office/powerpoint/2010/main" val="3312131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algn="just"/>
            <a:r>
              <a:rPr lang="en-US" sz="2400" b="1" dirty="0" err="1"/>
              <a:t>Liveni’de</a:t>
            </a:r>
            <a:r>
              <a:rPr lang="en-US" sz="2400" dirty="0"/>
              <a:t> </a:t>
            </a:r>
            <a:r>
              <a:rPr lang="en-US" sz="2400" dirty="0" err="1"/>
              <a:t>bestecinin</a:t>
            </a:r>
            <a:r>
              <a:rPr lang="en-US" sz="2400" dirty="0"/>
              <a:t> </a:t>
            </a:r>
            <a:r>
              <a:rPr lang="en-US" sz="2400" dirty="0" err="1"/>
              <a:t>çocukluğundaki</a:t>
            </a:r>
            <a:r>
              <a:rPr lang="en-US" sz="2400" dirty="0"/>
              <a:t> </a:t>
            </a:r>
            <a:r>
              <a:rPr lang="en-US" sz="2400" dirty="0" err="1"/>
              <a:t>yaşadığı</a:t>
            </a:r>
            <a:r>
              <a:rPr lang="en-US" sz="2400" dirty="0"/>
              <a:t> </a:t>
            </a:r>
            <a:r>
              <a:rPr lang="en-US" sz="2400" dirty="0" err="1"/>
              <a:t>evi</a:t>
            </a:r>
            <a:r>
              <a:rPr lang="en-US" sz="2400" dirty="0"/>
              <a:t> var.</a:t>
            </a:r>
          </a:p>
          <a:p>
            <a:pPr algn="just"/>
            <a:r>
              <a:rPr lang="en-US" sz="2400" b="1" dirty="0" err="1"/>
              <a:t>Sinaia’da</a:t>
            </a:r>
            <a:r>
              <a:rPr lang="en-US" sz="2400" dirty="0"/>
              <a:t> (Villa </a:t>
            </a:r>
            <a:r>
              <a:rPr lang="en-US" sz="2400" dirty="0" err="1"/>
              <a:t>Luminiș</a:t>
            </a:r>
            <a:r>
              <a:rPr lang="en-US" sz="2400" dirty="0"/>
              <a:t>, </a:t>
            </a:r>
            <a:r>
              <a:rPr lang="en-US" sz="2400" dirty="0" err="1"/>
              <a:t>Cumpătul</a:t>
            </a:r>
            <a:r>
              <a:rPr lang="en-US" sz="2400" dirty="0"/>
              <a:t> </a:t>
            </a:r>
            <a:r>
              <a:rPr lang="en-US" sz="2400" dirty="0" err="1"/>
              <a:t>mahallesi</a:t>
            </a:r>
            <a:r>
              <a:rPr lang="en-US" sz="2400" dirty="0"/>
              <a:t>) </a:t>
            </a:r>
            <a:r>
              <a:rPr lang="en-US" sz="2400" dirty="0" err="1"/>
              <a:t>bir</a:t>
            </a:r>
            <a:r>
              <a:rPr lang="en-US" sz="2400" dirty="0"/>
              <a:t> George </a:t>
            </a:r>
            <a:r>
              <a:rPr lang="en-US" sz="2400" dirty="0" err="1"/>
              <a:t>Enescu</a:t>
            </a:r>
            <a:r>
              <a:rPr lang="en-US" sz="2400" dirty="0"/>
              <a:t> </a:t>
            </a:r>
            <a:r>
              <a:rPr lang="en-US" sz="2400" dirty="0" err="1"/>
              <a:t>anma</a:t>
            </a:r>
            <a:r>
              <a:rPr lang="en-US" sz="2400" dirty="0"/>
              <a:t> </a:t>
            </a:r>
            <a:r>
              <a:rPr lang="en-US" sz="2400" dirty="0" err="1"/>
              <a:t>evi</a:t>
            </a:r>
            <a:r>
              <a:rPr lang="en-US" sz="2400" dirty="0"/>
              <a:t> </a:t>
            </a:r>
            <a:r>
              <a:rPr lang="en-US" sz="2400" dirty="0" err="1"/>
              <a:t>vardır</a:t>
            </a:r>
            <a:r>
              <a:rPr lang="en-US" sz="2400" dirty="0"/>
              <a:t>.</a:t>
            </a:r>
          </a:p>
          <a:p>
            <a:pPr algn="just"/>
            <a:r>
              <a:rPr lang="en-US" sz="2400" dirty="0" err="1"/>
              <a:t>Enescu’nun</a:t>
            </a:r>
            <a:r>
              <a:rPr lang="en-US" sz="2400" dirty="0"/>
              <a:t> </a:t>
            </a:r>
            <a:r>
              <a:rPr lang="en-US" sz="2400" dirty="0" err="1"/>
              <a:t>çocukluğunun</a:t>
            </a:r>
            <a:r>
              <a:rPr lang="en-US" sz="2400" dirty="0"/>
              <a:t> </a:t>
            </a:r>
            <a:r>
              <a:rPr lang="en-US" sz="2400" dirty="0" err="1"/>
              <a:t>bir</a:t>
            </a:r>
            <a:r>
              <a:rPr lang="en-US" sz="2400" dirty="0"/>
              <a:t> </a:t>
            </a:r>
            <a:r>
              <a:rPr lang="en-US" sz="2400" dirty="0" err="1"/>
              <a:t>bölümünü</a:t>
            </a:r>
            <a:r>
              <a:rPr lang="en-US" sz="2400" dirty="0"/>
              <a:t> </a:t>
            </a:r>
            <a:r>
              <a:rPr lang="en-US" sz="2400" dirty="0" err="1"/>
              <a:t>geçirdiği</a:t>
            </a:r>
            <a:r>
              <a:rPr lang="en-US" sz="2400" dirty="0"/>
              <a:t> </a:t>
            </a:r>
            <a:r>
              <a:rPr lang="en-US" sz="2400" dirty="0" err="1"/>
              <a:t>büyükannesinin</a:t>
            </a:r>
            <a:r>
              <a:rPr lang="en-US" sz="2400" dirty="0"/>
              <a:t> </a:t>
            </a:r>
            <a:r>
              <a:rPr lang="en-US" sz="2400" dirty="0" err="1"/>
              <a:t>ve</a:t>
            </a:r>
            <a:r>
              <a:rPr lang="en-US" sz="2400" dirty="0"/>
              <a:t> </a:t>
            </a:r>
            <a:r>
              <a:rPr lang="en-US" sz="2400" dirty="0" err="1"/>
              <a:t>büyükbabasının</a:t>
            </a:r>
            <a:r>
              <a:rPr lang="en-US" sz="2400" dirty="0"/>
              <a:t> </a:t>
            </a:r>
            <a:r>
              <a:rPr lang="en-US" sz="2400" dirty="0" err="1"/>
              <a:t>yaşadığı</a:t>
            </a:r>
            <a:r>
              <a:rPr lang="en-US" sz="2400" dirty="0"/>
              <a:t> </a:t>
            </a:r>
            <a:r>
              <a:rPr lang="en-US" sz="2400" b="1" dirty="0" err="1"/>
              <a:t>Mihăileni’deki</a:t>
            </a:r>
            <a:r>
              <a:rPr lang="en-US" sz="2400" dirty="0"/>
              <a:t> </a:t>
            </a:r>
            <a:r>
              <a:rPr lang="en-US" sz="2400" dirty="0" err="1"/>
              <a:t>evi</a:t>
            </a:r>
            <a:r>
              <a:rPr lang="en-US" sz="2400" dirty="0"/>
              <a:t> </a:t>
            </a:r>
            <a:r>
              <a:rPr lang="en-US" sz="2400" dirty="0" err="1"/>
              <a:t>vardır</a:t>
            </a:r>
            <a:r>
              <a:rPr lang="en-US" sz="2400" dirty="0"/>
              <a:t>.</a:t>
            </a:r>
          </a:p>
          <a:p>
            <a:endParaRPr lang="en-US" dirty="0"/>
          </a:p>
        </p:txBody>
      </p:sp>
      <p:sp>
        <p:nvSpPr>
          <p:cNvPr id="6" name="Content Placeholder 5"/>
          <p:cNvSpPr>
            <a:spLocks noGrp="1"/>
          </p:cNvSpPr>
          <p:nvPr>
            <p:ph sz="half" idx="2"/>
          </p:nvPr>
        </p:nvSpPr>
        <p:spPr/>
        <p:txBody>
          <a:bodyPr/>
          <a:lstStyle/>
          <a:p>
            <a:r>
              <a:rPr lang="en-US" dirty="0"/>
              <a:t>G</a:t>
            </a:r>
            <a:r>
              <a:rPr lang="en-US" sz="2000" dirty="0"/>
              <a:t>. </a:t>
            </a:r>
            <a:r>
              <a:rPr lang="en-US" sz="2000" dirty="0" err="1"/>
              <a:t>Enescu</a:t>
            </a:r>
            <a:r>
              <a:rPr lang="en-US" sz="2000" dirty="0"/>
              <a:t> </a:t>
            </a:r>
            <a:r>
              <a:rPr lang="en-US" sz="2000" dirty="0" err="1"/>
              <a:t>Anıt</a:t>
            </a:r>
            <a:r>
              <a:rPr lang="en-US" sz="2000" dirty="0"/>
              <a:t> </a:t>
            </a:r>
            <a:r>
              <a:rPr lang="en-US" sz="2000" dirty="0" err="1"/>
              <a:t>Evi</a:t>
            </a:r>
            <a:r>
              <a:rPr lang="en-US" sz="2000" dirty="0"/>
              <a:t>, </a:t>
            </a:r>
            <a:r>
              <a:rPr lang="en-US" sz="2000" dirty="0" err="1"/>
              <a:t>Cumpătu</a:t>
            </a:r>
            <a:r>
              <a:rPr lang="en-US" sz="2000" dirty="0"/>
              <a:t>, </a:t>
            </a:r>
            <a:r>
              <a:rPr lang="en-US" sz="2000" dirty="0" err="1" smtClean="0"/>
              <a:t>Sinaia</a:t>
            </a:r>
            <a:endParaRPr lang="en-US" sz="2000" dirty="0" smtClean="0"/>
          </a:p>
          <a:p>
            <a:endParaRPr lang="en-US" dirty="0"/>
          </a:p>
        </p:txBody>
      </p:sp>
      <p:pic>
        <p:nvPicPr>
          <p:cNvPr id="7" name="Picture 6"/>
          <p:cNvPicPr>
            <a:picLocks noChangeAspect="1"/>
          </p:cNvPicPr>
          <p:nvPr/>
        </p:nvPicPr>
        <p:blipFill>
          <a:blip r:embed="rId2"/>
          <a:stretch>
            <a:fillRect/>
          </a:stretch>
        </p:blipFill>
        <p:spPr>
          <a:xfrm>
            <a:off x="6466764" y="2855230"/>
            <a:ext cx="4730924" cy="3204375"/>
          </a:xfrm>
          <a:prstGeom prst="rect">
            <a:avLst/>
          </a:prstGeom>
          <a:ln>
            <a:noFill/>
          </a:ln>
          <a:effectLst>
            <a:softEdge rad="112500"/>
          </a:effectLst>
        </p:spPr>
      </p:pic>
    </p:spTree>
    <p:extLst>
      <p:ext uri="{BB962C8B-B14F-4D97-AF65-F5344CB8AC3E}">
        <p14:creationId xmlns:p14="http://schemas.microsoft.com/office/powerpoint/2010/main" val="414591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805217"/>
            <a:ext cx="4754880" cy="5636525"/>
          </a:xfrm>
        </p:spPr>
        <p:txBody>
          <a:bodyPr>
            <a:normAutofit fontScale="85000" lnSpcReduction="20000"/>
          </a:bodyPr>
          <a:lstStyle/>
          <a:p>
            <a:r>
              <a:rPr lang="fi-FI" sz="2800" dirty="0"/>
              <a:t>Enescu'nun portresi olan 2001 tarihli 50.000 Rumen </a:t>
            </a:r>
            <a:r>
              <a:rPr lang="fi-FI" sz="2800" dirty="0" smtClean="0"/>
              <a:t>leyi</a:t>
            </a:r>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pPr algn="r"/>
            <a:r>
              <a:rPr lang="fi-FI" dirty="0" smtClean="0"/>
              <a:t>2005</a:t>
            </a:r>
            <a:endParaRPr lang="en-US" dirty="0"/>
          </a:p>
        </p:txBody>
      </p:sp>
      <p:sp>
        <p:nvSpPr>
          <p:cNvPr id="4" name="Content Placeholder 3"/>
          <p:cNvSpPr>
            <a:spLocks noGrp="1"/>
          </p:cNvSpPr>
          <p:nvPr>
            <p:ph sz="half" idx="2"/>
          </p:nvPr>
        </p:nvSpPr>
        <p:spPr>
          <a:xfrm>
            <a:off x="6370320" y="1644553"/>
            <a:ext cx="5298516" cy="4207607"/>
          </a:xfrm>
        </p:spPr>
        <p:txBody>
          <a:bodyPr>
            <a:normAutofit fontScale="85000" lnSpcReduction="20000"/>
          </a:bodyPr>
          <a:lstStyle/>
          <a:p>
            <a:r>
              <a:rPr lang="en-US" sz="2800" dirty="0" err="1"/>
              <a:t>Enescu</a:t>
            </a:r>
            <a:r>
              <a:rPr lang="en-US" sz="2800" dirty="0"/>
              <a:t> </a:t>
            </a:r>
            <a:r>
              <a:rPr lang="en-US" sz="2800" dirty="0" err="1"/>
              <a:t>temalı</a:t>
            </a:r>
            <a:r>
              <a:rPr lang="en-US" sz="2800" dirty="0"/>
              <a:t> </a:t>
            </a:r>
            <a:r>
              <a:rPr lang="en-US" sz="2800" dirty="0" err="1" smtClean="0"/>
              <a:t>iki</a:t>
            </a:r>
            <a:r>
              <a:rPr lang="en-US" sz="2800" dirty="0" smtClean="0"/>
              <a:t> </a:t>
            </a:r>
            <a:r>
              <a:rPr lang="en-US" sz="2800" dirty="0" err="1" smtClean="0"/>
              <a:t>Romanya</a:t>
            </a:r>
            <a:r>
              <a:rPr lang="en-US" sz="2800" dirty="0" smtClean="0"/>
              <a:t> </a:t>
            </a:r>
            <a:r>
              <a:rPr lang="en-US" sz="2800" dirty="0" err="1"/>
              <a:t>posta</a:t>
            </a:r>
            <a:r>
              <a:rPr lang="en-US" sz="2800" dirty="0"/>
              <a:t> </a:t>
            </a:r>
            <a:r>
              <a:rPr lang="en-US" sz="2800" dirty="0" err="1" smtClean="0"/>
              <a:t>pulu</a:t>
            </a:r>
            <a:endParaRPr lang="en-US" sz="2800" dirty="0"/>
          </a:p>
          <a:p>
            <a:endParaRPr lang="en-US" dirty="0"/>
          </a:p>
        </p:txBody>
      </p:sp>
      <p:pic>
        <p:nvPicPr>
          <p:cNvPr id="5" name="Picture 4"/>
          <p:cNvPicPr>
            <a:picLocks noChangeAspect="1"/>
          </p:cNvPicPr>
          <p:nvPr/>
        </p:nvPicPr>
        <p:blipFill>
          <a:blip r:embed="rId2"/>
          <a:stretch>
            <a:fillRect/>
          </a:stretch>
        </p:blipFill>
        <p:spPr>
          <a:xfrm>
            <a:off x="802393" y="1644553"/>
            <a:ext cx="3061923" cy="1357953"/>
          </a:xfrm>
          <a:prstGeom prst="rect">
            <a:avLst/>
          </a:prstGeom>
        </p:spPr>
      </p:pic>
      <p:pic>
        <p:nvPicPr>
          <p:cNvPr id="6" name="Picture 5"/>
          <p:cNvPicPr>
            <a:picLocks noChangeAspect="1"/>
          </p:cNvPicPr>
          <p:nvPr/>
        </p:nvPicPr>
        <p:blipFill>
          <a:blip r:embed="rId3"/>
          <a:stretch>
            <a:fillRect/>
          </a:stretch>
        </p:blipFill>
        <p:spPr>
          <a:xfrm>
            <a:off x="6086087" y="2648018"/>
            <a:ext cx="1932494" cy="2659243"/>
          </a:xfrm>
          <a:prstGeom prst="rect">
            <a:avLst/>
          </a:prstGeom>
        </p:spPr>
      </p:pic>
      <p:pic>
        <p:nvPicPr>
          <p:cNvPr id="7" name="Picture 6"/>
          <p:cNvPicPr>
            <a:picLocks noChangeAspect="1"/>
          </p:cNvPicPr>
          <p:nvPr/>
        </p:nvPicPr>
        <p:blipFill>
          <a:blip r:embed="rId4"/>
          <a:stretch>
            <a:fillRect/>
          </a:stretch>
        </p:blipFill>
        <p:spPr>
          <a:xfrm>
            <a:off x="8400860" y="4052401"/>
            <a:ext cx="3008573" cy="211600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93" y="3398975"/>
            <a:ext cx="4740454" cy="2453185"/>
          </a:xfrm>
          <a:prstGeom prst="rect">
            <a:avLst/>
          </a:prstGeom>
        </p:spPr>
      </p:pic>
    </p:spTree>
    <p:extLst>
      <p:ext uri="{BB962C8B-B14F-4D97-AF65-F5344CB8AC3E}">
        <p14:creationId xmlns:p14="http://schemas.microsoft.com/office/powerpoint/2010/main" val="2838052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Bükreş’teki</a:t>
            </a:r>
            <a:r>
              <a:rPr lang="en-US" sz="4000" dirty="0"/>
              <a:t> George </a:t>
            </a:r>
            <a:r>
              <a:rPr lang="en-US" sz="4000" dirty="0" err="1"/>
              <a:t>Enescu</a:t>
            </a:r>
            <a:r>
              <a:rPr lang="en-US" sz="4000" dirty="0"/>
              <a:t> </a:t>
            </a:r>
            <a:r>
              <a:rPr lang="en-US" sz="4000" dirty="0" err="1"/>
              <a:t>Filarmonik</a:t>
            </a:r>
            <a:r>
              <a:rPr lang="en-US" sz="4000" dirty="0"/>
              <a:t> online </a:t>
            </a:r>
            <a:r>
              <a:rPr lang="en-US" sz="4000" dirty="0" err="1"/>
              <a:t>konser</a:t>
            </a:r>
            <a:r>
              <a:rPr lang="en-US" sz="4000" dirty="0"/>
              <a:t> </a:t>
            </a:r>
            <a:r>
              <a:rPr lang="en-US" sz="4000" dirty="0" err="1"/>
              <a:t>akışına</a:t>
            </a:r>
            <a:r>
              <a:rPr lang="en-US" sz="4000" dirty="0"/>
              <a:t> </a:t>
            </a:r>
            <a:r>
              <a:rPr lang="en-US" sz="4000" dirty="0" err="1"/>
              <a:t>başladı</a:t>
            </a:r>
            <a:r>
              <a:rPr lang="en-US" sz="4000" dirty="0"/>
              <a:t> </a:t>
            </a:r>
          </a:p>
        </p:txBody>
      </p:sp>
      <p:sp>
        <p:nvSpPr>
          <p:cNvPr id="5" name="Content Placeholder 4"/>
          <p:cNvSpPr>
            <a:spLocks noGrp="1"/>
          </p:cNvSpPr>
          <p:nvPr>
            <p:ph idx="1"/>
          </p:nvPr>
        </p:nvSpPr>
        <p:spPr/>
        <p:txBody>
          <a:bodyPr/>
          <a:lstStyle/>
          <a:p>
            <a:pPr algn="just"/>
            <a:r>
              <a:rPr lang="en-US" sz="2400" dirty="0" err="1"/>
              <a:t>Bükreş’teki</a:t>
            </a:r>
            <a:r>
              <a:rPr lang="en-US" sz="2400" dirty="0"/>
              <a:t> </a:t>
            </a:r>
            <a:r>
              <a:rPr lang="en-US" sz="2400" b="1" dirty="0"/>
              <a:t>George </a:t>
            </a:r>
            <a:r>
              <a:rPr lang="en-US" sz="2400" b="1" dirty="0" err="1"/>
              <a:t>Enescu</a:t>
            </a:r>
            <a:r>
              <a:rPr lang="en-US" sz="2400" b="1" dirty="0"/>
              <a:t> </a:t>
            </a:r>
            <a:r>
              <a:rPr lang="en-US" sz="2400" b="1" dirty="0" err="1"/>
              <a:t>Filarmonik</a:t>
            </a:r>
            <a:r>
              <a:rPr lang="en-US" sz="2400" dirty="0"/>
              <a:t>, </a:t>
            </a:r>
            <a:r>
              <a:rPr lang="en-US" sz="2400" dirty="0" err="1"/>
              <a:t>kurumun</a:t>
            </a:r>
            <a:r>
              <a:rPr lang="en-US" sz="2400" dirty="0"/>
              <a:t> son </a:t>
            </a:r>
            <a:r>
              <a:rPr lang="en-US" sz="2400" dirty="0" err="1"/>
              <a:t>yıllarda</a:t>
            </a:r>
            <a:r>
              <a:rPr lang="en-US" sz="2400" dirty="0"/>
              <a:t> </a:t>
            </a:r>
            <a:r>
              <a:rPr lang="en-US" sz="2400" dirty="0" err="1"/>
              <a:t>kaydedilen</a:t>
            </a:r>
            <a:r>
              <a:rPr lang="en-US" sz="2400" dirty="0"/>
              <a:t> en </a:t>
            </a:r>
            <a:r>
              <a:rPr lang="en-US" sz="2400" dirty="0" err="1"/>
              <a:t>önemli</a:t>
            </a:r>
            <a:r>
              <a:rPr lang="en-US" sz="2400" dirty="0"/>
              <a:t> </a:t>
            </a:r>
            <a:r>
              <a:rPr lang="en-US" sz="2400" dirty="0" err="1"/>
              <a:t>konserleri</a:t>
            </a:r>
            <a:r>
              <a:rPr lang="en-US" sz="2400" dirty="0"/>
              <a:t> de </a:t>
            </a:r>
            <a:r>
              <a:rPr lang="en-US" sz="2400" dirty="0" err="1"/>
              <a:t>içeren</a:t>
            </a:r>
            <a:r>
              <a:rPr lang="en-US" sz="2400" dirty="0"/>
              <a:t> </a:t>
            </a:r>
            <a:r>
              <a:rPr lang="en-US" sz="2400" dirty="0" err="1"/>
              <a:t>çevrimiçi</a:t>
            </a:r>
            <a:r>
              <a:rPr lang="en-US" sz="2400" dirty="0"/>
              <a:t> </a:t>
            </a:r>
            <a:r>
              <a:rPr lang="en-US" sz="2400" dirty="0" err="1"/>
              <a:t>bir</a:t>
            </a:r>
            <a:r>
              <a:rPr lang="en-US" sz="2400" dirty="0"/>
              <a:t> </a:t>
            </a:r>
            <a:r>
              <a:rPr lang="en-US" sz="2400" dirty="0" err="1"/>
              <a:t>sezon</a:t>
            </a:r>
            <a:r>
              <a:rPr lang="en-US" sz="2400" dirty="0"/>
              <a:t> </a:t>
            </a:r>
            <a:r>
              <a:rPr lang="en-US" sz="2400" dirty="0" err="1"/>
              <a:t>başlatıyor</a:t>
            </a:r>
            <a:r>
              <a:rPr lang="en-US" sz="2400" dirty="0"/>
              <a:t>.</a:t>
            </a:r>
          </a:p>
          <a:p>
            <a:pPr algn="just"/>
            <a:r>
              <a:rPr lang="en-US" sz="2400" dirty="0" err="1"/>
              <a:t>Konserler</a:t>
            </a:r>
            <a:r>
              <a:rPr lang="en-US" sz="2400" dirty="0"/>
              <a:t> her </a:t>
            </a:r>
            <a:r>
              <a:rPr lang="en-US" sz="2400" b="1" dirty="0" err="1"/>
              <a:t>Perşembe</a:t>
            </a:r>
            <a:r>
              <a:rPr lang="en-US" sz="2400" dirty="0"/>
              <a:t> </a:t>
            </a:r>
            <a:r>
              <a:rPr lang="en-US" sz="2400" dirty="0" err="1"/>
              <a:t>saat</a:t>
            </a:r>
            <a:r>
              <a:rPr lang="en-US" sz="2400" dirty="0"/>
              <a:t> </a:t>
            </a:r>
            <a:r>
              <a:rPr lang="en-US" sz="2400" b="1" dirty="0"/>
              <a:t>19:00’da</a:t>
            </a:r>
            <a:r>
              <a:rPr lang="en-US" sz="2400" dirty="0"/>
              <a:t> </a:t>
            </a:r>
            <a:r>
              <a:rPr lang="en-US" sz="2400" dirty="0" err="1"/>
              <a:t>filarmoni</a:t>
            </a:r>
            <a:r>
              <a:rPr lang="en-US" sz="2400" dirty="0"/>
              <a:t> web </a:t>
            </a:r>
            <a:r>
              <a:rPr lang="en-US" sz="2400" dirty="0" err="1"/>
              <a:t>sitesinde</a:t>
            </a:r>
            <a:r>
              <a:rPr lang="en-US" sz="2400" dirty="0"/>
              <a:t> (https://www.fge.org.ro/), Facebook </a:t>
            </a:r>
            <a:r>
              <a:rPr lang="en-US" sz="2400" dirty="0" err="1"/>
              <a:t>sayfasında</a:t>
            </a:r>
            <a:r>
              <a:rPr lang="en-US" sz="2400" dirty="0"/>
              <a:t> </a:t>
            </a:r>
            <a:r>
              <a:rPr lang="en-US" sz="2400" dirty="0" err="1"/>
              <a:t>ve</a:t>
            </a:r>
            <a:r>
              <a:rPr lang="en-US" sz="2400" dirty="0"/>
              <a:t> YouTube </a:t>
            </a:r>
            <a:r>
              <a:rPr lang="en-US" sz="2400" dirty="0" err="1"/>
              <a:t>kanalında</a:t>
            </a:r>
            <a:r>
              <a:rPr lang="en-US" sz="2400" dirty="0"/>
              <a:t> </a:t>
            </a:r>
            <a:r>
              <a:rPr lang="en-US" sz="2400" dirty="0" err="1"/>
              <a:t>yayınlanacak</a:t>
            </a:r>
            <a:r>
              <a:rPr lang="en-US" sz="2400" dirty="0"/>
              <a:t>. </a:t>
            </a:r>
            <a:r>
              <a:rPr lang="en-US" sz="2400" dirty="0" err="1"/>
              <a:t>Konserler</a:t>
            </a:r>
            <a:r>
              <a:rPr lang="en-US" sz="2400" dirty="0"/>
              <a:t> </a:t>
            </a:r>
            <a:r>
              <a:rPr lang="en-US" sz="2400" dirty="0" err="1"/>
              <a:t>ücretsiz</a:t>
            </a:r>
            <a:r>
              <a:rPr lang="en-US" sz="2400" dirty="0"/>
              <a:t> </a:t>
            </a:r>
            <a:r>
              <a:rPr lang="en-US" sz="2400" dirty="0" err="1"/>
              <a:t>olarak</a:t>
            </a:r>
            <a:r>
              <a:rPr lang="en-US" sz="2400" dirty="0"/>
              <a:t> </a:t>
            </a:r>
            <a:r>
              <a:rPr lang="en-US" sz="2400" dirty="0" err="1"/>
              <a:t>izlenebilir</a:t>
            </a:r>
            <a:r>
              <a:rPr lang="en-US" sz="2400" dirty="0"/>
              <a:t> </a:t>
            </a:r>
            <a:r>
              <a:rPr lang="en-US" sz="2400" dirty="0" err="1"/>
              <a:t>ve</a:t>
            </a:r>
            <a:r>
              <a:rPr lang="en-US" sz="2400" dirty="0"/>
              <a:t> </a:t>
            </a:r>
            <a:r>
              <a:rPr lang="en-US" sz="2400" dirty="0" err="1"/>
              <a:t>kayıtlara</a:t>
            </a:r>
            <a:r>
              <a:rPr lang="en-US" sz="2400" dirty="0"/>
              <a:t> 48 </a:t>
            </a:r>
            <a:r>
              <a:rPr lang="en-US" sz="2400" dirty="0" err="1"/>
              <a:t>saat</a:t>
            </a:r>
            <a:r>
              <a:rPr lang="en-US" sz="2400" dirty="0"/>
              <a:t> </a:t>
            </a:r>
            <a:r>
              <a:rPr lang="en-US" sz="2400" dirty="0" err="1"/>
              <a:t>boyunca</a:t>
            </a:r>
            <a:r>
              <a:rPr lang="en-US" sz="2400" dirty="0"/>
              <a:t> </a:t>
            </a:r>
            <a:r>
              <a:rPr lang="en-US" sz="2400" dirty="0" err="1"/>
              <a:t>ulaşılabilinir</a:t>
            </a:r>
            <a:r>
              <a:rPr lang="en-US" sz="2400" dirty="0"/>
              <a:t> .</a:t>
            </a:r>
          </a:p>
          <a:p>
            <a:pPr algn="just"/>
            <a:r>
              <a:rPr lang="en-US" sz="2400" dirty="0" err="1"/>
              <a:t>Yayınlanacak</a:t>
            </a:r>
            <a:r>
              <a:rPr lang="en-US" sz="2400" dirty="0"/>
              <a:t> ilk </a:t>
            </a:r>
            <a:r>
              <a:rPr lang="en-US" sz="2400" dirty="0" err="1"/>
              <a:t>konserin</a:t>
            </a:r>
            <a:r>
              <a:rPr lang="en-US" sz="2400" dirty="0"/>
              <a:t> </a:t>
            </a:r>
            <a:r>
              <a:rPr lang="en-US" sz="2400" dirty="0" err="1"/>
              <a:t>programı</a:t>
            </a:r>
            <a:r>
              <a:rPr lang="en-US" sz="2400" dirty="0"/>
              <a:t> George </a:t>
            </a:r>
            <a:r>
              <a:rPr lang="en-US" sz="2400" dirty="0" err="1"/>
              <a:t>Enescu</a:t>
            </a:r>
            <a:r>
              <a:rPr lang="en-US" sz="2400" dirty="0"/>
              <a:t>, Sergei Rachmaninoff </a:t>
            </a:r>
            <a:r>
              <a:rPr lang="en-US" sz="2400" dirty="0" err="1"/>
              <a:t>ve</a:t>
            </a:r>
            <a:r>
              <a:rPr lang="en-US" sz="2400" dirty="0"/>
              <a:t> Georges </a:t>
            </a:r>
            <a:r>
              <a:rPr lang="en-US" sz="2400" dirty="0" err="1"/>
              <a:t>Bizet’in</a:t>
            </a:r>
            <a:r>
              <a:rPr lang="en-US" sz="2400" dirty="0"/>
              <a:t> </a:t>
            </a:r>
            <a:r>
              <a:rPr lang="en-US" sz="2400" dirty="0" err="1"/>
              <a:t>eserlerini</a:t>
            </a:r>
            <a:r>
              <a:rPr lang="en-US" sz="2400" dirty="0"/>
              <a:t> </a:t>
            </a:r>
            <a:r>
              <a:rPr lang="en-US" sz="2400" dirty="0" err="1"/>
              <a:t>içermektedir</a:t>
            </a:r>
            <a:r>
              <a:rPr lang="en-US" sz="2400" dirty="0"/>
              <a:t>. </a:t>
            </a:r>
            <a:r>
              <a:rPr lang="en-US" sz="2400" dirty="0" err="1"/>
              <a:t>Piyanist</a:t>
            </a:r>
            <a:r>
              <a:rPr lang="en-US" sz="2400" dirty="0"/>
              <a:t> Daniel </a:t>
            </a:r>
            <a:r>
              <a:rPr lang="en-US" sz="2400" dirty="0" err="1"/>
              <a:t>Ciobanu</a:t>
            </a:r>
            <a:r>
              <a:rPr lang="en-US" sz="2400" dirty="0"/>
              <a:t> </a:t>
            </a:r>
            <a:r>
              <a:rPr lang="en-US" sz="2400" dirty="0" err="1"/>
              <a:t>orkestranın</a:t>
            </a:r>
            <a:r>
              <a:rPr lang="en-US" sz="2400" dirty="0"/>
              <a:t> </a:t>
            </a:r>
            <a:r>
              <a:rPr lang="en-US" sz="2400" dirty="0" err="1"/>
              <a:t>yanında</a:t>
            </a:r>
            <a:r>
              <a:rPr lang="en-US" sz="2400" dirty="0"/>
              <a:t> </a:t>
            </a:r>
            <a:r>
              <a:rPr lang="en-US" sz="2400" dirty="0" err="1"/>
              <a:t>konser</a:t>
            </a:r>
            <a:r>
              <a:rPr lang="en-US" sz="2400" dirty="0"/>
              <a:t> </a:t>
            </a:r>
            <a:r>
              <a:rPr lang="en-US" sz="2400" dirty="0" err="1"/>
              <a:t>verirken</a:t>
            </a:r>
            <a:r>
              <a:rPr lang="en-US" sz="2400" dirty="0"/>
              <a:t> </a:t>
            </a:r>
            <a:r>
              <a:rPr lang="en-US" sz="2400" dirty="0" smtClean="0"/>
              <a:t>Christian </a:t>
            </a:r>
            <a:r>
              <a:rPr lang="en-US" sz="2400" dirty="0" err="1"/>
              <a:t>Badea</a:t>
            </a:r>
            <a:r>
              <a:rPr lang="en-US" sz="2400" dirty="0"/>
              <a:t> </a:t>
            </a:r>
            <a:r>
              <a:rPr lang="en-US" sz="2400" dirty="0" err="1"/>
              <a:t>şeflik</a:t>
            </a:r>
            <a:r>
              <a:rPr lang="en-US" sz="2400" dirty="0"/>
              <a:t> </a:t>
            </a:r>
            <a:r>
              <a:rPr lang="en-US" sz="2400" dirty="0" err="1"/>
              <a:t>yapmaktadır</a:t>
            </a:r>
            <a:r>
              <a:rPr lang="en-US" sz="2400" dirty="0"/>
              <a:t>.</a:t>
            </a:r>
          </a:p>
          <a:p>
            <a:endParaRPr lang="en-US" dirty="0"/>
          </a:p>
        </p:txBody>
      </p:sp>
    </p:spTree>
    <p:extLst>
      <p:ext uri="{BB962C8B-B14F-4D97-AF65-F5344CB8AC3E}">
        <p14:creationId xmlns:p14="http://schemas.microsoft.com/office/powerpoint/2010/main" val="1807196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http://tour.fge.org.ro/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978" y="2103438"/>
            <a:ext cx="5902044" cy="3932237"/>
          </a:xfrm>
          <a:prstGeom prst="rect">
            <a:avLst/>
          </a:prstGeom>
          <a:ln>
            <a:noFill/>
          </a:ln>
          <a:effectLst>
            <a:softEdge rad="112500"/>
          </a:effectLst>
        </p:spPr>
      </p:pic>
    </p:spTree>
    <p:extLst>
      <p:ext uri="{BB962C8B-B14F-4D97-AF65-F5344CB8AC3E}">
        <p14:creationId xmlns:p14="http://schemas.microsoft.com/office/powerpoint/2010/main" val="1312066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KAYNAKLAR:</a:t>
            </a:r>
          </a:p>
          <a:p>
            <a:r>
              <a:rPr lang="en-US" dirty="0"/>
              <a:t>https://www.georgeenescu.ro/georgeenescu-ro_doc_20_george-enescu-date-biografice_pg_0.htm</a:t>
            </a:r>
          </a:p>
          <a:p>
            <a:r>
              <a:rPr lang="en-US" dirty="0" err="1"/>
              <a:t>Mihail</a:t>
            </a:r>
            <a:r>
              <a:rPr lang="en-US" dirty="0"/>
              <a:t> Sebastian (</a:t>
            </a:r>
            <a:r>
              <a:rPr lang="en-US" dirty="0" err="1"/>
              <a:t>septembrie</a:t>
            </a:r>
            <a:r>
              <a:rPr lang="en-US" dirty="0"/>
              <a:t> 2011), „De </a:t>
            </a:r>
            <a:r>
              <a:rPr lang="en-US" dirty="0" err="1"/>
              <a:t>recitit</a:t>
            </a:r>
            <a:r>
              <a:rPr lang="en-US" dirty="0"/>
              <a:t>. </a:t>
            </a:r>
            <a:r>
              <a:rPr lang="en-US" dirty="0" err="1"/>
              <a:t>Bagheta</a:t>
            </a:r>
            <a:r>
              <a:rPr lang="en-US" dirty="0"/>
              <a:t> </a:t>
            </a:r>
            <a:r>
              <a:rPr lang="en-US" dirty="0" err="1"/>
              <a:t>lui</a:t>
            </a:r>
            <a:r>
              <a:rPr lang="en-US" dirty="0"/>
              <a:t> George </a:t>
            </a:r>
            <a:r>
              <a:rPr lang="en-US" dirty="0" err="1"/>
              <a:t>Enescu</a:t>
            </a:r>
            <a:r>
              <a:rPr lang="en-US" dirty="0"/>
              <a:t>” in </a:t>
            </a:r>
            <a:r>
              <a:rPr lang="en-US" i="1" dirty="0" err="1"/>
              <a:t>Observator</a:t>
            </a:r>
            <a:r>
              <a:rPr lang="en-US" i="1" dirty="0"/>
              <a:t> cultural </a:t>
            </a:r>
            <a:r>
              <a:rPr lang="en-US" dirty="0"/>
              <a:t>(nr. 591), </a:t>
            </a:r>
            <a:r>
              <a:rPr lang="en-US" dirty="0" err="1"/>
              <a:t>accesat</a:t>
            </a:r>
            <a:r>
              <a:rPr lang="en-US" dirty="0"/>
              <a:t> </a:t>
            </a:r>
            <a:r>
              <a:rPr lang="en-US" dirty="0" err="1"/>
              <a:t>în</a:t>
            </a:r>
            <a:r>
              <a:rPr lang="en-US" dirty="0"/>
              <a:t> 7 </a:t>
            </a:r>
            <a:r>
              <a:rPr lang="en-US" dirty="0" err="1"/>
              <a:t>aprilie</a:t>
            </a:r>
            <a:r>
              <a:rPr lang="en-US" dirty="0"/>
              <a:t> 2020 https://www.observatorcultural.ro/articol/de-recitit-bagheta-lui-george-enescu/</a:t>
            </a:r>
          </a:p>
          <a:p>
            <a:r>
              <a:rPr lang="en-US" dirty="0"/>
              <a:t>https://www.youtube.com/watch?v=i-iFND0dIIs</a:t>
            </a:r>
          </a:p>
          <a:p>
            <a:r>
              <a:rPr lang="en-US" dirty="0"/>
              <a:t>http://tour.fge.org.ro/</a:t>
            </a:r>
          </a:p>
          <a:p>
            <a:endParaRPr lang="en-US" dirty="0"/>
          </a:p>
        </p:txBody>
      </p:sp>
    </p:spTree>
    <p:extLst>
      <p:ext uri="{BB962C8B-B14F-4D97-AF65-F5344CB8AC3E}">
        <p14:creationId xmlns:p14="http://schemas.microsoft.com/office/powerpoint/2010/main" val="256996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Hayat. </a:t>
            </a:r>
            <a:r>
              <a:rPr lang="en-US" sz="4000" dirty="0" err="1" smtClean="0"/>
              <a:t>Çocukluk</a:t>
            </a:r>
            <a:endParaRPr lang="en-US" sz="4000" dirty="0"/>
          </a:p>
        </p:txBody>
      </p:sp>
      <p:sp>
        <p:nvSpPr>
          <p:cNvPr id="7" name="Content Placeholder 6"/>
          <p:cNvSpPr>
            <a:spLocks noGrp="1"/>
          </p:cNvSpPr>
          <p:nvPr>
            <p:ph sz="half" idx="1"/>
          </p:nvPr>
        </p:nvSpPr>
        <p:spPr/>
        <p:txBody>
          <a:bodyPr>
            <a:normAutofit fontScale="92500" lnSpcReduction="20000"/>
          </a:bodyPr>
          <a:lstStyle/>
          <a:p>
            <a:pPr algn="just"/>
            <a:r>
              <a:rPr lang="en-US" sz="2600" dirty="0" err="1"/>
              <a:t>Çocukluktan</a:t>
            </a:r>
            <a:r>
              <a:rPr lang="en-US" sz="2600" dirty="0"/>
              <a:t> </a:t>
            </a:r>
            <a:r>
              <a:rPr lang="en-US" sz="2600" dirty="0" err="1"/>
              <a:t>müziğe</a:t>
            </a:r>
            <a:r>
              <a:rPr lang="en-US" sz="2600" dirty="0"/>
              <a:t> </a:t>
            </a:r>
            <a:r>
              <a:rPr lang="en-US" sz="2600" dirty="0" err="1"/>
              <a:t>eğilimi</a:t>
            </a:r>
            <a:r>
              <a:rPr lang="en-US" sz="2600" dirty="0"/>
              <a:t> </a:t>
            </a:r>
            <a:r>
              <a:rPr lang="en-US" sz="2600" dirty="0" err="1"/>
              <a:t>vardı</a:t>
            </a:r>
            <a:r>
              <a:rPr lang="en-US" sz="2600" dirty="0"/>
              <a:t>. </a:t>
            </a:r>
            <a:r>
              <a:rPr lang="en-US" sz="2600" b="1" dirty="0"/>
              <a:t>4 </a:t>
            </a:r>
            <a:r>
              <a:rPr lang="en-US" sz="2600" b="1" dirty="0" err="1"/>
              <a:t>yaşında</a:t>
            </a:r>
            <a:r>
              <a:rPr lang="en-US" sz="2600" b="1" dirty="0"/>
              <a:t> </a:t>
            </a:r>
            <a:r>
              <a:rPr lang="en-US" sz="2600" b="1" dirty="0" err="1"/>
              <a:t>keman</a:t>
            </a:r>
            <a:r>
              <a:rPr lang="en-US" sz="2600" b="1" dirty="0"/>
              <a:t> </a:t>
            </a:r>
            <a:r>
              <a:rPr lang="en-US" sz="2600" b="1" dirty="0" err="1"/>
              <a:t>çalmaya</a:t>
            </a:r>
            <a:r>
              <a:rPr lang="en-US" sz="2600" b="1" dirty="0"/>
              <a:t> </a:t>
            </a:r>
            <a:r>
              <a:rPr lang="en-US" sz="2600" b="1" dirty="0" err="1"/>
              <a:t>başladı</a:t>
            </a:r>
            <a:r>
              <a:rPr lang="en-US" sz="2600" dirty="0"/>
              <a:t> </a:t>
            </a:r>
            <a:r>
              <a:rPr lang="en-US" sz="2600" dirty="0" err="1"/>
              <a:t>ve</a:t>
            </a:r>
            <a:r>
              <a:rPr lang="en-US" sz="2600" dirty="0"/>
              <a:t> </a:t>
            </a:r>
            <a:r>
              <a:rPr lang="en-US" sz="2600" b="1" dirty="0"/>
              <a:t>5 </a:t>
            </a:r>
            <a:r>
              <a:rPr lang="en-US" sz="2600" b="1" dirty="0" err="1"/>
              <a:t>yaşındayken</a:t>
            </a:r>
            <a:r>
              <a:rPr lang="en-US" sz="2600" b="1" dirty="0"/>
              <a:t> ilk </a:t>
            </a:r>
            <a:r>
              <a:rPr lang="en-US" sz="2600" b="1" dirty="0" err="1"/>
              <a:t>konserini</a:t>
            </a:r>
            <a:r>
              <a:rPr lang="en-US" sz="2600" b="1" dirty="0"/>
              <a:t> </a:t>
            </a:r>
            <a:r>
              <a:rPr lang="en-US" sz="2600" b="1" dirty="0" err="1"/>
              <a:t>verdi</a:t>
            </a:r>
            <a:r>
              <a:rPr lang="en-US" sz="2600" b="1" dirty="0"/>
              <a:t> </a:t>
            </a:r>
            <a:r>
              <a:rPr lang="en-US" sz="2600" dirty="0" err="1"/>
              <a:t>ve</a:t>
            </a:r>
            <a:r>
              <a:rPr lang="en-US" sz="2600" dirty="0"/>
              <a:t> Eduard </a:t>
            </a:r>
            <a:r>
              <a:rPr lang="en-US" sz="2600" dirty="0" err="1"/>
              <a:t>Caudella</a:t>
            </a:r>
            <a:r>
              <a:rPr lang="en-US" sz="2600" dirty="0"/>
              <a:t> </a:t>
            </a:r>
            <a:r>
              <a:rPr lang="en-US" sz="2600" dirty="0" err="1"/>
              <a:t>rehberliğinde</a:t>
            </a:r>
            <a:r>
              <a:rPr lang="en-US" sz="2600" dirty="0"/>
              <a:t> </a:t>
            </a:r>
            <a:r>
              <a:rPr lang="en-US" sz="2600" dirty="0" err="1"/>
              <a:t>besteleme</a:t>
            </a:r>
            <a:r>
              <a:rPr lang="en-US" sz="2600" dirty="0"/>
              <a:t> </a:t>
            </a:r>
            <a:r>
              <a:rPr lang="en-US" sz="2600" dirty="0" err="1"/>
              <a:t>çalışmaları</a:t>
            </a:r>
            <a:r>
              <a:rPr lang="en-US" sz="2600" dirty="0"/>
              <a:t> </a:t>
            </a:r>
            <a:r>
              <a:rPr lang="en-US" sz="2600" dirty="0" err="1"/>
              <a:t>yapmaya</a:t>
            </a:r>
            <a:r>
              <a:rPr lang="en-US" sz="2600" dirty="0"/>
              <a:t> </a:t>
            </a:r>
            <a:r>
              <a:rPr lang="en-US" sz="2600" dirty="0" err="1"/>
              <a:t>başladı</a:t>
            </a:r>
            <a:r>
              <a:rPr lang="en-US" sz="2600" dirty="0"/>
              <a:t>. </a:t>
            </a:r>
            <a:endParaRPr lang="en-US" sz="2600" dirty="0" smtClean="0"/>
          </a:p>
          <a:p>
            <a:pPr algn="just"/>
            <a:r>
              <a:rPr lang="en-US" sz="2600" dirty="0" err="1" smtClean="0"/>
              <a:t>Ama</a:t>
            </a:r>
            <a:r>
              <a:rPr lang="en-US" sz="2600" dirty="0" smtClean="0"/>
              <a:t> ilk </a:t>
            </a:r>
            <a:r>
              <a:rPr lang="en-US" sz="2600" dirty="0" err="1"/>
              <a:t>müzikal</a:t>
            </a:r>
            <a:r>
              <a:rPr lang="en-US" sz="2600" dirty="0"/>
              <a:t> </a:t>
            </a:r>
            <a:r>
              <a:rPr lang="en-US" sz="2600" dirty="0" err="1"/>
              <a:t>rehberliğini</a:t>
            </a:r>
            <a:r>
              <a:rPr lang="en-US" sz="2600" dirty="0"/>
              <a:t> </a:t>
            </a:r>
            <a:r>
              <a:rPr lang="en-US" sz="2600" dirty="0" err="1"/>
              <a:t>ebeveynlerinden</a:t>
            </a:r>
            <a:r>
              <a:rPr lang="en-US" sz="2600" dirty="0"/>
              <a:t> </a:t>
            </a:r>
            <a:r>
              <a:rPr lang="en-US" sz="2600" dirty="0" err="1"/>
              <a:t>ve</a:t>
            </a:r>
            <a:r>
              <a:rPr lang="en-US" sz="2600" dirty="0"/>
              <a:t> </a:t>
            </a:r>
            <a:r>
              <a:rPr lang="en-US" sz="2600" dirty="0" err="1"/>
              <a:t>ünlü</a:t>
            </a:r>
            <a:r>
              <a:rPr lang="en-US" sz="2600" dirty="0"/>
              <a:t> </a:t>
            </a:r>
            <a:r>
              <a:rPr lang="en-US" sz="2600" dirty="0" err="1"/>
              <a:t>bir</a:t>
            </a:r>
            <a:r>
              <a:rPr lang="en-US" sz="2600" dirty="0"/>
              <a:t> </a:t>
            </a:r>
            <a:r>
              <a:rPr lang="en-US" sz="2600" dirty="0" err="1"/>
              <a:t>gitarist</a:t>
            </a:r>
            <a:r>
              <a:rPr lang="en-US" sz="2600" dirty="0"/>
              <a:t> </a:t>
            </a:r>
            <a:r>
              <a:rPr lang="en-US" sz="2600" dirty="0" err="1"/>
              <a:t>olan</a:t>
            </a:r>
            <a:r>
              <a:rPr lang="en-US" sz="2600" dirty="0"/>
              <a:t> </a:t>
            </a:r>
            <a:r>
              <a:rPr lang="en-US" sz="2600" dirty="0" err="1"/>
              <a:t>Niculae</a:t>
            </a:r>
            <a:r>
              <a:rPr lang="en-US" sz="2600" dirty="0"/>
              <a:t> </a:t>
            </a:r>
            <a:r>
              <a:rPr lang="en-US" sz="2600" dirty="0" err="1"/>
              <a:t>Chioru’dan</a:t>
            </a:r>
            <a:r>
              <a:rPr lang="en-US" sz="2600" dirty="0"/>
              <a:t> </a:t>
            </a:r>
            <a:r>
              <a:rPr lang="en-US" sz="2600" dirty="0" err="1"/>
              <a:t>aldı</a:t>
            </a:r>
            <a:r>
              <a:rPr lang="en-US" sz="2600" dirty="0"/>
              <a:t>.</a:t>
            </a:r>
          </a:p>
          <a:p>
            <a:endParaRPr lang="en-US" dirty="0"/>
          </a:p>
        </p:txBody>
      </p:sp>
      <p:sp>
        <p:nvSpPr>
          <p:cNvPr id="8" name="Content Placeholder 7"/>
          <p:cNvSpPr>
            <a:spLocks noGrp="1"/>
          </p:cNvSpPr>
          <p:nvPr>
            <p:ph sz="half" idx="2"/>
          </p:nvPr>
        </p:nvSpPr>
        <p:spPr/>
        <p:txBody>
          <a:bodyPr>
            <a:normAutofit fontScale="92500" lnSpcReduction="20000"/>
          </a:bodyPr>
          <a:lstStyle/>
          <a:p>
            <a:pPr lvl="0" algn="just">
              <a:buClr>
                <a:prstClr val="black">
                  <a:lumMod val="85000"/>
                  <a:lumOff val="15000"/>
                </a:prstClr>
              </a:buClr>
            </a:pPr>
            <a:r>
              <a:rPr lang="en-US" sz="2400" dirty="0" smtClean="0">
                <a:solidFill>
                  <a:prstClr val="black"/>
                </a:solidFill>
              </a:rPr>
              <a:t>“</a:t>
            </a:r>
            <a:r>
              <a:rPr lang="en-US" sz="2400" i="1" dirty="0" err="1" smtClean="0">
                <a:solidFill>
                  <a:prstClr val="black"/>
                </a:solidFill>
              </a:rPr>
              <a:t>Doğru</a:t>
            </a:r>
            <a:r>
              <a:rPr lang="en-US" sz="2400" i="1" dirty="0" smtClean="0">
                <a:solidFill>
                  <a:prstClr val="black"/>
                </a:solidFill>
              </a:rPr>
              <a:t> </a:t>
            </a:r>
            <a:r>
              <a:rPr lang="en-US" sz="2400" i="1" dirty="0" err="1">
                <a:solidFill>
                  <a:prstClr val="black"/>
                </a:solidFill>
              </a:rPr>
              <a:t>hatırlarsam</a:t>
            </a:r>
            <a:r>
              <a:rPr lang="en-US" sz="2400" i="1" dirty="0">
                <a:solidFill>
                  <a:prstClr val="black"/>
                </a:solidFill>
              </a:rPr>
              <a:t>, </a:t>
            </a:r>
            <a:r>
              <a:rPr lang="en-US" sz="2400" i="1" dirty="0" err="1">
                <a:solidFill>
                  <a:prstClr val="black"/>
                </a:solidFill>
              </a:rPr>
              <a:t>zorlayıcı</a:t>
            </a:r>
            <a:r>
              <a:rPr lang="en-US" sz="2400" i="1" dirty="0">
                <a:solidFill>
                  <a:prstClr val="black"/>
                </a:solidFill>
              </a:rPr>
              <a:t> </a:t>
            </a:r>
            <a:r>
              <a:rPr lang="en-US" sz="2400" i="1" dirty="0" err="1">
                <a:solidFill>
                  <a:prstClr val="black"/>
                </a:solidFill>
              </a:rPr>
              <a:t>ve</a:t>
            </a:r>
            <a:r>
              <a:rPr lang="en-US" sz="2400" i="1" dirty="0">
                <a:solidFill>
                  <a:prstClr val="black"/>
                </a:solidFill>
              </a:rPr>
              <a:t> </a:t>
            </a:r>
            <a:r>
              <a:rPr lang="en-US" sz="2400" i="1" dirty="0" err="1">
                <a:solidFill>
                  <a:prstClr val="black"/>
                </a:solidFill>
              </a:rPr>
              <a:t>hatta</a:t>
            </a:r>
            <a:r>
              <a:rPr lang="en-US" sz="2400" i="1" dirty="0">
                <a:solidFill>
                  <a:prstClr val="black"/>
                </a:solidFill>
              </a:rPr>
              <a:t> </a:t>
            </a:r>
            <a:r>
              <a:rPr lang="en-US" sz="2400" i="1" dirty="0" err="1">
                <a:solidFill>
                  <a:prstClr val="black"/>
                </a:solidFill>
              </a:rPr>
              <a:t>çalışkan</a:t>
            </a:r>
            <a:r>
              <a:rPr lang="en-US" sz="2400" i="1" dirty="0">
                <a:solidFill>
                  <a:prstClr val="black"/>
                </a:solidFill>
              </a:rPr>
              <a:t> </a:t>
            </a:r>
            <a:r>
              <a:rPr lang="en-US" sz="2400" i="1" dirty="0" err="1">
                <a:solidFill>
                  <a:prstClr val="black"/>
                </a:solidFill>
              </a:rPr>
              <a:t>bir</a:t>
            </a:r>
            <a:r>
              <a:rPr lang="en-US" sz="2400" i="1" dirty="0">
                <a:solidFill>
                  <a:prstClr val="black"/>
                </a:solidFill>
              </a:rPr>
              <a:t> </a:t>
            </a:r>
            <a:r>
              <a:rPr lang="en-US" sz="2400" i="1" dirty="0" err="1">
                <a:solidFill>
                  <a:prstClr val="black"/>
                </a:solidFill>
              </a:rPr>
              <a:t>çocuktum</a:t>
            </a:r>
            <a:r>
              <a:rPr lang="en-US" sz="2400" i="1" dirty="0">
                <a:solidFill>
                  <a:prstClr val="black"/>
                </a:solidFill>
              </a:rPr>
              <a:t>. </a:t>
            </a:r>
            <a:r>
              <a:rPr lang="en-US" sz="2400" i="1" dirty="0" err="1">
                <a:solidFill>
                  <a:prstClr val="black"/>
                </a:solidFill>
              </a:rPr>
              <a:t>Dört</a:t>
            </a:r>
            <a:r>
              <a:rPr lang="en-US" sz="2400" i="1" dirty="0">
                <a:solidFill>
                  <a:prstClr val="black"/>
                </a:solidFill>
              </a:rPr>
              <a:t> </a:t>
            </a:r>
            <a:r>
              <a:rPr lang="en-US" sz="2400" i="1" dirty="0" err="1">
                <a:solidFill>
                  <a:prstClr val="black"/>
                </a:solidFill>
              </a:rPr>
              <a:t>yaşındayken</a:t>
            </a:r>
            <a:r>
              <a:rPr lang="en-US" sz="2400" i="1" dirty="0">
                <a:solidFill>
                  <a:prstClr val="black"/>
                </a:solidFill>
              </a:rPr>
              <a:t> </a:t>
            </a:r>
            <a:r>
              <a:rPr lang="en-US" sz="2400" i="1" dirty="0" err="1">
                <a:solidFill>
                  <a:prstClr val="black"/>
                </a:solidFill>
              </a:rPr>
              <a:t>okumayı</a:t>
            </a:r>
            <a:r>
              <a:rPr lang="en-US" sz="2400" i="1" dirty="0">
                <a:solidFill>
                  <a:prstClr val="black"/>
                </a:solidFill>
              </a:rPr>
              <a:t>, </a:t>
            </a:r>
            <a:r>
              <a:rPr lang="en-US" sz="2400" i="1" dirty="0" err="1">
                <a:solidFill>
                  <a:prstClr val="black"/>
                </a:solidFill>
              </a:rPr>
              <a:t>yazmayı</a:t>
            </a:r>
            <a:r>
              <a:rPr lang="en-US" sz="2400" i="1" dirty="0">
                <a:solidFill>
                  <a:prstClr val="black"/>
                </a:solidFill>
              </a:rPr>
              <a:t>, </a:t>
            </a:r>
            <a:r>
              <a:rPr lang="en-US" sz="2400" i="1" dirty="0" err="1">
                <a:solidFill>
                  <a:prstClr val="black"/>
                </a:solidFill>
              </a:rPr>
              <a:t>toplamayı</a:t>
            </a:r>
            <a:r>
              <a:rPr lang="en-US" sz="2400" i="1" dirty="0">
                <a:solidFill>
                  <a:prstClr val="black"/>
                </a:solidFill>
              </a:rPr>
              <a:t> </a:t>
            </a:r>
            <a:r>
              <a:rPr lang="en-US" sz="2400" i="1" dirty="0" err="1">
                <a:solidFill>
                  <a:prstClr val="black"/>
                </a:solidFill>
              </a:rPr>
              <a:t>ve</a:t>
            </a:r>
            <a:r>
              <a:rPr lang="en-US" sz="2400" i="1" dirty="0">
                <a:solidFill>
                  <a:prstClr val="black"/>
                </a:solidFill>
              </a:rPr>
              <a:t> </a:t>
            </a:r>
            <a:r>
              <a:rPr lang="en-US" sz="2400" i="1" dirty="0" err="1">
                <a:solidFill>
                  <a:prstClr val="black"/>
                </a:solidFill>
              </a:rPr>
              <a:t>çıkarmayı</a:t>
            </a:r>
            <a:r>
              <a:rPr lang="en-US" sz="2400" i="1" dirty="0">
                <a:solidFill>
                  <a:prstClr val="black"/>
                </a:solidFill>
              </a:rPr>
              <a:t> </a:t>
            </a:r>
            <a:r>
              <a:rPr lang="en-US" sz="2400" i="1" dirty="0" err="1">
                <a:solidFill>
                  <a:prstClr val="black"/>
                </a:solidFill>
              </a:rPr>
              <a:t>biliyordum</a:t>
            </a:r>
            <a:r>
              <a:rPr lang="en-US" sz="2400" i="1" dirty="0">
                <a:solidFill>
                  <a:prstClr val="black"/>
                </a:solidFill>
              </a:rPr>
              <a:t>. Bu </a:t>
            </a:r>
            <a:r>
              <a:rPr lang="en-US" sz="2400" i="1" dirty="0" err="1">
                <a:solidFill>
                  <a:prstClr val="black"/>
                </a:solidFill>
              </a:rPr>
              <a:t>benim</a:t>
            </a:r>
            <a:r>
              <a:rPr lang="en-US" sz="2400" i="1" dirty="0">
                <a:solidFill>
                  <a:prstClr val="black"/>
                </a:solidFill>
              </a:rPr>
              <a:t> </a:t>
            </a:r>
            <a:r>
              <a:rPr lang="en-US" sz="2400" i="1" dirty="0" err="1">
                <a:solidFill>
                  <a:prstClr val="black"/>
                </a:solidFill>
              </a:rPr>
              <a:t>erdemim</a:t>
            </a:r>
            <a:r>
              <a:rPr lang="en-US" sz="2400" i="1" dirty="0">
                <a:solidFill>
                  <a:prstClr val="black"/>
                </a:solidFill>
              </a:rPr>
              <a:t> </a:t>
            </a:r>
            <a:r>
              <a:rPr lang="en-US" sz="2400" i="1" dirty="0" err="1">
                <a:solidFill>
                  <a:prstClr val="black"/>
                </a:solidFill>
              </a:rPr>
              <a:t>değildi</a:t>
            </a:r>
            <a:r>
              <a:rPr lang="en-US" sz="2400" i="1" dirty="0">
                <a:solidFill>
                  <a:prstClr val="black"/>
                </a:solidFill>
              </a:rPr>
              <a:t>, </a:t>
            </a:r>
            <a:r>
              <a:rPr lang="en-US" sz="2400" i="1" dirty="0" err="1">
                <a:solidFill>
                  <a:prstClr val="black"/>
                </a:solidFill>
              </a:rPr>
              <a:t>çünkü</a:t>
            </a:r>
            <a:r>
              <a:rPr lang="en-US" sz="2400" i="1" dirty="0">
                <a:solidFill>
                  <a:prstClr val="black"/>
                </a:solidFill>
              </a:rPr>
              <a:t> </a:t>
            </a:r>
            <a:r>
              <a:rPr lang="en-US" sz="2400" i="1" dirty="0" err="1">
                <a:solidFill>
                  <a:prstClr val="black"/>
                </a:solidFill>
              </a:rPr>
              <a:t>öğretmeyi</a:t>
            </a:r>
            <a:r>
              <a:rPr lang="en-US" sz="2400" i="1" dirty="0">
                <a:solidFill>
                  <a:prstClr val="black"/>
                </a:solidFill>
              </a:rPr>
              <a:t> </a:t>
            </a:r>
            <a:r>
              <a:rPr lang="en-US" sz="2400" i="1" dirty="0" err="1">
                <a:solidFill>
                  <a:prstClr val="black"/>
                </a:solidFill>
              </a:rPr>
              <a:t>sevdim</a:t>
            </a:r>
            <a:r>
              <a:rPr lang="en-US" sz="2400" i="1" dirty="0">
                <a:solidFill>
                  <a:prstClr val="black"/>
                </a:solidFill>
              </a:rPr>
              <a:t> </a:t>
            </a:r>
            <a:r>
              <a:rPr lang="en-US" sz="2400" i="1" dirty="0" err="1">
                <a:solidFill>
                  <a:prstClr val="black"/>
                </a:solidFill>
              </a:rPr>
              <a:t>ve</a:t>
            </a:r>
            <a:r>
              <a:rPr lang="en-US" sz="2400" i="1" dirty="0">
                <a:solidFill>
                  <a:prstClr val="black"/>
                </a:solidFill>
              </a:rPr>
              <a:t> </a:t>
            </a:r>
            <a:r>
              <a:rPr lang="en-US" sz="2400" i="1" dirty="0" err="1">
                <a:solidFill>
                  <a:prstClr val="black"/>
                </a:solidFill>
              </a:rPr>
              <a:t>neredeyse</a:t>
            </a:r>
            <a:r>
              <a:rPr lang="en-US" sz="2400" i="1" dirty="0">
                <a:solidFill>
                  <a:prstClr val="black"/>
                </a:solidFill>
              </a:rPr>
              <a:t> </a:t>
            </a:r>
            <a:r>
              <a:rPr lang="en-US" sz="2400" i="1" dirty="0" err="1">
                <a:solidFill>
                  <a:prstClr val="black"/>
                </a:solidFill>
              </a:rPr>
              <a:t>tüm</a:t>
            </a:r>
            <a:r>
              <a:rPr lang="en-US" sz="2400" i="1" dirty="0">
                <a:solidFill>
                  <a:prstClr val="black"/>
                </a:solidFill>
              </a:rPr>
              <a:t> </a:t>
            </a:r>
            <a:r>
              <a:rPr lang="en-US" sz="2400" i="1" dirty="0" err="1">
                <a:solidFill>
                  <a:prstClr val="black"/>
                </a:solidFill>
              </a:rPr>
              <a:t>oyunlardan</a:t>
            </a:r>
            <a:r>
              <a:rPr lang="en-US" sz="2400" i="1" dirty="0">
                <a:solidFill>
                  <a:prstClr val="black"/>
                </a:solidFill>
              </a:rPr>
              <a:t>, </a:t>
            </a:r>
            <a:r>
              <a:rPr lang="en-US" sz="2400" i="1" dirty="0" err="1">
                <a:solidFill>
                  <a:prstClr val="black"/>
                </a:solidFill>
              </a:rPr>
              <a:t>özellikle</a:t>
            </a:r>
            <a:r>
              <a:rPr lang="en-US" sz="2400" i="1" dirty="0">
                <a:solidFill>
                  <a:prstClr val="black"/>
                </a:solidFill>
              </a:rPr>
              <a:t> de </a:t>
            </a:r>
            <a:r>
              <a:rPr lang="en-US" sz="2400" i="1" dirty="0" err="1">
                <a:solidFill>
                  <a:prstClr val="black"/>
                </a:solidFill>
              </a:rPr>
              <a:t>acımasız</a:t>
            </a:r>
            <a:r>
              <a:rPr lang="en-US" sz="2400" i="1" dirty="0">
                <a:solidFill>
                  <a:prstClr val="black"/>
                </a:solidFill>
              </a:rPr>
              <a:t> </a:t>
            </a:r>
            <a:r>
              <a:rPr lang="en-US" sz="2400" i="1" dirty="0" err="1">
                <a:solidFill>
                  <a:prstClr val="black"/>
                </a:solidFill>
              </a:rPr>
              <a:t>olanlardan</a:t>
            </a:r>
            <a:r>
              <a:rPr lang="en-US" sz="2400" i="1" dirty="0">
                <a:solidFill>
                  <a:prstClr val="black"/>
                </a:solidFill>
              </a:rPr>
              <a:t> </a:t>
            </a:r>
            <a:r>
              <a:rPr lang="en-US" sz="2400" i="1" dirty="0" err="1">
                <a:solidFill>
                  <a:prstClr val="black"/>
                </a:solidFill>
              </a:rPr>
              <a:t>korktum</a:t>
            </a:r>
            <a:r>
              <a:rPr lang="en-US" sz="2400" i="1" dirty="0">
                <a:solidFill>
                  <a:prstClr val="black"/>
                </a:solidFill>
              </a:rPr>
              <a:t>; </a:t>
            </a:r>
            <a:r>
              <a:rPr lang="en-US" sz="2400" i="1" dirty="0" err="1">
                <a:solidFill>
                  <a:prstClr val="black"/>
                </a:solidFill>
              </a:rPr>
              <a:t>zamanımı</a:t>
            </a:r>
            <a:r>
              <a:rPr lang="en-US" sz="2400" i="1" dirty="0">
                <a:solidFill>
                  <a:prstClr val="black"/>
                </a:solidFill>
              </a:rPr>
              <a:t> </a:t>
            </a:r>
            <a:r>
              <a:rPr lang="en-US" sz="2400" i="1" dirty="0" err="1">
                <a:solidFill>
                  <a:prstClr val="black"/>
                </a:solidFill>
              </a:rPr>
              <a:t>boşa</a:t>
            </a:r>
            <a:r>
              <a:rPr lang="en-US" sz="2400" i="1" dirty="0">
                <a:solidFill>
                  <a:prstClr val="black"/>
                </a:solidFill>
              </a:rPr>
              <a:t> </a:t>
            </a:r>
            <a:r>
              <a:rPr lang="en-US" sz="2400" i="1" dirty="0" err="1">
                <a:solidFill>
                  <a:prstClr val="black"/>
                </a:solidFill>
              </a:rPr>
              <a:t>harcadığım</a:t>
            </a:r>
            <a:r>
              <a:rPr lang="en-US" sz="2400" i="1" dirty="0">
                <a:solidFill>
                  <a:prstClr val="black"/>
                </a:solidFill>
              </a:rPr>
              <a:t> </a:t>
            </a:r>
            <a:r>
              <a:rPr lang="en-US" sz="2400" i="1" dirty="0" err="1">
                <a:solidFill>
                  <a:prstClr val="black"/>
                </a:solidFill>
              </a:rPr>
              <a:t>hissiyle</a:t>
            </a:r>
            <a:r>
              <a:rPr lang="en-US" sz="2400" i="1" dirty="0">
                <a:solidFill>
                  <a:prstClr val="black"/>
                </a:solidFill>
              </a:rPr>
              <a:t> </a:t>
            </a:r>
            <a:r>
              <a:rPr lang="en-US" sz="2400" i="1" dirty="0" err="1">
                <a:solidFill>
                  <a:prstClr val="black"/>
                </a:solidFill>
              </a:rPr>
              <a:t>onları</a:t>
            </a:r>
            <a:r>
              <a:rPr lang="en-US" sz="2400" i="1" dirty="0">
                <a:solidFill>
                  <a:prstClr val="black"/>
                </a:solidFill>
              </a:rPr>
              <a:t> </a:t>
            </a:r>
            <a:r>
              <a:rPr lang="en-US" sz="2400" i="1" dirty="0" err="1">
                <a:solidFill>
                  <a:prstClr val="black"/>
                </a:solidFill>
              </a:rPr>
              <a:t>işe</a:t>
            </a:r>
            <a:r>
              <a:rPr lang="en-US" sz="2400" i="1" dirty="0">
                <a:solidFill>
                  <a:prstClr val="black"/>
                </a:solidFill>
              </a:rPr>
              <a:t> </a:t>
            </a:r>
            <a:r>
              <a:rPr lang="en-US" sz="2400" i="1" dirty="0" err="1">
                <a:solidFill>
                  <a:prstClr val="black"/>
                </a:solidFill>
              </a:rPr>
              <a:t>yaramaz</a:t>
            </a:r>
            <a:r>
              <a:rPr lang="en-US" sz="2400" i="1" dirty="0">
                <a:solidFill>
                  <a:prstClr val="black"/>
                </a:solidFill>
              </a:rPr>
              <a:t> </a:t>
            </a:r>
            <a:r>
              <a:rPr lang="en-US" sz="2400" i="1" dirty="0" err="1">
                <a:solidFill>
                  <a:prstClr val="black"/>
                </a:solidFill>
              </a:rPr>
              <a:t>buldum</a:t>
            </a:r>
            <a:r>
              <a:rPr lang="en-US" sz="2400" i="1" dirty="0">
                <a:solidFill>
                  <a:prstClr val="black"/>
                </a:solidFill>
              </a:rPr>
              <a:t>; </a:t>
            </a:r>
            <a:r>
              <a:rPr lang="en-US" sz="2400" i="1" dirty="0" err="1">
                <a:solidFill>
                  <a:prstClr val="black"/>
                </a:solidFill>
              </a:rPr>
              <a:t>gürültü</a:t>
            </a:r>
            <a:r>
              <a:rPr lang="en-US" sz="2400" i="1" dirty="0">
                <a:solidFill>
                  <a:prstClr val="black"/>
                </a:solidFill>
              </a:rPr>
              <a:t> </a:t>
            </a:r>
            <a:r>
              <a:rPr lang="en-US" sz="2400" i="1" dirty="0" err="1">
                <a:solidFill>
                  <a:prstClr val="black"/>
                </a:solidFill>
              </a:rPr>
              <a:t>ve</a:t>
            </a:r>
            <a:r>
              <a:rPr lang="en-US" sz="2400" i="1" dirty="0">
                <a:solidFill>
                  <a:prstClr val="black"/>
                </a:solidFill>
              </a:rPr>
              <a:t> </a:t>
            </a:r>
            <a:r>
              <a:rPr lang="en-US" sz="2400" i="1" dirty="0" err="1">
                <a:solidFill>
                  <a:prstClr val="black"/>
                </a:solidFill>
              </a:rPr>
              <a:t>küstahlıktan</a:t>
            </a:r>
            <a:r>
              <a:rPr lang="en-US" sz="2400" i="1" dirty="0">
                <a:solidFill>
                  <a:prstClr val="black"/>
                </a:solidFill>
              </a:rPr>
              <a:t> </a:t>
            </a:r>
            <a:r>
              <a:rPr lang="en-US" sz="2400" i="1" dirty="0" err="1">
                <a:solidFill>
                  <a:prstClr val="black"/>
                </a:solidFill>
              </a:rPr>
              <a:t>kaçıyordum</a:t>
            </a:r>
            <a:r>
              <a:rPr lang="en-US" sz="2400" i="1" dirty="0">
                <a:solidFill>
                  <a:prstClr val="black"/>
                </a:solidFill>
              </a:rPr>
              <a:t> </a:t>
            </a:r>
            <a:r>
              <a:rPr lang="en-US" sz="2400" i="1" dirty="0" err="1">
                <a:solidFill>
                  <a:prstClr val="black"/>
                </a:solidFill>
              </a:rPr>
              <a:t>ve</a:t>
            </a:r>
            <a:r>
              <a:rPr lang="en-US" sz="2400" i="1" dirty="0">
                <a:solidFill>
                  <a:prstClr val="black"/>
                </a:solidFill>
              </a:rPr>
              <a:t> her </a:t>
            </a:r>
            <a:r>
              <a:rPr lang="en-US" sz="2400" i="1" dirty="0" err="1">
                <a:solidFill>
                  <a:prstClr val="black"/>
                </a:solidFill>
              </a:rPr>
              <a:t>şeyden</a:t>
            </a:r>
            <a:r>
              <a:rPr lang="en-US" sz="2400" i="1" dirty="0">
                <a:solidFill>
                  <a:prstClr val="black"/>
                </a:solidFill>
              </a:rPr>
              <a:t> </a:t>
            </a:r>
            <a:r>
              <a:rPr lang="en-US" sz="2400" i="1" dirty="0" err="1">
                <a:solidFill>
                  <a:prstClr val="black"/>
                </a:solidFill>
              </a:rPr>
              <a:t>çok</a:t>
            </a:r>
            <a:r>
              <a:rPr lang="en-US" sz="2400" i="1" dirty="0">
                <a:solidFill>
                  <a:prstClr val="black"/>
                </a:solidFill>
              </a:rPr>
              <a:t> </a:t>
            </a:r>
            <a:r>
              <a:rPr lang="en-US" sz="2400" i="1" dirty="0" err="1">
                <a:solidFill>
                  <a:prstClr val="black"/>
                </a:solidFill>
              </a:rPr>
              <a:t>bir</a:t>
            </a:r>
            <a:r>
              <a:rPr lang="en-US" sz="2400" i="1" dirty="0">
                <a:solidFill>
                  <a:prstClr val="black"/>
                </a:solidFill>
              </a:rPr>
              <a:t> </a:t>
            </a:r>
            <a:r>
              <a:rPr lang="en-US" sz="2400" i="1" dirty="0" err="1">
                <a:solidFill>
                  <a:prstClr val="black"/>
                </a:solidFill>
              </a:rPr>
              <a:t>tür</a:t>
            </a:r>
            <a:r>
              <a:rPr lang="en-US" sz="2400" i="1" dirty="0">
                <a:solidFill>
                  <a:prstClr val="black"/>
                </a:solidFill>
              </a:rPr>
              <a:t> </a:t>
            </a:r>
            <a:r>
              <a:rPr lang="en-US" sz="2400" i="1" dirty="0" err="1">
                <a:solidFill>
                  <a:prstClr val="black"/>
                </a:solidFill>
              </a:rPr>
              <a:t>doğal</a:t>
            </a:r>
            <a:r>
              <a:rPr lang="en-US" sz="2400" i="1" dirty="0">
                <a:solidFill>
                  <a:prstClr val="black"/>
                </a:solidFill>
              </a:rPr>
              <a:t> </a:t>
            </a:r>
            <a:r>
              <a:rPr lang="en-US" sz="2400" i="1" dirty="0" err="1">
                <a:solidFill>
                  <a:prstClr val="black"/>
                </a:solidFill>
              </a:rPr>
              <a:t>yaşam</a:t>
            </a:r>
            <a:r>
              <a:rPr lang="en-US" sz="2400" i="1" dirty="0">
                <a:solidFill>
                  <a:prstClr val="black"/>
                </a:solidFill>
              </a:rPr>
              <a:t> </a:t>
            </a:r>
            <a:r>
              <a:rPr lang="en-US" sz="2400" i="1" dirty="0" err="1">
                <a:solidFill>
                  <a:prstClr val="black"/>
                </a:solidFill>
              </a:rPr>
              <a:t>korkusu</a:t>
            </a:r>
            <a:r>
              <a:rPr lang="en-US" sz="2400" i="1" dirty="0">
                <a:solidFill>
                  <a:prstClr val="black"/>
                </a:solidFill>
              </a:rPr>
              <a:t> </a:t>
            </a:r>
            <a:r>
              <a:rPr lang="en-US" sz="2400" i="1" dirty="0" err="1">
                <a:solidFill>
                  <a:prstClr val="black"/>
                </a:solidFill>
              </a:rPr>
              <a:t>hissettim</a:t>
            </a:r>
            <a:r>
              <a:rPr lang="en-US" sz="2400" i="1" dirty="0">
                <a:solidFill>
                  <a:prstClr val="black"/>
                </a:solidFill>
              </a:rPr>
              <a:t>. </a:t>
            </a:r>
            <a:r>
              <a:rPr lang="en-US" sz="2400" i="1" dirty="0" err="1">
                <a:solidFill>
                  <a:prstClr val="black"/>
                </a:solidFill>
              </a:rPr>
              <a:t>Tuhaf</a:t>
            </a:r>
            <a:r>
              <a:rPr lang="en-US" sz="2400" i="1" dirty="0">
                <a:solidFill>
                  <a:prstClr val="black"/>
                </a:solidFill>
              </a:rPr>
              <a:t> </a:t>
            </a:r>
            <a:r>
              <a:rPr lang="en-US" sz="2400" i="1" dirty="0" err="1">
                <a:solidFill>
                  <a:prstClr val="black"/>
                </a:solidFill>
              </a:rPr>
              <a:t>bir</a:t>
            </a:r>
            <a:r>
              <a:rPr lang="en-US" sz="2400" i="1" dirty="0">
                <a:solidFill>
                  <a:prstClr val="black"/>
                </a:solidFill>
              </a:rPr>
              <a:t> </a:t>
            </a:r>
            <a:r>
              <a:rPr lang="en-US" sz="2400" i="1" dirty="0" err="1">
                <a:solidFill>
                  <a:prstClr val="black"/>
                </a:solidFill>
              </a:rPr>
              <a:t>çocuk</a:t>
            </a:r>
            <a:r>
              <a:rPr lang="en-US" sz="2400" i="1" dirty="0">
                <a:solidFill>
                  <a:prstClr val="black"/>
                </a:solidFill>
              </a:rPr>
              <a:t>, </a:t>
            </a:r>
            <a:r>
              <a:rPr lang="en-US" sz="2400" i="1" dirty="0" err="1">
                <a:solidFill>
                  <a:prstClr val="black"/>
                </a:solidFill>
              </a:rPr>
              <a:t>değil</a:t>
            </a:r>
            <a:r>
              <a:rPr lang="en-US" sz="2400" i="1" dirty="0">
                <a:solidFill>
                  <a:prstClr val="black"/>
                </a:solidFill>
              </a:rPr>
              <a:t> mi</a:t>
            </a:r>
            <a:r>
              <a:rPr lang="en-US" sz="2400" i="1" dirty="0" smtClean="0">
                <a:solidFill>
                  <a:prstClr val="black"/>
                </a:solidFill>
              </a:rPr>
              <a:t>?”</a:t>
            </a:r>
            <a:endParaRPr lang="en-US" sz="2400" i="1" dirty="0">
              <a:solidFill>
                <a:prstClr val="black"/>
              </a:solidFill>
            </a:endParaRPr>
          </a:p>
          <a:p>
            <a:pPr marL="0" lvl="0" indent="0" algn="r">
              <a:buClr>
                <a:prstClr val="black">
                  <a:lumMod val="85000"/>
                  <a:lumOff val="15000"/>
                </a:prstClr>
              </a:buClr>
              <a:buNone/>
            </a:pPr>
            <a:r>
              <a:rPr lang="en-US" sz="1900" dirty="0" smtClean="0">
                <a:solidFill>
                  <a:prstClr val="black"/>
                </a:solidFill>
              </a:rPr>
              <a:t>Bernard </a:t>
            </a:r>
            <a:r>
              <a:rPr lang="en-US" sz="1900" dirty="0" err="1">
                <a:solidFill>
                  <a:prstClr val="black"/>
                </a:solidFill>
              </a:rPr>
              <a:t>Gavoty</a:t>
            </a:r>
            <a:r>
              <a:rPr lang="en-US" sz="1900" dirty="0">
                <a:solidFill>
                  <a:prstClr val="black"/>
                </a:solidFill>
              </a:rPr>
              <a:t> - </a:t>
            </a:r>
            <a:r>
              <a:rPr lang="en-US" sz="1900" i="1" dirty="0">
                <a:solidFill>
                  <a:prstClr val="black"/>
                </a:solidFill>
              </a:rPr>
              <a:t>George </a:t>
            </a:r>
            <a:r>
              <a:rPr lang="en-US" sz="1900" i="1" dirty="0" err="1">
                <a:solidFill>
                  <a:prstClr val="black"/>
                </a:solidFill>
              </a:rPr>
              <a:t>Enescu’nun</a:t>
            </a:r>
            <a:r>
              <a:rPr lang="en-US" sz="1900" i="1" dirty="0">
                <a:solidFill>
                  <a:prstClr val="black"/>
                </a:solidFill>
              </a:rPr>
              <a:t> </a:t>
            </a:r>
            <a:r>
              <a:rPr lang="en-US" sz="1900" i="1" dirty="0" err="1">
                <a:solidFill>
                  <a:prstClr val="black"/>
                </a:solidFill>
              </a:rPr>
              <a:t>Anıları</a:t>
            </a:r>
            <a:r>
              <a:rPr lang="en-US" sz="1900" i="1" dirty="0">
                <a:solidFill>
                  <a:prstClr val="black"/>
                </a:solidFill>
              </a:rPr>
              <a:t> </a:t>
            </a:r>
          </a:p>
          <a:p>
            <a:endParaRPr lang="en-US" dirty="0"/>
          </a:p>
        </p:txBody>
      </p:sp>
    </p:spTree>
    <p:extLst>
      <p:ext uri="{BB962C8B-B14F-4D97-AF65-F5344CB8AC3E}">
        <p14:creationId xmlns:p14="http://schemas.microsoft.com/office/powerpoint/2010/main" val="94136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Bef>
                <a:spcPts val="1400"/>
              </a:spcBef>
              <a:spcAft>
                <a:spcPts val="1400"/>
              </a:spcAft>
            </a:pPr>
            <a:r>
              <a:rPr lang="tr-TR" sz="4400" dirty="0" smtClean="0">
                <a:ea typeface="Times New Roman" panose="02020603050405020304" pitchFamily="18" charset="0"/>
              </a:rPr>
              <a:t>Etkinlik</a:t>
            </a:r>
            <a:r>
              <a:rPr lang="en-US" sz="4400" dirty="0" smtClean="0">
                <a:ea typeface="Times New Roman" panose="02020603050405020304" pitchFamily="18" charset="0"/>
              </a:rPr>
              <a:t>.</a:t>
            </a:r>
            <a:r>
              <a:rPr lang="en-US" sz="4400" dirty="0">
                <a:ea typeface="Calibri" panose="020F0502020204030204" pitchFamily="34" charset="0"/>
              </a:rPr>
              <a:t/>
            </a:r>
            <a:br>
              <a:rPr lang="en-US" sz="4400" dirty="0">
                <a:ea typeface="Calibri" panose="020F0502020204030204" pitchFamily="34" charset="0"/>
              </a:rPr>
            </a:br>
            <a:r>
              <a:rPr lang="tr-TR" sz="4400" dirty="0">
                <a:ea typeface="Times New Roman" panose="02020603050405020304" pitchFamily="18" charset="0"/>
              </a:rPr>
              <a:t>Bir sanatçı ve besteci olarak ilk çıkışı. İlk </a:t>
            </a:r>
            <a:r>
              <a:rPr lang="tr-TR" sz="4400" dirty="0" smtClean="0">
                <a:ea typeface="Times New Roman" panose="02020603050405020304" pitchFamily="18" charset="0"/>
              </a:rPr>
              <a:t>yıllar</a:t>
            </a:r>
            <a:endParaRPr lang="en-US" dirty="0"/>
          </a:p>
        </p:txBody>
      </p:sp>
      <p:sp>
        <p:nvSpPr>
          <p:cNvPr id="5" name="Content Placeholder 4"/>
          <p:cNvSpPr>
            <a:spLocks noGrp="1"/>
          </p:cNvSpPr>
          <p:nvPr>
            <p:ph idx="1"/>
          </p:nvPr>
        </p:nvSpPr>
        <p:spPr>
          <a:xfrm>
            <a:off x="1066800" y="2103119"/>
            <a:ext cx="10058400" cy="4229442"/>
          </a:xfrm>
        </p:spPr>
        <p:txBody>
          <a:bodyPr>
            <a:normAutofit fontScale="92500" lnSpcReduction="10000"/>
          </a:bodyPr>
          <a:lstStyle/>
          <a:p>
            <a:pPr algn="just">
              <a:lnSpc>
                <a:spcPct val="107000"/>
              </a:lnSpc>
              <a:spcBef>
                <a:spcPts val="1400"/>
              </a:spcBef>
              <a:spcAft>
                <a:spcPts val="1400"/>
              </a:spcAft>
            </a:pPr>
            <a:r>
              <a:rPr lang="tr-TR" sz="2600" dirty="0">
                <a:ea typeface="Times New Roman" panose="02020603050405020304" pitchFamily="18" charset="0"/>
              </a:rPr>
              <a:t>1888-1894 yılları arasında öğretmenleri Joseph Hellmesberger jr. (keman) ve Robert Fuchs (bestecilik)</a:t>
            </a:r>
            <a:r>
              <a:rPr lang="tr-TR" sz="2600" dirty="0">
                <a:ea typeface="Calibri" panose="020F0502020204030204" pitchFamily="34" charset="0"/>
              </a:rPr>
              <a:t> </a:t>
            </a:r>
            <a:r>
              <a:rPr lang="tr-TR" sz="2600" dirty="0">
                <a:ea typeface="Times New Roman" panose="02020603050405020304" pitchFamily="18" charset="0"/>
              </a:rPr>
              <a:t>Viyana Konservatuarı’nda okudu. Hızla </a:t>
            </a:r>
            <a:r>
              <a:rPr lang="tr-TR" sz="2600" b="1" dirty="0">
                <a:ea typeface="Times New Roman" panose="02020603050405020304" pitchFamily="18" charset="0"/>
              </a:rPr>
              <a:t>Viyana’nın müzikal yaşamının bir parçası oldu</a:t>
            </a:r>
            <a:r>
              <a:rPr lang="tr-TR" sz="2600" dirty="0">
                <a:ea typeface="Times New Roman" panose="02020603050405020304" pitchFamily="18" charset="0"/>
              </a:rPr>
              <a:t>. Johannes Brahms, Pablo de Sarasate, Henri Vieuxtemps, Felix Mendelssohn-Bartholdy’nin bestelerini yaptığı konserleri, </a:t>
            </a:r>
            <a:r>
              <a:rPr lang="tr-TR" sz="2600" b="1" dirty="0">
                <a:ea typeface="Times New Roman" panose="02020603050405020304" pitchFamily="18" charset="0"/>
              </a:rPr>
              <a:t>sadece 12 yaşında olmasına rağmen medyayı ve halkı heyecanlandırdı.</a:t>
            </a:r>
            <a:endParaRPr lang="en-US" sz="2600" b="1" dirty="0">
              <a:ea typeface="Calibri" panose="020F0502020204030204" pitchFamily="34" charset="0"/>
            </a:endParaRPr>
          </a:p>
          <a:p>
            <a:pPr algn="just">
              <a:lnSpc>
                <a:spcPct val="107000"/>
              </a:lnSpc>
              <a:spcBef>
                <a:spcPts val="1400"/>
              </a:spcBef>
              <a:spcAft>
                <a:spcPts val="1400"/>
              </a:spcAft>
            </a:pPr>
            <a:r>
              <a:rPr lang="tr-TR" sz="2600" b="1" dirty="0">
                <a:ea typeface="Times New Roman" panose="02020603050405020304" pitchFamily="18" charset="0"/>
              </a:rPr>
              <a:t>Viyana Konservatuarı’nı gümüş madalya ile bitirdi</a:t>
            </a:r>
            <a:r>
              <a:rPr lang="tr-TR" sz="2600" dirty="0">
                <a:ea typeface="Times New Roman" panose="02020603050405020304" pitchFamily="18" charset="0"/>
              </a:rPr>
              <a:t>kten sonra, 1895-1899 yılları arasında Martin Pierre Marsick (keman), André Gédalge (kontrpuan), Jules Massenet ve Gabriel Fauré (bestecilik) rehberliğinde </a:t>
            </a:r>
            <a:r>
              <a:rPr lang="tr-TR" sz="2600" b="1" dirty="0">
                <a:ea typeface="Times New Roman" panose="02020603050405020304" pitchFamily="18" charset="0"/>
              </a:rPr>
              <a:t>Paris Konservatuarı’nda </a:t>
            </a:r>
            <a:r>
              <a:rPr lang="tr-TR" sz="2600" dirty="0">
                <a:ea typeface="Times New Roman" panose="02020603050405020304" pitchFamily="18" charset="0"/>
              </a:rPr>
              <a:t>çalışmalarına devam etti. 6 Şubat 1898’de Senfonik Süit </a:t>
            </a:r>
            <a:r>
              <a:rPr lang="tr-TR" sz="2600" i="1" dirty="0">
                <a:ea typeface="Times New Roman" panose="02020603050405020304" pitchFamily="18" charset="0"/>
              </a:rPr>
              <a:t>Poema Română</a:t>
            </a:r>
            <a:r>
              <a:rPr lang="tr-TR" sz="2600" dirty="0">
                <a:ea typeface="Times New Roman" panose="02020603050405020304" pitchFamily="18" charset="0"/>
              </a:rPr>
              <a:t> ile Paris’teki </a:t>
            </a:r>
            <a:r>
              <a:rPr lang="tr-TR" sz="2600" i="1" dirty="0">
                <a:ea typeface="Times New Roman" panose="02020603050405020304" pitchFamily="18" charset="0"/>
              </a:rPr>
              <a:t>Colonne</a:t>
            </a:r>
            <a:r>
              <a:rPr lang="tr-TR" sz="2600" dirty="0">
                <a:ea typeface="Times New Roman" panose="02020603050405020304" pitchFamily="18" charset="0"/>
              </a:rPr>
              <a:t> Konseri’nde besteci olarak çıkış yaptı.</a:t>
            </a:r>
            <a:endParaRPr lang="en-US" sz="2600" dirty="0">
              <a:ea typeface="Calibri" panose="020F0502020204030204" pitchFamily="34" charset="0"/>
            </a:endParaRPr>
          </a:p>
          <a:p>
            <a:endParaRPr lang="en-US" dirty="0"/>
          </a:p>
        </p:txBody>
      </p:sp>
    </p:spTree>
    <p:extLst>
      <p:ext uri="{BB962C8B-B14F-4D97-AF65-F5344CB8AC3E}">
        <p14:creationId xmlns:p14="http://schemas.microsoft.com/office/powerpoint/2010/main" val="2705059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just"/>
            <a:r>
              <a:rPr lang="en-US" sz="2400" dirty="0" err="1"/>
              <a:t>Aynı</a:t>
            </a:r>
            <a:r>
              <a:rPr lang="en-US" sz="2400" dirty="0"/>
              <a:t> </a:t>
            </a:r>
            <a:r>
              <a:rPr lang="en-US" sz="2400" dirty="0" err="1"/>
              <a:t>yıl</a:t>
            </a:r>
            <a:r>
              <a:rPr lang="en-US" sz="2400" dirty="0"/>
              <a:t> </a:t>
            </a:r>
            <a:r>
              <a:rPr lang="en-US" sz="2400" b="1" dirty="0" err="1"/>
              <a:t>Bükreş’te</a:t>
            </a:r>
            <a:r>
              <a:rPr lang="en-US" sz="2400" b="1" dirty="0"/>
              <a:t> </a:t>
            </a:r>
            <a:r>
              <a:rPr lang="en-US" sz="2400" b="1" dirty="0" err="1"/>
              <a:t>keman</a:t>
            </a:r>
            <a:r>
              <a:rPr lang="en-US" sz="2400" b="1" dirty="0"/>
              <a:t> </a:t>
            </a:r>
            <a:r>
              <a:rPr lang="en-US" sz="2400" b="1" dirty="0" err="1"/>
              <a:t>dersleri</a:t>
            </a:r>
            <a:r>
              <a:rPr lang="en-US" sz="2400" b="1" dirty="0"/>
              <a:t> </a:t>
            </a:r>
            <a:r>
              <a:rPr lang="en-US" sz="2400" b="1" dirty="0" err="1"/>
              <a:t>vermeye</a:t>
            </a:r>
            <a:r>
              <a:rPr lang="en-US" sz="2400" b="1" dirty="0"/>
              <a:t> </a:t>
            </a:r>
            <a:r>
              <a:rPr lang="en-US" sz="2400" b="1" dirty="0" err="1"/>
              <a:t>ve</a:t>
            </a:r>
            <a:r>
              <a:rPr lang="en-US" sz="2400" b="1" dirty="0"/>
              <a:t> </a:t>
            </a:r>
            <a:r>
              <a:rPr lang="en-US" sz="2400" b="1" dirty="0" err="1"/>
              <a:t>keman</a:t>
            </a:r>
            <a:r>
              <a:rPr lang="en-US" sz="2400" b="1" dirty="0"/>
              <a:t> </a:t>
            </a:r>
            <a:r>
              <a:rPr lang="en-US" sz="2400" b="1" dirty="0" err="1"/>
              <a:t>resitalleri</a:t>
            </a:r>
            <a:r>
              <a:rPr lang="en-US" sz="2400" b="1" dirty="0"/>
              <a:t> </a:t>
            </a:r>
            <a:r>
              <a:rPr lang="en-US" sz="2400" b="1" dirty="0" err="1"/>
              <a:t>vermeye</a:t>
            </a:r>
            <a:r>
              <a:rPr lang="en-US" sz="2400" b="1" dirty="0"/>
              <a:t> </a:t>
            </a:r>
            <a:r>
              <a:rPr lang="en-US" sz="2400" b="1" dirty="0" err="1"/>
              <a:t>başladı</a:t>
            </a:r>
            <a:r>
              <a:rPr lang="en-US" sz="2400" dirty="0"/>
              <a:t>. </a:t>
            </a:r>
            <a:r>
              <a:rPr lang="en-US" sz="2400" b="1" dirty="0" err="1"/>
              <a:t>Romanya</a:t>
            </a:r>
            <a:r>
              <a:rPr lang="en-US" sz="2400" b="1" dirty="0"/>
              <a:t> </a:t>
            </a:r>
            <a:r>
              <a:rPr lang="en-US" sz="2400" b="1" dirty="0" err="1"/>
              <a:t>Kraliçesi</a:t>
            </a:r>
            <a:r>
              <a:rPr lang="en-US" sz="2400" b="1" dirty="0"/>
              <a:t> </a:t>
            </a:r>
            <a:r>
              <a:rPr lang="en-US" sz="2400" b="1" dirty="0" err="1"/>
              <a:t>Elisabeta</a:t>
            </a:r>
            <a:r>
              <a:rPr lang="en-US" sz="2400" b="1" dirty="0"/>
              <a:t> </a:t>
            </a:r>
            <a:r>
              <a:rPr lang="en-US" sz="2400" dirty="0"/>
              <a:t>(</a:t>
            </a:r>
            <a:r>
              <a:rPr lang="en-US" sz="2400" dirty="0" err="1"/>
              <a:t>ünlü</a:t>
            </a:r>
            <a:r>
              <a:rPr lang="en-US" sz="2400" dirty="0"/>
              <a:t> </a:t>
            </a:r>
            <a:r>
              <a:rPr lang="en-US" sz="2400" dirty="0" err="1"/>
              <a:t>sanat</a:t>
            </a:r>
            <a:r>
              <a:rPr lang="en-US" sz="2400" dirty="0"/>
              <a:t> seven </a:t>
            </a:r>
            <a:r>
              <a:rPr lang="en-US" sz="2400" b="1" dirty="0"/>
              <a:t>Carmen Sylva </a:t>
            </a:r>
            <a:r>
              <a:rPr lang="en-US" sz="2400" dirty="0" err="1"/>
              <a:t>takma</a:t>
            </a:r>
            <a:r>
              <a:rPr lang="en-US" sz="2400" dirty="0"/>
              <a:t> </a:t>
            </a:r>
            <a:r>
              <a:rPr lang="en-US" sz="2400" dirty="0" err="1"/>
              <a:t>adında</a:t>
            </a:r>
            <a:r>
              <a:rPr lang="en-US" sz="2400" dirty="0"/>
              <a:t>) </a:t>
            </a:r>
            <a:r>
              <a:rPr lang="en-US" sz="2400" dirty="0" err="1"/>
              <a:t>tarafından</a:t>
            </a:r>
            <a:r>
              <a:rPr lang="en-US" sz="2400" dirty="0"/>
              <a:t> </a:t>
            </a:r>
            <a:r>
              <a:rPr lang="en-US" sz="2400" dirty="0" err="1"/>
              <a:t>beğenilen</a:t>
            </a:r>
            <a:r>
              <a:rPr lang="en-US" sz="2400" dirty="0"/>
              <a:t>, </a:t>
            </a:r>
            <a:r>
              <a:rPr lang="en-US" sz="2400" dirty="0" err="1"/>
              <a:t>sık</a:t>
            </a:r>
            <a:r>
              <a:rPr lang="en-US" sz="2400" dirty="0"/>
              <a:t> </a:t>
            </a:r>
            <a:r>
              <a:rPr lang="en-US" sz="2400" dirty="0" err="1"/>
              <a:t>sık</a:t>
            </a:r>
            <a:r>
              <a:rPr lang="en-US" sz="2400" dirty="0"/>
              <a:t> </a:t>
            </a:r>
            <a:r>
              <a:rPr lang="en-US" sz="2400" dirty="0" err="1"/>
              <a:t>Sinaia’daki</a:t>
            </a:r>
            <a:r>
              <a:rPr lang="en-US" sz="2400" dirty="0"/>
              <a:t> </a:t>
            </a:r>
            <a:r>
              <a:rPr lang="en-US" sz="2400" dirty="0" err="1"/>
              <a:t>Peleș</a:t>
            </a:r>
            <a:r>
              <a:rPr lang="en-US" sz="2400" dirty="0"/>
              <a:t> </a:t>
            </a:r>
            <a:r>
              <a:rPr lang="en-US" sz="2400" dirty="0" err="1"/>
              <a:t>Kalesi’nde</a:t>
            </a:r>
            <a:r>
              <a:rPr lang="en-US" sz="2400" dirty="0"/>
              <a:t> </a:t>
            </a:r>
            <a:r>
              <a:rPr lang="en-US" sz="2400" dirty="0" err="1"/>
              <a:t>keman</a:t>
            </a:r>
            <a:r>
              <a:rPr lang="en-US" sz="2400" dirty="0"/>
              <a:t> </a:t>
            </a:r>
            <a:r>
              <a:rPr lang="en-US" sz="2400" dirty="0" err="1"/>
              <a:t>parçaları</a:t>
            </a:r>
            <a:r>
              <a:rPr lang="en-US" sz="2400" dirty="0"/>
              <a:t> </a:t>
            </a:r>
            <a:r>
              <a:rPr lang="en-US" sz="2400" dirty="0" err="1"/>
              <a:t>çalmaya</a:t>
            </a:r>
            <a:r>
              <a:rPr lang="en-US" sz="2400" dirty="0"/>
              <a:t> </a:t>
            </a:r>
            <a:r>
              <a:rPr lang="en-US" sz="2400" dirty="0" err="1"/>
              <a:t>davet</a:t>
            </a:r>
            <a:r>
              <a:rPr lang="en-US" sz="2400" dirty="0"/>
              <a:t> </a:t>
            </a:r>
            <a:r>
              <a:rPr lang="en-US" sz="2400" dirty="0" err="1"/>
              <a:t>edildi</a:t>
            </a:r>
            <a:r>
              <a:rPr lang="en-US" sz="2400" dirty="0" smtClean="0"/>
              <a:t>.</a:t>
            </a:r>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0513" y="2014194"/>
            <a:ext cx="4754562" cy="35659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2629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641445"/>
            <a:ext cx="4754880" cy="5210715"/>
          </a:xfrm>
        </p:spPr>
        <p:txBody>
          <a:bodyPr/>
          <a:lstStyle/>
          <a:p>
            <a:pPr algn="ctr"/>
            <a:r>
              <a:rPr lang="en-US" sz="2000" dirty="0" err="1" smtClean="0">
                <a:latin typeface="+mj-lt"/>
              </a:rPr>
              <a:t>Krali</a:t>
            </a:r>
            <a:r>
              <a:rPr lang="en-US" sz="2000" dirty="0" err="1" smtClean="0">
                <a:latin typeface="+mj-lt"/>
                <a:cs typeface="Times New Roman" panose="02020603050405020304" pitchFamily="18" charset="0"/>
              </a:rPr>
              <a:t>çe</a:t>
            </a:r>
            <a:r>
              <a:rPr lang="en-US" sz="2000" dirty="0" smtClean="0">
                <a:latin typeface="+mj-lt"/>
                <a:cs typeface="Times New Roman" panose="02020603050405020304" pitchFamily="18" charset="0"/>
              </a:rPr>
              <a:t> </a:t>
            </a:r>
            <a:r>
              <a:rPr lang="en-US" sz="2000" dirty="0" err="1" smtClean="0">
                <a:latin typeface="+mj-lt"/>
              </a:rPr>
              <a:t>Elisabeta</a:t>
            </a:r>
            <a:r>
              <a:rPr lang="en-US" sz="2000" dirty="0" smtClean="0">
                <a:latin typeface="+mj-lt"/>
              </a:rPr>
              <a:t> / Carmen Sylva </a:t>
            </a:r>
          </a:p>
          <a:p>
            <a:pPr algn="ctr"/>
            <a:r>
              <a:rPr lang="en-US" sz="2000" dirty="0" smtClean="0">
                <a:latin typeface="+mj-lt"/>
              </a:rPr>
              <a:t>(1843 - 1916)</a:t>
            </a:r>
          </a:p>
          <a:p>
            <a:endParaRPr lang="en-US" dirty="0" smtClean="0"/>
          </a:p>
          <a:p>
            <a:endParaRPr lang="en-US" dirty="0"/>
          </a:p>
        </p:txBody>
      </p:sp>
      <p:sp>
        <p:nvSpPr>
          <p:cNvPr id="4" name="Content Placeholder 3"/>
          <p:cNvSpPr>
            <a:spLocks noGrp="1"/>
          </p:cNvSpPr>
          <p:nvPr>
            <p:ph sz="half" idx="2"/>
          </p:nvPr>
        </p:nvSpPr>
        <p:spPr>
          <a:xfrm>
            <a:off x="6370320" y="791570"/>
            <a:ext cx="4754880" cy="5060590"/>
          </a:xfrm>
        </p:spPr>
        <p:txBody>
          <a:bodyPr/>
          <a:lstStyle/>
          <a:p>
            <a:pPr algn="ctr"/>
            <a:r>
              <a:rPr lang="en-US" sz="2000" dirty="0" err="1" smtClean="0"/>
              <a:t>Prenses</a:t>
            </a:r>
            <a:r>
              <a:rPr lang="en-US" sz="2000" dirty="0" smtClean="0"/>
              <a:t> Martha </a:t>
            </a:r>
            <a:r>
              <a:rPr lang="en-US" sz="2000" dirty="0" err="1"/>
              <a:t>Bibescu</a:t>
            </a:r>
            <a:r>
              <a:rPr lang="en-US" sz="2000" dirty="0"/>
              <a:t> </a:t>
            </a:r>
            <a:endParaRPr lang="en-US" sz="2000" dirty="0" smtClean="0"/>
          </a:p>
          <a:p>
            <a:pPr algn="ctr"/>
            <a:r>
              <a:rPr lang="en-US" sz="2000" dirty="0" smtClean="0"/>
              <a:t>(</a:t>
            </a:r>
            <a:r>
              <a:rPr lang="en-US" sz="2000" dirty="0"/>
              <a:t>1886 - 1973</a:t>
            </a:r>
            <a:r>
              <a:rPr lang="en-US" sz="2000" dirty="0" smtClean="0"/>
              <a: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54" y="1452113"/>
            <a:ext cx="3611979" cy="4400047"/>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134" y="2224585"/>
            <a:ext cx="4544857" cy="2842295"/>
          </a:xfrm>
          <a:prstGeom prst="rect">
            <a:avLst/>
          </a:prstGeom>
          <a:ln>
            <a:noFill/>
          </a:ln>
          <a:effectLst>
            <a:softEdge rad="112500"/>
          </a:effectLst>
        </p:spPr>
      </p:pic>
    </p:spTree>
    <p:extLst>
      <p:ext uri="{BB962C8B-B14F-4D97-AF65-F5344CB8AC3E}">
        <p14:creationId xmlns:p14="http://schemas.microsoft.com/office/powerpoint/2010/main" val="1696288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 </a:t>
            </a:r>
            <a:r>
              <a:rPr lang="en-US" sz="4000" dirty="0" err="1"/>
              <a:t>yüzyılın</a:t>
            </a:r>
            <a:r>
              <a:rPr lang="en-US" sz="4000" dirty="0"/>
              <a:t> </a:t>
            </a:r>
            <a:r>
              <a:rPr lang="en-US" sz="4000" dirty="0" err="1"/>
              <a:t>başlangıcı</a:t>
            </a:r>
            <a:r>
              <a:rPr lang="en-US" sz="4000" dirty="0"/>
              <a:t>. </a:t>
            </a:r>
            <a:r>
              <a:rPr lang="en-US" sz="4000" dirty="0" err="1"/>
              <a:t>Önemli</a:t>
            </a:r>
            <a:r>
              <a:rPr lang="en-US" sz="4000" dirty="0"/>
              <a:t> </a:t>
            </a:r>
            <a:r>
              <a:rPr lang="en-US" sz="4000" dirty="0" err="1"/>
              <a:t>çalışmalar</a:t>
            </a:r>
            <a:endParaRPr lang="en-US" sz="4000" dirty="0"/>
          </a:p>
        </p:txBody>
      </p:sp>
      <p:sp>
        <p:nvSpPr>
          <p:cNvPr id="5" name="Content Placeholder 4"/>
          <p:cNvSpPr>
            <a:spLocks noGrp="1"/>
          </p:cNvSpPr>
          <p:nvPr>
            <p:ph idx="1"/>
          </p:nvPr>
        </p:nvSpPr>
        <p:spPr>
          <a:xfrm>
            <a:off x="1066800" y="1760561"/>
            <a:ext cx="10058400" cy="4274479"/>
          </a:xfrm>
        </p:spPr>
        <p:txBody>
          <a:bodyPr>
            <a:noAutofit/>
          </a:bodyPr>
          <a:lstStyle/>
          <a:p>
            <a:pPr algn="just">
              <a:lnSpc>
                <a:spcPct val="107000"/>
              </a:lnSpc>
              <a:spcBef>
                <a:spcPts val="1400"/>
              </a:spcBef>
              <a:spcAft>
                <a:spcPts val="1400"/>
              </a:spcAft>
            </a:pPr>
            <a:r>
              <a:rPr lang="tr-TR" sz="2400" dirty="0">
                <a:ea typeface="Times New Roman" panose="02020603050405020304" pitchFamily="18" charset="0"/>
              </a:rPr>
              <a:t>Yirminci yüzyılın ilk yıllarından </a:t>
            </a:r>
            <a:r>
              <a:rPr lang="tr-TR" sz="2400" i="1" dirty="0">
                <a:ea typeface="Times New Roman" panose="02020603050405020304" pitchFamily="18" charset="0"/>
              </a:rPr>
              <a:t>iki Romen Rapsodi (</a:t>
            </a:r>
            <a:r>
              <a:rPr lang="tr-TR" sz="2400" i="1" dirty="0" smtClean="0">
                <a:ea typeface="Times New Roman" panose="02020603050405020304" pitchFamily="18" charset="0"/>
              </a:rPr>
              <a:t>1901-1902)</a:t>
            </a:r>
            <a:r>
              <a:rPr lang="en-US" sz="2400" i="1" dirty="0" smtClean="0">
                <a:ea typeface="Times New Roman" panose="02020603050405020304" pitchFamily="18" charset="0"/>
              </a:rPr>
              <a:t>, </a:t>
            </a:r>
            <a:r>
              <a:rPr lang="tr-TR" sz="2400" i="1" dirty="0" smtClean="0">
                <a:ea typeface="Times New Roman" panose="02020603050405020304" pitchFamily="18" charset="0"/>
              </a:rPr>
              <a:t>Süit </a:t>
            </a:r>
            <a:r>
              <a:rPr lang="tr-TR" sz="2400" i="1" dirty="0">
                <a:ea typeface="Times New Roman" panose="02020603050405020304" pitchFamily="18" charset="0"/>
              </a:rPr>
              <a:t>no.1 orkestra için</a:t>
            </a:r>
            <a:r>
              <a:rPr lang="tr-TR" sz="2400" dirty="0">
                <a:ea typeface="Times New Roman" panose="02020603050405020304" pitchFamily="18" charset="0"/>
              </a:rPr>
              <a:t> (1903) ve onun ilk </a:t>
            </a:r>
            <a:r>
              <a:rPr lang="tr-TR" sz="2400" i="1" dirty="0">
                <a:ea typeface="Times New Roman" panose="02020603050405020304" pitchFamily="18" charset="0"/>
              </a:rPr>
              <a:t>Senfonisi</a:t>
            </a:r>
            <a:r>
              <a:rPr lang="tr-TR" sz="2400" dirty="0">
                <a:ea typeface="Times New Roman" panose="02020603050405020304" pitchFamily="18" charset="0"/>
              </a:rPr>
              <a:t> (1905) besteledi.</a:t>
            </a:r>
            <a:endParaRPr lang="en-US" sz="2400" dirty="0">
              <a:ea typeface="Calibri" panose="020F0502020204030204" pitchFamily="34" charset="0"/>
            </a:endParaRPr>
          </a:p>
          <a:p>
            <a:pPr algn="just">
              <a:lnSpc>
                <a:spcPct val="107000"/>
              </a:lnSpc>
              <a:spcBef>
                <a:spcPts val="1400"/>
              </a:spcBef>
              <a:spcAft>
                <a:spcPts val="1400"/>
              </a:spcAft>
            </a:pPr>
            <a:r>
              <a:rPr lang="tr-TR" sz="2400" dirty="0">
                <a:ea typeface="Times New Roman" panose="02020603050405020304" pitchFamily="18" charset="0"/>
              </a:rPr>
              <a:t>Müzik aktivitesi </a:t>
            </a:r>
            <a:r>
              <a:rPr lang="tr-TR" sz="2400" b="1" dirty="0">
                <a:ea typeface="Times New Roman" panose="02020603050405020304" pitchFamily="18" charset="0"/>
              </a:rPr>
              <a:t>Bükreş</a:t>
            </a:r>
            <a:r>
              <a:rPr lang="tr-TR" sz="2400" dirty="0">
                <a:ea typeface="Times New Roman" panose="02020603050405020304" pitchFamily="18" charset="0"/>
              </a:rPr>
              <a:t> ve </a:t>
            </a:r>
            <a:r>
              <a:rPr lang="tr-TR" sz="2400" b="1" dirty="0">
                <a:ea typeface="Times New Roman" panose="02020603050405020304" pitchFamily="18" charset="0"/>
              </a:rPr>
              <a:t>Paris</a:t>
            </a:r>
            <a:r>
              <a:rPr lang="tr-TR" sz="2400" dirty="0">
                <a:ea typeface="Times New Roman" panose="02020603050405020304" pitchFamily="18" charset="0"/>
              </a:rPr>
              <a:t> arasında değişti ve </a:t>
            </a:r>
            <a:r>
              <a:rPr lang="tr-TR" sz="2400" b="1" dirty="0">
                <a:ea typeface="Times New Roman" panose="02020603050405020304" pitchFamily="18" charset="0"/>
              </a:rPr>
              <a:t>Alfredo Casella </a:t>
            </a:r>
            <a:r>
              <a:rPr lang="tr-TR" sz="2400" dirty="0">
                <a:ea typeface="Times New Roman" panose="02020603050405020304" pitchFamily="18" charset="0"/>
              </a:rPr>
              <a:t>veya </a:t>
            </a:r>
            <a:r>
              <a:rPr lang="tr-TR" sz="2400" b="1" dirty="0">
                <a:ea typeface="Times New Roman" panose="02020603050405020304" pitchFamily="18" charset="0"/>
              </a:rPr>
              <a:t>Louis Fournier</a:t>
            </a:r>
            <a:r>
              <a:rPr lang="tr-TR" sz="2400" dirty="0">
                <a:ea typeface="Times New Roman" panose="02020603050405020304" pitchFamily="18" charset="0"/>
              </a:rPr>
              <a:t> gibi prestijli ortaklarla çok sayıda Avrupa ülkesini gezdi.</a:t>
            </a:r>
            <a:endParaRPr lang="en-US" sz="2400" dirty="0">
              <a:ea typeface="Calibri" panose="020F0502020204030204" pitchFamily="34" charset="0"/>
            </a:endParaRPr>
          </a:p>
          <a:p>
            <a:pPr algn="just">
              <a:lnSpc>
                <a:spcPct val="107000"/>
              </a:lnSpc>
              <a:spcBef>
                <a:spcPts val="1400"/>
              </a:spcBef>
              <a:spcAft>
                <a:spcPts val="1400"/>
              </a:spcAft>
            </a:pPr>
            <a:r>
              <a:rPr lang="tr-TR" sz="2400" dirty="0">
                <a:ea typeface="Times New Roman" panose="02020603050405020304" pitchFamily="18" charset="0"/>
              </a:rPr>
              <a:t>Birinci Dünya Savaşı sırasında Bükreş’te kaldı. Ludwig van Beethoven’ın </a:t>
            </a:r>
            <a:r>
              <a:rPr lang="tr-TR" sz="2400" i="1" dirty="0">
                <a:ea typeface="Times New Roman" panose="02020603050405020304" pitchFamily="18" charset="0"/>
              </a:rPr>
              <a:t>9. Senfonisini</a:t>
            </a:r>
            <a:r>
              <a:rPr lang="tr-TR" sz="2400" dirty="0">
                <a:ea typeface="Times New Roman" panose="02020603050405020304" pitchFamily="18" charset="0"/>
              </a:rPr>
              <a:t> (ilk kez Romanya’da tam seçmelerde), Claude Debussy’nin bestelerini ve kendi eserlerini: </a:t>
            </a:r>
            <a:r>
              <a:rPr lang="tr-TR" sz="2400" i="1" dirty="0">
                <a:ea typeface="Times New Roman" panose="02020603050405020304" pitchFamily="18" charset="0"/>
              </a:rPr>
              <a:t>Senfoni no. 2</a:t>
            </a:r>
            <a:r>
              <a:rPr lang="tr-TR" sz="2400" dirty="0">
                <a:ea typeface="Times New Roman" panose="02020603050405020304" pitchFamily="18" charset="0"/>
              </a:rPr>
              <a:t> (1913), </a:t>
            </a:r>
            <a:r>
              <a:rPr lang="tr-TR" sz="2400" i="1" dirty="0">
                <a:ea typeface="Times New Roman" panose="02020603050405020304" pitchFamily="18" charset="0"/>
              </a:rPr>
              <a:t>Orkestra için süit no. 2</a:t>
            </a:r>
            <a:r>
              <a:rPr lang="tr-TR" sz="2400" dirty="0">
                <a:ea typeface="Times New Roman" panose="02020603050405020304" pitchFamily="18" charset="0"/>
              </a:rPr>
              <a:t> (1915) şeflik etti. </a:t>
            </a:r>
            <a:r>
              <a:rPr lang="tr-TR" sz="2400" b="1" dirty="0">
                <a:ea typeface="Times New Roman" panose="02020603050405020304" pitchFamily="18" charset="0"/>
              </a:rPr>
              <a:t>George Enescu bestecilik yarışmasının </a:t>
            </a:r>
            <a:r>
              <a:rPr lang="tr-TR" sz="2400" dirty="0">
                <a:ea typeface="Times New Roman" panose="02020603050405020304" pitchFamily="18" charset="0"/>
              </a:rPr>
              <a:t>ilki aynı yıl </a:t>
            </a:r>
            <a:r>
              <a:rPr lang="tr-TR" sz="2400" dirty="0" smtClean="0">
                <a:ea typeface="Times New Roman" panose="02020603050405020304" pitchFamily="18" charset="0"/>
              </a:rPr>
              <a:t>düzenlendi</a:t>
            </a:r>
            <a:endParaRPr lang="en-US" sz="2400" dirty="0">
              <a:ea typeface="Calibri" panose="020F0502020204030204" pitchFamily="34" charset="0"/>
            </a:endParaRPr>
          </a:p>
        </p:txBody>
      </p:sp>
    </p:spTree>
    <p:extLst>
      <p:ext uri="{BB962C8B-B14F-4D97-AF65-F5344CB8AC3E}">
        <p14:creationId xmlns:p14="http://schemas.microsoft.com/office/powerpoint/2010/main" val="46826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Savaşlar</a:t>
            </a:r>
            <a:r>
              <a:rPr lang="en-US" sz="4000" dirty="0"/>
              <a:t> </a:t>
            </a:r>
            <a:r>
              <a:rPr lang="en-US" sz="4000" dirty="0" err="1"/>
              <a:t>arası</a:t>
            </a:r>
            <a:r>
              <a:rPr lang="en-US" sz="4000" dirty="0"/>
              <a:t> </a:t>
            </a:r>
            <a:r>
              <a:rPr lang="en-US" sz="4000" dirty="0" err="1"/>
              <a:t>dönem</a:t>
            </a:r>
            <a:endParaRPr lang="en-US" sz="4000" dirty="0"/>
          </a:p>
        </p:txBody>
      </p:sp>
      <p:sp>
        <p:nvSpPr>
          <p:cNvPr id="3" name="Content Placeholder 2"/>
          <p:cNvSpPr>
            <a:spLocks noGrp="1"/>
          </p:cNvSpPr>
          <p:nvPr>
            <p:ph idx="1"/>
          </p:nvPr>
        </p:nvSpPr>
        <p:spPr/>
        <p:txBody>
          <a:bodyPr>
            <a:normAutofit lnSpcReduction="10000"/>
          </a:bodyPr>
          <a:lstStyle/>
          <a:p>
            <a:pPr algn="just">
              <a:lnSpc>
                <a:spcPct val="107000"/>
              </a:lnSpc>
              <a:spcBef>
                <a:spcPts val="1400"/>
              </a:spcBef>
              <a:spcAft>
                <a:spcPts val="1400"/>
              </a:spcAft>
            </a:pPr>
            <a:r>
              <a:rPr lang="tr-TR" sz="2400" dirty="0">
                <a:ea typeface="Times New Roman" panose="02020603050405020304" pitchFamily="18" charset="0"/>
              </a:rPr>
              <a:t>Savaştan sonra Romanya ve Fransa’daki faaliyetlerine devam etti. Ernest Chausson’un </a:t>
            </a:r>
            <a:r>
              <a:rPr lang="tr-TR" sz="2400" i="1" dirty="0">
                <a:ea typeface="Times New Roman" panose="02020603050405020304" pitchFamily="18" charset="0"/>
              </a:rPr>
              <a:t>Keman şiiri ve yaylı çalgılar dörtlüsü</a:t>
            </a:r>
            <a:r>
              <a:rPr lang="tr-TR" sz="2400" dirty="0">
                <a:ea typeface="Times New Roman" panose="02020603050405020304" pitchFamily="18" charset="0"/>
              </a:rPr>
              <a:t> ve Johann Sebastian Bach’ın </a:t>
            </a:r>
            <a:r>
              <a:rPr lang="tr-TR" sz="2400" i="1" dirty="0">
                <a:ea typeface="Times New Roman" panose="02020603050405020304" pitchFamily="18" charset="0"/>
              </a:rPr>
              <a:t>Solo keman Sonatları ve Partileri</a:t>
            </a:r>
            <a:r>
              <a:rPr lang="tr-TR" sz="2400" dirty="0">
                <a:ea typeface="Times New Roman" panose="02020603050405020304" pitchFamily="18" charset="0"/>
              </a:rPr>
              <a:t> gösterileri unutulmaz oldu. Philadelphia’ya (1923) ve New York’a (1938) orkestralar şeflik ederek Amerika Birleşik Devletleri’ne seyahat etti.</a:t>
            </a:r>
            <a:endParaRPr lang="en-US" sz="2400" dirty="0">
              <a:ea typeface="Calibri" panose="020F0502020204030204" pitchFamily="34" charset="0"/>
            </a:endParaRPr>
          </a:p>
          <a:p>
            <a:pPr algn="just">
              <a:lnSpc>
                <a:spcPct val="107000"/>
              </a:lnSpc>
              <a:spcBef>
                <a:spcPts val="1400"/>
              </a:spcBef>
              <a:spcAft>
                <a:spcPts val="1400"/>
              </a:spcAft>
            </a:pPr>
            <a:r>
              <a:rPr lang="tr-TR" sz="2400" dirty="0">
                <a:ea typeface="Times New Roman" panose="02020603050405020304" pitchFamily="18" charset="0"/>
              </a:rPr>
              <a:t>Pedagojik faaliyeti de oldukça önemliydi. Öğrencileri arasında kemancılar Christian Ferras, Ivry Gitlis, Arthur Grumiaux ve Yehudi Menuhin vardı. Yehudi Menuhin, derin bir hümanistik kültüre sahip bir virtüöz olan, ruhani babası olarak Enescu’ya gerçek bir kült ve derin bir sevgiyi korudu.</a:t>
            </a:r>
            <a:endParaRPr lang="en-US" sz="2400" dirty="0">
              <a:ea typeface="Calibri" panose="020F0502020204030204" pitchFamily="34" charset="0"/>
            </a:endParaRPr>
          </a:p>
          <a:p>
            <a:endParaRPr lang="en-US" dirty="0"/>
          </a:p>
        </p:txBody>
      </p:sp>
    </p:spTree>
    <p:extLst>
      <p:ext uri="{BB962C8B-B14F-4D97-AF65-F5344CB8AC3E}">
        <p14:creationId xmlns:p14="http://schemas.microsoft.com/office/powerpoint/2010/main" val="341418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07000"/>
              </a:lnSpc>
              <a:spcBef>
                <a:spcPts val="1400"/>
              </a:spcBef>
              <a:spcAft>
                <a:spcPts val="1400"/>
              </a:spcAft>
            </a:pPr>
            <a:r>
              <a:rPr lang="tr-TR" sz="2400" dirty="0">
                <a:ea typeface="Times New Roman" panose="02020603050405020304" pitchFamily="18" charset="0"/>
              </a:rPr>
              <a:t>“</a:t>
            </a:r>
            <a:r>
              <a:rPr lang="tr-TR" sz="2400" i="1" dirty="0">
                <a:ea typeface="Times New Roman" panose="02020603050405020304" pitchFamily="18" charset="0"/>
              </a:rPr>
              <a:t>Benim için Enescu, dünyanın gerçek harikalarından biri olmaya devam edecek. (...) Ruhunun güçlü kökleri ve asaleti, rakipsiz bir güzellik ülkesi olan kendi ülkesinden gelir</a:t>
            </a:r>
            <a:r>
              <a:rPr lang="tr-TR" sz="2400" dirty="0">
                <a:ea typeface="Times New Roman" panose="02020603050405020304" pitchFamily="18" charset="0"/>
              </a:rPr>
              <a:t>.” </a:t>
            </a:r>
            <a:endParaRPr lang="en-US" sz="2400" dirty="0" smtClean="0">
              <a:ea typeface="Times New Roman" panose="02020603050405020304" pitchFamily="18" charset="0"/>
            </a:endParaRPr>
          </a:p>
          <a:p>
            <a:pPr algn="r">
              <a:lnSpc>
                <a:spcPct val="107000"/>
              </a:lnSpc>
              <a:spcBef>
                <a:spcPts val="1400"/>
              </a:spcBef>
              <a:spcAft>
                <a:spcPts val="1400"/>
              </a:spcAft>
            </a:pPr>
            <a:r>
              <a:rPr lang="tr-TR" sz="2000" dirty="0" smtClean="0">
                <a:ea typeface="Times New Roman" panose="02020603050405020304" pitchFamily="18" charset="0"/>
              </a:rPr>
              <a:t>- </a:t>
            </a:r>
            <a:r>
              <a:rPr lang="tr-TR" sz="2000" dirty="0">
                <a:ea typeface="Times New Roman" panose="02020603050405020304" pitchFamily="18" charset="0"/>
              </a:rPr>
              <a:t>Yehudi Menuhin</a:t>
            </a:r>
            <a:endParaRPr lang="en-US" sz="2000" dirty="0">
              <a:ea typeface="Calibri" panose="020F0502020204030204" pitchFamily="34" charset="0"/>
            </a:endParaRPr>
          </a:p>
          <a:p>
            <a:pPr algn="just">
              <a:lnSpc>
                <a:spcPct val="107000"/>
              </a:lnSpc>
            </a:pPr>
            <a:r>
              <a:rPr lang="tr-TR" sz="2400" dirty="0">
                <a:ea typeface="Times New Roman" panose="02020603050405020304" pitchFamily="18" charset="0"/>
              </a:rPr>
              <a:t>1932 yılında Romanya Akademisi’nin tam üyesi oldu.</a:t>
            </a:r>
            <a:endParaRPr lang="en-US" sz="2400" dirty="0">
              <a:ea typeface="Calibri" panose="020F0502020204030204" pitchFamily="34" charset="0"/>
            </a:endParaRPr>
          </a:p>
          <a:p>
            <a:endParaRPr lang="en-US" dirty="0"/>
          </a:p>
        </p:txBody>
      </p:sp>
    </p:spTree>
    <p:extLst>
      <p:ext uri="{BB962C8B-B14F-4D97-AF65-F5344CB8AC3E}">
        <p14:creationId xmlns:p14="http://schemas.microsoft.com/office/powerpoint/2010/main" val="2202033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Savon</Template>
  <TotalTime>105</TotalTime>
  <Words>2160</Words>
  <Application>Microsoft Office PowerPoint</Application>
  <PresentationFormat>Widescreen</PresentationFormat>
  <Paragraphs>130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Garamond</vt:lpstr>
      <vt:lpstr>Times New Roman</vt:lpstr>
      <vt:lpstr>Savon</vt:lpstr>
      <vt:lpstr>George Enescu</vt:lpstr>
      <vt:lpstr>PowerPoint Presentation</vt:lpstr>
      <vt:lpstr>Hayat. Çocukluk</vt:lpstr>
      <vt:lpstr>Etkinlik. Bir sanatçı ve besteci olarak ilk çıkışı. İlk yıllar</vt:lpstr>
      <vt:lpstr>PowerPoint Presentation</vt:lpstr>
      <vt:lpstr>PowerPoint Presentation</vt:lpstr>
      <vt:lpstr>20. yüzyılın başlangıcı. Önemli çalışmalar</vt:lpstr>
      <vt:lpstr>Savaşlar arası dönem</vt:lpstr>
      <vt:lpstr>PowerPoint Presentation</vt:lpstr>
      <vt:lpstr>PowerPoint Presentation</vt:lpstr>
      <vt:lpstr>Opera Oedipus</vt:lpstr>
      <vt:lpstr>II. Dünya Savaşı. Olgunluk çalışmaları</vt:lpstr>
      <vt:lpstr>Son yıllar. Sürgün</vt:lpstr>
      <vt:lpstr>Kemancı. Piyanist</vt:lpstr>
      <vt:lpstr>Orkestra șefi</vt:lpstr>
      <vt:lpstr>PowerPoint Presentation</vt:lpstr>
      <vt:lpstr>Yaratıcı. Besteci</vt:lpstr>
      <vt:lpstr>PowerPoint Presentation</vt:lpstr>
      <vt:lpstr>Oluşturma</vt:lpstr>
      <vt:lpstr>PowerPoint Presentation</vt:lpstr>
      <vt:lpstr>PowerPoint Presentation</vt:lpstr>
      <vt:lpstr>Enescu evleri</vt:lpstr>
      <vt:lpstr>PowerPoint Presentation</vt:lpstr>
      <vt:lpstr>PowerPoint Presentation</vt:lpstr>
      <vt:lpstr>Bükreş’teki George Enescu Filarmonik online konser akışına başladı </vt:lpstr>
      <vt:lpstr>http://tour.fge.org.ro/</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Enescu</dc:title>
  <dc:creator>Alina</dc:creator>
  <cp:lastModifiedBy>Alina</cp:lastModifiedBy>
  <cp:revision>45</cp:revision>
  <dcterms:created xsi:type="dcterms:W3CDTF">2020-04-06T14:37:12Z</dcterms:created>
  <dcterms:modified xsi:type="dcterms:W3CDTF">2020-05-03T07:33:32Z</dcterms:modified>
</cp:coreProperties>
</file>