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84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1FACAF-46AD-4500-8FF0-A87040F4E3A3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59916C-3F26-4A1D-8E83-C8FF210762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2558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59916C-3F26-4A1D-8E83-C8FF21076211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28473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506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1158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4486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5850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8489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52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9277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2382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8774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00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6157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D8808-A48D-4DC9-8318-2F8E965FDD8D}" type="datetimeFigureOut">
              <a:rPr lang="tr-TR" smtClean="0"/>
              <a:t>8.11.2017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22DE7-51C9-4EA1-90A6-9B1BE421B0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796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Hukukun Amaç ve İşlevleri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002060"/>
                </a:solidFill>
              </a:rPr>
              <a:t>Prof. Dr. Arzu OĞUZ</a:t>
            </a:r>
          </a:p>
          <a:p>
            <a:r>
              <a:rPr lang="tr-TR" dirty="0" smtClean="0">
                <a:solidFill>
                  <a:srgbClr val="002060"/>
                </a:solidFill>
              </a:rPr>
              <a:t>Yrd. Doç. Dr. Selin ÖZDEN MERHACI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738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Karşılaştırmalı Hukukun Amaç ve İşlevleri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Uygulamasındaki Amaç ve İşlevi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Kanunlaştırma Çalışmalarındaki Amaç ve İşlevi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Hukukun Yorum Yöntemi olarak İşlevi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Eğitimindeki İşlevi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Hukukun Birleştirilmesindeki İşlevi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5568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 Uygulamasındaki Amaç ve İşlevi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Yabancı hukukun uygulanması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Vasıflandırma sorununun çözümlenmesi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Kamu düzeni kavramına açıklık getirilmesi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Atıf sorunu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Uluslararası anlaşmaların yorumlanması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Hukukun genel ilkelerinin somutlaştırılması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Teamül hukukun yorumlanması</a:t>
            </a:r>
          </a:p>
          <a:p>
            <a:pPr>
              <a:buClr>
                <a:srgbClr val="FF0000"/>
              </a:buClr>
            </a:pP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201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Kanunlaştırma Çalışmalarındaki Amaç ve İşlevi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Tarihsel örnekler;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Alman Medeni Kanunu (BGB):  geniş kapsamlı </a:t>
            </a:r>
            <a:r>
              <a:rPr lang="tr-TR" dirty="0" err="1" smtClean="0">
                <a:solidFill>
                  <a:srgbClr val="002060"/>
                </a:solidFill>
              </a:rPr>
              <a:t>kh</a:t>
            </a:r>
            <a:r>
              <a:rPr lang="tr-TR" smtClean="0">
                <a:solidFill>
                  <a:srgbClr val="002060"/>
                </a:solidFill>
              </a:rPr>
              <a:t> </a:t>
            </a:r>
            <a:r>
              <a:rPr lang="tr-TR" smtClean="0">
                <a:solidFill>
                  <a:srgbClr val="002060"/>
                </a:solidFill>
              </a:rPr>
              <a:t>çalışmaları</a:t>
            </a:r>
            <a:endParaRPr lang="tr-TR" dirty="0" smtClean="0">
              <a:solidFill>
                <a:srgbClr val="002060"/>
              </a:solidFill>
            </a:endParaRP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İsviçre Medeni Kanunu (ZGB): kanton hukuklarının karşılaştırılması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1804 </a:t>
            </a:r>
            <a:r>
              <a:rPr lang="tr-TR" dirty="0" err="1" smtClean="0">
                <a:solidFill>
                  <a:srgbClr val="002060"/>
                </a:solidFill>
              </a:rPr>
              <a:t>Code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 err="1" smtClean="0">
                <a:solidFill>
                  <a:srgbClr val="002060"/>
                </a:solidFill>
              </a:rPr>
              <a:t>Civil</a:t>
            </a:r>
            <a:r>
              <a:rPr lang="tr-TR" dirty="0" smtClean="0">
                <a:solidFill>
                  <a:srgbClr val="002060"/>
                </a:solidFill>
              </a:rPr>
              <a:t>: güneyde uygulanan Roma hukuku kökenli gelenek hukuku ile kuzeyde uygulanan germen kökenli hukuk karşılaştırılması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Günümüzde karşılaştırmalı hukuk çalışması yapılmadan büyük kanunlaştırma hareketinin olmadığını söylemek mümkün</a:t>
            </a:r>
          </a:p>
        </p:txBody>
      </p:sp>
    </p:spTree>
    <p:extLst>
      <p:ext uri="{BB962C8B-B14F-4D97-AF65-F5344CB8AC3E}">
        <p14:creationId xmlns:p14="http://schemas.microsoft.com/office/powerpoint/2010/main" val="8579021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Yorum Yöntemi Olarak Amaç ve İşlevi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normunun yorumunda sorun varsa veya boşluğun hakim tarafından doldurulması gerekiyorsa karşılaştırmalı hukuk çalışmaları gündeme gelebilir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ZGB ve TMK hakime boşluk doldurma yetkisi vermektedir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Alman hukukunda da; karşılaştırmalı hukuk ile belirsizliklerin giderilmeye veya boşlukların doldurulmaya çalışıldığı pek çok yüksek mahkeme kararı bulunmaktadır</a:t>
            </a:r>
          </a:p>
          <a:p>
            <a:pPr>
              <a:buClr>
                <a:srgbClr val="FF0000"/>
              </a:buClr>
            </a:pP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3968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Hukuk Eğitimindeki İşlevi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Başka toplumların hukuk kültürlerine saygı duyma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Kendi hukukunu daha iyi kavrama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Eleştirel bir bakış açısı kazanma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normlarının arkasındaki sosyolojik faktörleri tanıma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Hukuk kurumlarının gelişim ve değişim çizgisini izleme</a:t>
            </a:r>
          </a:p>
          <a:p>
            <a:pPr>
              <a:buClr>
                <a:srgbClr val="FF0000"/>
              </a:buClr>
            </a:pPr>
            <a:r>
              <a:rPr lang="tr-TR" dirty="0" smtClean="0">
                <a:solidFill>
                  <a:srgbClr val="002060"/>
                </a:solidFill>
              </a:rPr>
              <a:t>Günümüzde daha da önemli hale gelmiştir.</a:t>
            </a:r>
            <a:endParaRPr lang="tr-TR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755479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219</Words>
  <Application>Microsoft Office PowerPoint</Application>
  <PresentationFormat>Ekran Gösterisi (4:3)</PresentationFormat>
  <Paragraphs>35</Paragraphs>
  <Slides>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Ofis Teması</vt:lpstr>
      <vt:lpstr>Karşılaştırmalı Hukukun Amaç ve İşlevleri</vt:lpstr>
      <vt:lpstr>Karşılaştırmalı Hukukun Amaç ve İşlevleri</vt:lpstr>
      <vt:lpstr>Hukuk Uygulamasındaki Amaç ve İşlevi</vt:lpstr>
      <vt:lpstr>Kanunlaştırma Çalışmalarındaki Amaç ve İşlevi</vt:lpstr>
      <vt:lpstr>Yorum Yöntemi Olarak Amaç ve İşlevi</vt:lpstr>
      <vt:lpstr>Hukuk Eğitimindeki İşlevi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Karşılaştırmalı Hukuka Giriş</dc:title>
  <dc:creator>zehra</dc:creator>
  <cp:lastModifiedBy>zehra</cp:lastModifiedBy>
  <cp:revision>8</cp:revision>
  <dcterms:created xsi:type="dcterms:W3CDTF">2017-11-08T12:42:18Z</dcterms:created>
  <dcterms:modified xsi:type="dcterms:W3CDTF">2017-11-08T14:12:58Z</dcterms:modified>
</cp:coreProperties>
</file>