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843-2EA5-4D3E-B45F-7E8CB112436B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B8CB-6729-4511-A73C-BC06D2A837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150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843-2EA5-4D3E-B45F-7E8CB112436B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B8CB-6729-4511-A73C-BC06D2A837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1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843-2EA5-4D3E-B45F-7E8CB112436B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B8CB-6729-4511-A73C-BC06D2A837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311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843-2EA5-4D3E-B45F-7E8CB112436B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B8CB-6729-4511-A73C-BC06D2A837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07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843-2EA5-4D3E-B45F-7E8CB112436B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B8CB-6729-4511-A73C-BC06D2A837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544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843-2EA5-4D3E-B45F-7E8CB112436B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B8CB-6729-4511-A73C-BC06D2A837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5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843-2EA5-4D3E-B45F-7E8CB112436B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B8CB-6729-4511-A73C-BC06D2A837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28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843-2EA5-4D3E-B45F-7E8CB112436B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B8CB-6729-4511-A73C-BC06D2A837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593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843-2EA5-4D3E-B45F-7E8CB112436B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B8CB-6729-4511-A73C-BC06D2A837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52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843-2EA5-4D3E-B45F-7E8CB112436B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B8CB-6729-4511-A73C-BC06D2A837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47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843-2EA5-4D3E-B45F-7E8CB112436B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B8CB-6729-4511-A73C-BC06D2A837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809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A7843-2EA5-4D3E-B45F-7E8CB112436B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4B8CB-6729-4511-A73C-BC06D2A837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43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İktisadi Büyümenin Stilize Gerçekleri</a:t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178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Nicholas</a:t>
            </a:r>
            <a:r>
              <a:rPr lang="tr-TR" dirty="0" smtClean="0"/>
              <a:t> </a:t>
            </a:r>
            <a:r>
              <a:rPr lang="tr-TR" dirty="0" err="1" smtClean="0"/>
              <a:t>Kaldor’un</a:t>
            </a:r>
            <a:r>
              <a:rPr lang="tr-TR" dirty="0" smtClean="0"/>
              <a:t> stilize gerçekleri: </a:t>
            </a:r>
          </a:p>
          <a:p>
            <a:pPr marL="0" indent="0">
              <a:buNone/>
            </a:pPr>
            <a:r>
              <a:rPr lang="tr-TR" dirty="0" smtClean="0"/>
              <a:t>Büyüme Süreçlerinde</a:t>
            </a:r>
          </a:p>
          <a:p>
            <a:r>
              <a:rPr lang="tr-TR" dirty="0" smtClean="0">
                <a:sym typeface="Symbol" panose="05050102010706020507" pitchFamily="18" charset="2"/>
              </a:rPr>
              <a:t>Y/L sürekli olarak artar</a:t>
            </a:r>
          </a:p>
          <a:p>
            <a:r>
              <a:rPr lang="tr-TR" dirty="0" smtClean="0">
                <a:sym typeface="Symbol" panose="05050102010706020507" pitchFamily="18" charset="2"/>
              </a:rPr>
              <a:t>K/L sürekli olarak artar</a:t>
            </a:r>
          </a:p>
          <a:p>
            <a:r>
              <a:rPr lang="tr-TR" dirty="0" smtClean="0">
                <a:sym typeface="Symbol" panose="05050102010706020507" pitchFamily="18" charset="2"/>
              </a:rPr>
              <a:t>Sermaye getiri haddi istikrarlıdır</a:t>
            </a:r>
          </a:p>
          <a:p>
            <a:r>
              <a:rPr lang="tr-TR" dirty="0" smtClean="0">
                <a:sym typeface="Symbol" panose="05050102010706020507" pitchFamily="18" charset="2"/>
              </a:rPr>
              <a:t>Sermaye hasıla oranı istikrarlıdır</a:t>
            </a:r>
          </a:p>
          <a:p>
            <a:r>
              <a:rPr lang="tr-TR" dirty="0" err="1" smtClean="0">
                <a:sym typeface="Symbol" panose="05050102010706020507" pitchFamily="18" charset="2"/>
              </a:rPr>
              <a:t>wL</a:t>
            </a:r>
            <a:r>
              <a:rPr lang="tr-TR" dirty="0" smtClean="0">
                <a:sym typeface="Symbol" panose="05050102010706020507" pitchFamily="18" charset="2"/>
              </a:rPr>
              <a:t>/Y ve </a:t>
            </a:r>
            <a:r>
              <a:rPr lang="tr-TR" dirty="0" err="1" smtClean="0">
                <a:sym typeface="Symbol" panose="05050102010706020507" pitchFamily="18" charset="2"/>
              </a:rPr>
              <a:t>rK</a:t>
            </a:r>
            <a:r>
              <a:rPr lang="tr-TR" dirty="0" smtClean="0">
                <a:sym typeface="Symbol" panose="05050102010706020507" pitchFamily="18" charset="2"/>
              </a:rPr>
              <a:t>/Y istikrarlıdır  (Ünsal,2014:24)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0837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Romer’in</a:t>
            </a:r>
            <a:r>
              <a:rPr lang="tr-TR" dirty="0" smtClean="0"/>
              <a:t> stilize gerçekleri </a:t>
            </a:r>
          </a:p>
          <a:p>
            <a:r>
              <a:rPr lang="tr-TR" dirty="0" smtClean="0"/>
              <a:t>Ortalama büyüme hızı fert başına gelir düzeyi ile ilişkili değildir</a:t>
            </a:r>
          </a:p>
          <a:p>
            <a:r>
              <a:rPr lang="tr-TR" dirty="0" smtClean="0"/>
              <a:t>Ticaret hacmi ile büyüme arasında pozitif ilişki mevcuttur.  </a:t>
            </a:r>
          </a:p>
          <a:p>
            <a:r>
              <a:rPr lang="tr-TR" dirty="0" smtClean="0"/>
              <a:t>Nüfus artış oranı ile büyüme oranı arasında negatif bir ilişki vardır. </a:t>
            </a:r>
          </a:p>
          <a:p>
            <a:r>
              <a:rPr lang="tr-TR" dirty="0" smtClean="0"/>
              <a:t>Girdi büyüme hızları hasıla büyümesini açıklamada yetersizdir</a:t>
            </a:r>
          </a:p>
          <a:p>
            <a:r>
              <a:rPr lang="tr-TR" dirty="0" smtClean="0"/>
              <a:t>Nitelikli ve niteliksiz işgücü yüksek gelirli ülkelere göç eder.</a:t>
            </a:r>
          </a:p>
          <a:p>
            <a:pPr marL="0" indent="0">
              <a:buNone/>
            </a:pPr>
            <a:r>
              <a:rPr lang="tr-TR" dirty="0" smtClean="0"/>
              <a:t>(Ünsal, 2015:25)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443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Jones’un</a:t>
            </a:r>
            <a:r>
              <a:rPr lang="tr-TR" dirty="0" smtClean="0"/>
              <a:t> stilize gerçekleri</a:t>
            </a:r>
          </a:p>
          <a:p>
            <a:r>
              <a:rPr lang="tr-TR" dirty="0" smtClean="0"/>
              <a:t>Ülkeler arasında fert başına gelir bakımından çok büyük farklılıklar vardır.</a:t>
            </a:r>
          </a:p>
          <a:p>
            <a:r>
              <a:rPr lang="tr-TR" dirty="0" smtClean="0"/>
              <a:t>Ülkelerin büyüme hızları arasında büyük farklar vardır.</a:t>
            </a:r>
          </a:p>
          <a:p>
            <a:r>
              <a:rPr lang="tr-TR" dirty="0" smtClean="0"/>
              <a:t>Ülkelerin büyüme hızları zaman içinde değişir</a:t>
            </a:r>
          </a:p>
          <a:p>
            <a:r>
              <a:rPr lang="tr-TR" dirty="0" smtClean="0"/>
              <a:t>Ülkelerin dünya gelir </a:t>
            </a:r>
            <a:r>
              <a:rPr lang="tr-TR" dirty="0" err="1" smtClean="0"/>
              <a:t>dağlımındaki</a:t>
            </a:r>
            <a:r>
              <a:rPr lang="tr-TR" dirty="0" smtClean="0"/>
              <a:t> nispi durumları zaman içinde değişir. (Ünsal, 2015:25-26)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1656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Stilize gerçekler her ülke için geçerli olmak zorunda mıdır?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4684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Sanayileşmiş ve sanayileşmekte olan ülkeler söz konusu stilize gerçeklere uyum bakımdan farklılaşabilir mi? Nedenleri nelerdir?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8645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İktisadi büyüme teorisyeni olarak Adam Smith</a:t>
            </a:r>
          </a:p>
          <a:p>
            <a:r>
              <a:rPr lang="tr-TR" dirty="0" smtClean="0"/>
              <a:t>Büyümenin kaynağı olarak uzmanlaşma/iş bölümü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0151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Büyümenin Kaynağı olarak Piyasa ölçeğinin artışı ve serbest ticaret savunusu</a:t>
            </a:r>
          </a:p>
          <a:p>
            <a:r>
              <a:rPr lang="tr-TR" dirty="0" smtClean="0"/>
              <a:t>Mutlak </a:t>
            </a:r>
            <a:r>
              <a:rPr lang="tr-TR" smtClean="0"/>
              <a:t>Üstünlükler Teorisi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326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185</Words>
  <Application>Microsoft Office PowerPoint</Application>
  <PresentationFormat>Geniş ekran</PresentationFormat>
  <Paragraphs>27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Teması</vt:lpstr>
      <vt:lpstr>İktisadi Büyümenin Stilize Gerçekleri </vt:lpstr>
      <vt:lpstr>PowerPoint Sunusu</vt:lpstr>
      <vt:lpstr> 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 OZIS</dc:creator>
  <cp:lastModifiedBy>MUSTAFA OZIS</cp:lastModifiedBy>
  <cp:revision>6</cp:revision>
  <dcterms:created xsi:type="dcterms:W3CDTF">2020-02-03T19:27:53Z</dcterms:created>
  <dcterms:modified xsi:type="dcterms:W3CDTF">2020-02-05T16:14:48Z</dcterms:modified>
</cp:coreProperties>
</file>