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6" r:id="rId1"/>
  </p:sldMasterIdLst>
  <p:notesMasterIdLst>
    <p:notesMasterId r:id="rId19"/>
  </p:notesMasterIdLst>
  <p:handoutMasterIdLst>
    <p:handoutMasterId r:id="rId20"/>
  </p:handoutMasterIdLst>
  <p:sldIdLst>
    <p:sldId id="257" r:id="rId2"/>
    <p:sldId id="554" r:id="rId3"/>
    <p:sldId id="681" r:id="rId4"/>
    <p:sldId id="588" r:id="rId5"/>
    <p:sldId id="595" r:id="rId6"/>
    <p:sldId id="693" r:id="rId7"/>
    <p:sldId id="705" r:id="rId8"/>
    <p:sldId id="706" r:id="rId9"/>
    <p:sldId id="707" r:id="rId10"/>
    <p:sldId id="708" r:id="rId11"/>
    <p:sldId id="709" r:id="rId12"/>
    <p:sldId id="599" r:id="rId13"/>
    <p:sldId id="600" r:id="rId14"/>
    <p:sldId id="601" r:id="rId15"/>
    <p:sldId id="602" r:id="rId16"/>
    <p:sldId id="603" r:id="rId17"/>
    <p:sldId id="685" r:id="rId1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CC0000"/>
    <a:srgbClr val="6699FF"/>
    <a:srgbClr val="F6F5E6"/>
    <a:srgbClr val="FF9933"/>
    <a:srgbClr val="666699"/>
    <a:srgbClr val="00FF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59" d="100"/>
          <a:sy n="59" d="100"/>
        </p:scale>
        <p:origin x="13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AFA1E69-178D-4EFC-B0A8-534277CE7252}" type="datetimeFigureOut">
              <a:rPr lang="tr-TR"/>
              <a:pPr>
                <a:defRPr/>
              </a:pPr>
              <a:t>23.9.2019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79F3302-CE41-4DDA-90E6-BEEE82B645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DA403EB-36B3-4A38-B10D-C2EF71A3F50F}" type="datetimeFigureOut">
              <a:rPr lang="tr-TR"/>
              <a:pPr>
                <a:defRPr/>
              </a:pPr>
              <a:t>23.9.2019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2EC38AB-62E1-41CE-8FC5-581A05F536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3F4622-8D3F-4872-9B50-8C3B8721777B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5DF5E-7304-4A49-B20F-5331D4D534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5283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7A7AD2-9184-4C96-9F14-ADC7F8283605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625EC4-1410-4D87-9792-A82015D00284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9419789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167CD-CC64-42C6-81BD-82F622E7E686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8C22F0-56B0-47F2-BE96-84C7F84864A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4496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0D2CC7-654F-4CC4-BC8C-022EAD50B5F5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82914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CC9CD6-8149-4687-A30A-A919E03F5A4C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6E09D-2B97-4776-8DE4-9C9F523D7560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794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A92A88-F6C1-4438-B6BA-FC6AE8266ECC}" type="datetime1">
              <a:rPr lang="tr-TR" smtClean="0"/>
              <a:t>23.9.2019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54F708-58AE-4C6B-AF25-FD0E2E7A58BC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209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B49640-61B8-4E38-B7EB-7D9DABEB82D7}" type="datetime1">
              <a:rPr lang="tr-TR" smtClean="0"/>
              <a:t>23.9.2019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6F2750-FF90-4AB9-81E1-EFFEB0DF596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44233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0D500C-C8A5-4417-ACED-55C3195FC611}" type="datetime1">
              <a:rPr lang="tr-TR" smtClean="0"/>
              <a:t>23.9.2019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F046F3-4B6B-4705-BF61-59D4CC8BF73F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6598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B2D9AF-7D10-4EB3-A828-B7FBCA5230BA}" type="datetime1">
              <a:rPr lang="tr-TR" smtClean="0"/>
              <a:t>23.9.2019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9DB579-6067-4C39-9FC2-183E4D810D77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37530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933C69-DDBE-4EA6-B8A6-BE1FE23FFC36}" type="datetime1">
              <a:rPr lang="tr-TR" smtClean="0"/>
              <a:t>23.9.2019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8DDA59-C298-4133-A0C4-0D9DB88BC3CF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3456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C66465-5655-4288-86FB-7114CFE843E5}" type="datetime1">
              <a:rPr lang="tr-TR" smtClean="0"/>
              <a:t>23.9.2019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CF18B-64B7-4A3F-B22C-D775DFE7558B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872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37A7AD2-9184-4C96-9F14-ADC7F8283605}" type="datetime1">
              <a:rPr lang="tr-TR" smtClean="0"/>
              <a:t>23.9.2019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5625EC4-1410-4D87-9792-A82015D00284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098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312862"/>
          </a:xfrm>
        </p:spPr>
        <p:txBody>
          <a:bodyPr/>
          <a:lstStyle/>
          <a:p>
            <a:pPr eaLnBrk="1" hangingPunct="1"/>
            <a:endParaRPr lang="tr-TR" altLang="tr-TR" b="1" smtClean="0">
              <a:solidFill>
                <a:srgbClr val="C0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8788" y="1428750"/>
            <a:ext cx="8229600" cy="430371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tr-TR" altLang="tr-TR" sz="4400" smtClean="0"/>
          </a:p>
          <a:p>
            <a:pPr algn="ctr" eaLnBrk="1" hangingPunct="1">
              <a:buFontTx/>
              <a:buNone/>
            </a:pPr>
            <a:r>
              <a:rPr lang="tr-TR" altLang="tr-TR" sz="4400" b="1" smtClean="0"/>
              <a:t>MÜZAKERE</a:t>
            </a:r>
          </a:p>
          <a:p>
            <a:pPr algn="ctr" eaLnBrk="1" hangingPunct="1">
              <a:buFontTx/>
              <a:buNone/>
            </a:pPr>
            <a:r>
              <a:rPr lang="tr-TR" altLang="tr-TR" sz="4400" b="1" smtClean="0"/>
              <a:t>Doç. Dr. Aslı Yağmurlu</a:t>
            </a:r>
            <a:endParaRPr lang="tr-TR" altLang="tr-TR" sz="4000" b="1" smtClean="0"/>
          </a:p>
          <a:p>
            <a:pPr algn="ctr" eaLnBrk="1" hangingPunct="1"/>
            <a:endParaRPr lang="tr-TR" altLang="tr-TR" smtClean="0"/>
          </a:p>
          <a:p>
            <a:pPr algn="ctr" eaLnBrk="1" hangingPunct="1"/>
            <a:endParaRPr lang="tr-TR" altLang="tr-TR" smtClean="0"/>
          </a:p>
          <a:p>
            <a:pPr algn="ctr" eaLnBrk="1" hangingPunct="1"/>
            <a:endParaRPr lang="tr-TR" altLang="tr-TR" smtClean="0"/>
          </a:p>
          <a:p>
            <a:pPr algn="ctr"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Müzakere Stratejileri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smtClean="0"/>
              <a:t>4. Kaçınmacı Strateji: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Bu stratejiyi benimseyen müzakereci, her iki tarafın isteklerine karşı kayıtsızdır, ne işbirliği yapar ne de iddialıdır.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Müzakereci, aslında kendini uyuşmazlıktan uzakta tutmaktadır ve kaderci bir bekleyiş içindedir.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Müzakere Stratejileri</a:t>
            </a:r>
          </a:p>
        </p:txBody>
      </p:sp>
      <p:sp>
        <p:nvSpPr>
          <p:cNvPr id="307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smtClean="0"/>
              <a:t>5. Uzlaşmacı Strateji: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Bu strateji, rekabetçi ile uyuşmacı arasında bir tarzdır.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Uzlaşmacılar, her iki taraf için de orta düzeyde, ama tam olmayan bir tatmini, kısacası taviz alıp vermeyi tercih ederler.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smtClean="0"/>
              <a:t>Müzakere Sürecinde Tarafların Olası Davranışları</a:t>
            </a:r>
            <a:endParaRPr lang="tr-TR" altLang="tr-TR" sz="3600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tr-TR" altLang="tr-TR" b="1" dirty="0" smtClean="0"/>
              <a:t>İlk Teklifi yapmak veya yapmaktan kaçınmak: </a:t>
            </a:r>
            <a:r>
              <a:rPr lang="tr-TR" altLang="tr-TR" dirty="0" smtClean="0"/>
              <a:t>Genel olarak ilk teklifi yapma konusu pek tercih edilmeyen bir yöntemdir.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altLang="tr-TR" dirty="0" smtClean="0"/>
              <a:t>Müzakerelerde ilk teklifi yapmaktan kaçınma davranışı, sıklıkla rastlanılan davranışlardan biridir.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altLang="tr-TR" dirty="0" smtClean="0"/>
              <a:t>İlk teklif hedef noktasına uzak yapılabilir, nispeten yüksek tutulabilir.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smtClean="0"/>
              <a:t>Müzakere Sürecinde Tarafların Olası Davranışları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tr-TR" altLang="tr-TR" b="1" dirty="0" smtClean="0"/>
              <a:t>Görüşülemeyecek Konular Yaratmak (Kırmızı Çizgiler):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altLang="tr-TR" sz="2800" dirty="0" smtClean="0"/>
              <a:t>Müzakere masasında görüşülemeyecek konular yaratmak, bunu karşı tarafa belirtmek ve bu konuların gündeme dahi alınmamasını temin etmektir.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altLang="tr-TR" sz="2800" dirty="0" smtClean="0"/>
              <a:t>Oysa müzakerelerde her konu görüşülmek için mutlaka masaya yatırılmalı ve görüşme denemesi yapılmalıdır.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smtClean="0"/>
              <a:t>Müzakere Sürecinde Tarafların Olası Davranışları</a:t>
            </a:r>
            <a:endParaRPr lang="tr-TR" altLang="tr-TR" sz="3600" smtClean="0"/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tr-TR" altLang="tr-TR" b="1" smtClean="0"/>
              <a:t>Deneme Teklifleri Yapmak:</a:t>
            </a:r>
            <a:r>
              <a:rPr lang="tr-TR" altLang="tr-TR" b="1" i="1" smtClean="0"/>
              <a:t> </a:t>
            </a:r>
            <a:r>
              <a:rPr lang="tr-TR" altLang="tr-TR" sz="2800" smtClean="0"/>
              <a:t>Deneme teklifleri, çok fazla ödün vermeden karşı tarafın reaksiyonunu görmek amacıyla yapılır.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smtClean="0"/>
              <a:t>Müzakere Sürecinde Tarafların Olası Davranışları</a:t>
            </a:r>
            <a:endParaRPr lang="tr-TR" altLang="tr-TR" sz="3600" smtClean="0"/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tr-TR" altLang="tr-TR" b="1" smtClean="0"/>
              <a:t>Müzakerenin Kontrolünü Elde Tutmak: </a:t>
            </a:r>
            <a:r>
              <a:rPr lang="tr-TR" altLang="tr-TR" smtClean="0"/>
              <a:t>Bir tarafın kendi güçlü yanlarına ve karşı tarafın zayıf yanlarına odaklanması suretiyle müzakerelerin kontrolünü elde tutma çabası.</a:t>
            </a:r>
            <a:endParaRPr lang="tr-TR" altLang="tr-TR" sz="280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600" b="1" smtClean="0"/>
              <a:t>Müzakere Sürecinde Tarafların Olası Davranışları</a:t>
            </a:r>
            <a:endParaRPr lang="tr-TR" altLang="tr-TR" sz="3600" smtClean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tr-TR" altLang="tr-TR" b="1" dirty="0" smtClean="0"/>
              <a:t>Sessiz Kalma Taktiği: </a:t>
            </a:r>
            <a:r>
              <a:rPr lang="tr-TR" altLang="tr-TR" dirty="0" smtClean="0"/>
              <a:t>Taraflardan birisi, zayıf veya güçsüz olduğu konularda sessizlik içinde olabilir.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tr-TR" altLang="tr-TR" dirty="0" smtClean="0"/>
              <a:t>Sessiz kalarak ve cevap vermeyerek o konunun geçiştirilmesini bekleyebilir. </a:t>
            </a:r>
            <a:endParaRPr lang="tr-TR" altLang="tr-TR" sz="2800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4000" dirty="0" smtClean="0">
                <a:latin typeface="Arial Black" panose="020B0A04020102020204" pitchFamily="34" charset="0"/>
              </a:rPr>
              <a:t>Anlaşmazlık Çözüm Yöntemleri</a:t>
            </a:r>
            <a:endParaRPr lang="tr-TR" sz="4000" dirty="0">
              <a:latin typeface="Arial Black" panose="020B0A04020102020204" pitchFamily="34" charset="0"/>
            </a:endParaRP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600"/>
              </a:spcAft>
              <a:buFontTx/>
              <a:buAutoNum type="arabicPeriod"/>
            </a:pPr>
            <a:r>
              <a:rPr lang="tr-TR" altLang="tr-TR" sz="2800" smtClean="0"/>
              <a:t>Her iki tarafın da kaybettiği (</a:t>
            </a:r>
            <a:r>
              <a:rPr lang="tr-TR" altLang="tr-TR" sz="2800" b="1" smtClean="0">
                <a:solidFill>
                  <a:srgbClr val="00B0F0"/>
                </a:solidFill>
              </a:rPr>
              <a:t>kaybet/kaybet</a:t>
            </a:r>
            <a:r>
              <a:rPr lang="tr-TR" altLang="tr-TR" sz="2800" smtClean="0"/>
              <a:t>), 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Tx/>
              <a:buAutoNum type="arabicPeriod"/>
            </a:pPr>
            <a:r>
              <a:rPr lang="tr-TR" altLang="tr-TR" sz="2800" smtClean="0"/>
              <a:t>Bir tarafın kazanıp diğer tarafın kaybettiği (</a:t>
            </a:r>
            <a:r>
              <a:rPr lang="tr-TR" altLang="tr-TR" sz="2800" b="1" smtClean="0">
                <a:solidFill>
                  <a:srgbClr val="00B0F0"/>
                </a:solidFill>
              </a:rPr>
              <a:t>kazan/kaybet</a:t>
            </a:r>
            <a:r>
              <a:rPr lang="tr-TR" altLang="tr-TR" sz="2800" smtClean="0"/>
              <a:t>),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FontTx/>
              <a:buAutoNum type="arabicPeriod"/>
            </a:pPr>
            <a:r>
              <a:rPr lang="tr-TR" altLang="tr-TR" sz="2800" smtClean="0"/>
              <a:t>Her iki tarafın da kazandığı (</a:t>
            </a:r>
            <a:r>
              <a:rPr lang="tr-TR" altLang="tr-TR" sz="2800" b="1" smtClean="0">
                <a:solidFill>
                  <a:srgbClr val="00B050"/>
                </a:solidFill>
              </a:rPr>
              <a:t>kazan/kazan</a:t>
            </a:r>
            <a:r>
              <a:rPr lang="tr-TR" altLang="tr-TR" sz="2800" smtClean="0"/>
              <a:t>) anlaşmazlık çözümü olmak üzere üçe ayrılır.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</a:pPr>
            <a:r>
              <a:rPr lang="tr-TR" altLang="tr-TR" sz="2800" smtClean="0">
                <a:solidFill>
                  <a:srgbClr val="FF0000"/>
                </a:solidFill>
              </a:rPr>
              <a:t>Uzlaştırma, bu sınıflandırmada her iki tarafın da kazandığı bir modeldir.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63538" y="333375"/>
            <a:ext cx="8229600" cy="1143000"/>
          </a:xfrm>
        </p:spPr>
        <p:txBody>
          <a:bodyPr/>
          <a:lstStyle/>
          <a:p>
            <a:r>
              <a:rPr lang="tr-TR" altLang="tr-TR" sz="3600" b="1" dirty="0" smtClean="0"/>
              <a:t>Uyuşmazlık</a:t>
            </a:r>
            <a:endParaRPr lang="en-US" altLang="tr-TR" sz="3600" b="1" dirty="0" smtClean="0">
              <a:cs typeface="Arial" panose="020B0604020202020204" pitchFamily="34" charset="0"/>
            </a:endParaRPr>
          </a:p>
        </p:txBody>
      </p:sp>
      <p:sp>
        <p:nvSpPr>
          <p:cNvPr id="7171" name="İçerik Yer Tutucusu 3"/>
          <p:cNvSpPr>
            <a:spLocks noGrp="1"/>
          </p:cNvSpPr>
          <p:nvPr>
            <p:ph idx="1"/>
          </p:nvPr>
        </p:nvSpPr>
        <p:spPr>
          <a:xfrm>
            <a:off x="611188" y="1628775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altLang="tr-TR" b="1" dirty="0" smtClean="0"/>
              <a:t>    UYUŞMAZLIK</a:t>
            </a:r>
            <a:r>
              <a:rPr lang="tr-TR" altLang="tr-TR" dirty="0" smtClean="0"/>
              <a:t>: Birden fazla kişinin;</a:t>
            </a:r>
          </a:p>
          <a:p>
            <a:r>
              <a:rPr lang="tr-TR" altLang="tr-TR" dirty="0" smtClean="0"/>
              <a:t>istekleri,</a:t>
            </a:r>
          </a:p>
          <a:p>
            <a:r>
              <a:rPr lang="tr-TR" altLang="tr-TR" dirty="0" smtClean="0"/>
              <a:t>ihtiyaçları-çıkarları,</a:t>
            </a:r>
          </a:p>
          <a:p>
            <a:r>
              <a:rPr lang="tr-TR" altLang="tr-TR" dirty="0" smtClean="0"/>
              <a:t>menfaatleri,</a:t>
            </a:r>
          </a:p>
          <a:p>
            <a:r>
              <a:rPr lang="tr-TR" altLang="tr-TR" dirty="0" smtClean="0"/>
              <a:t>değerleri,</a:t>
            </a:r>
          </a:p>
          <a:p>
            <a:r>
              <a:rPr lang="tr-TR" altLang="tr-TR" dirty="0" smtClean="0"/>
              <a:t>inanışlarının veya</a:t>
            </a:r>
          </a:p>
          <a:p>
            <a:pPr>
              <a:buFontTx/>
              <a:buNone/>
            </a:pPr>
            <a:r>
              <a:rPr lang="tr-TR" altLang="tr-TR" dirty="0" smtClean="0"/>
              <a:t>    </a:t>
            </a:r>
            <a:r>
              <a:rPr lang="tr-TR" altLang="tr-TR" sz="2800" dirty="0" smtClean="0"/>
              <a:t>kaynak paylaşımındaki görüşlerinin farklı olduğunda ortaya çıkan anlaşmazlık durumudur.</a:t>
            </a:r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363538" y="333375"/>
            <a:ext cx="8229600" cy="1143000"/>
          </a:xfrm>
        </p:spPr>
        <p:txBody>
          <a:bodyPr/>
          <a:lstStyle/>
          <a:p>
            <a:r>
              <a:rPr lang="tr-TR" altLang="tr-TR" sz="3600" b="1" smtClean="0"/>
              <a:t>UZLAŞTIRMA SÜRECİ</a:t>
            </a:r>
            <a:endParaRPr lang="en-US" altLang="tr-TR" sz="3600" b="1" smtClean="0">
              <a:cs typeface="Arial" panose="020B0604020202020204" pitchFamily="34" charset="0"/>
            </a:endParaRPr>
          </a:p>
        </p:txBody>
      </p:sp>
      <p:sp>
        <p:nvSpPr>
          <p:cNvPr id="20483" name="İçerik Yer Tutucusu 3"/>
          <p:cNvSpPr>
            <a:spLocks noGrp="1"/>
          </p:cNvSpPr>
          <p:nvPr>
            <p:ph idx="1"/>
          </p:nvPr>
        </p:nvSpPr>
        <p:spPr>
          <a:xfrm>
            <a:off x="611188" y="2133600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b="1" smtClean="0"/>
              <a:t>    </a:t>
            </a:r>
            <a:r>
              <a:rPr lang="tr-TR" altLang="tr-TR" smtClean="0"/>
              <a:t>Uzlaştırma süreci, çoğunlukla bir uyuşmazlığın varlığıyla ortaya çıkar.</a:t>
            </a:r>
          </a:p>
          <a:p>
            <a:pPr>
              <a:buFontTx/>
              <a:buNone/>
            </a:pPr>
            <a:r>
              <a:rPr lang="tr-TR" altLang="tr-TR" b="1" smtClean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b="1" smtClean="0"/>
              <a:t>    </a:t>
            </a:r>
            <a:r>
              <a:rPr lang="tr-TR" altLang="tr-TR" smtClean="0"/>
              <a:t>Uzlaştırmada müzakerelerin yürütülmesindeki </a:t>
            </a:r>
            <a:r>
              <a:rPr lang="tr-TR" altLang="tr-TR" smtClean="0">
                <a:solidFill>
                  <a:srgbClr val="FF0000"/>
                </a:solidFill>
              </a:rPr>
              <a:t>nihai amaç, uyuşmazlıkların çözülmesidir</a:t>
            </a:r>
            <a:r>
              <a:rPr lang="tr-TR" altLang="tr-TR" smtClean="0"/>
              <a:t>.</a:t>
            </a:r>
          </a:p>
          <a:p>
            <a:pPr>
              <a:buFontTx/>
              <a:buNone/>
            </a:pPr>
            <a:endParaRPr lang="tr-TR" altLang="tr-TR" sz="2800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63538" y="333375"/>
            <a:ext cx="8229600" cy="1143000"/>
          </a:xfrm>
        </p:spPr>
        <p:txBody>
          <a:bodyPr/>
          <a:lstStyle/>
          <a:p>
            <a:r>
              <a:rPr lang="tr-TR" altLang="tr-TR" sz="3600" b="1" smtClean="0"/>
              <a:t>Müzakerenin Tanımı, Kapsamı ve Özellikleri</a:t>
            </a:r>
            <a:endParaRPr lang="en-US" altLang="tr-TR" sz="3600" b="1" smtClean="0">
              <a:cs typeface="Arial" panose="020B0604020202020204" pitchFamily="34" charset="0"/>
            </a:endParaRPr>
          </a:p>
        </p:txBody>
      </p:sp>
      <p:sp>
        <p:nvSpPr>
          <p:cNvPr id="21507" name="İçerik Yer Tutucusu 3"/>
          <p:cNvSpPr>
            <a:spLocks noGrp="1"/>
          </p:cNvSpPr>
          <p:nvPr>
            <p:ph idx="1"/>
          </p:nvPr>
        </p:nvSpPr>
        <p:spPr>
          <a:xfrm>
            <a:off x="555625" y="1825625"/>
            <a:ext cx="8229600" cy="43402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dirty="0" smtClean="0"/>
              <a:t> Müzakere, iki veya daha fazla tarafın </a:t>
            </a:r>
            <a:r>
              <a:rPr lang="tr-TR" altLang="tr-TR" dirty="0" smtClean="0">
                <a:solidFill>
                  <a:srgbClr val="FF0000"/>
                </a:solidFill>
              </a:rPr>
              <a:t>ortak çıkarlar veya uyuşmazlıklar </a:t>
            </a:r>
            <a:r>
              <a:rPr lang="tr-TR" altLang="tr-TR" dirty="0" smtClean="0"/>
              <a:t>konusunda uzlaşmaya çalıştıkları </a:t>
            </a:r>
            <a:r>
              <a:rPr lang="tr-TR" altLang="tr-TR" dirty="0" smtClean="0">
                <a:solidFill>
                  <a:srgbClr val="FF0000"/>
                </a:solidFill>
              </a:rPr>
              <a:t>dinamik bir süreç</a:t>
            </a:r>
            <a:r>
              <a:rPr lang="tr-TR" altLang="tr-TR" dirty="0" smtClean="0"/>
              <a:t>tir.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dirty="0" smtClean="0"/>
              <a:t>İki taraf arasındaki görüş ve beklenti ayrılıklarını, tarafları tatmin edecek şekilde çözmeye yarayan ikna edici iletişim yöntemidir.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dirty="0" smtClean="0"/>
              <a:t> </a:t>
            </a:r>
            <a:r>
              <a:rPr lang="tr-TR" altLang="tr-TR" dirty="0" smtClean="0">
                <a:solidFill>
                  <a:srgbClr val="FF0000"/>
                </a:solidFill>
              </a:rPr>
              <a:t>Kişiler arası</a:t>
            </a:r>
            <a:r>
              <a:rPr lang="tr-TR" altLang="tr-TR" dirty="0" smtClean="0"/>
              <a:t>, </a:t>
            </a:r>
            <a:r>
              <a:rPr lang="tr-TR" altLang="tr-TR" dirty="0" smtClean="0">
                <a:solidFill>
                  <a:srgbClr val="0070C0"/>
                </a:solidFill>
              </a:rPr>
              <a:t>kurumsal</a:t>
            </a:r>
            <a:r>
              <a:rPr lang="tr-TR" altLang="tr-TR" dirty="0" smtClean="0"/>
              <a:t> ve </a:t>
            </a:r>
            <a:r>
              <a:rPr lang="tr-TR" altLang="tr-TR" dirty="0" smtClean="0">
                <a:solidFill>
                  <a:srgbClr val="FFC000"/>
                </a:solidFill>
              </a:rPr>
              <a:t>uluslararası</a:t>
            </a:r>
            <a:r>
              <a:rPr lang="tr-TR" altLang="tr-TR" dirty="0" smtClean="0"/>
              <a:t> alanlarda müzakere mevcuttur.</a:t>
            </a:r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  <a:p>
            <a:pPr>
              <a:buFontTx/>
              <a:buNone/>
            </a:pPr>
            <a:endParaRPr lang="tr-TR" alt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63538" y="333375"/>
            <a:ext cx="8229600" cy="1143000"/>
          </a:xfrm>
        </p:spPr>
        <p:txBody>
          <a:bodyPr/>
          <a:lstStyle/>
          <a:p>
            <a:r>
              <a:rPr lang="tr-TR" altLang="tr-TR" sz="3600" b="1" smtClean="0"/>
              <a:t>Uzlaştırmada Müzakere Sürecinin Özellikleri</a:t>
            </a:r>
            <a:endParaRPr lang="en-US" altLang="tr-TR" sz="3600" b="1" smtClean="0">
              <a:cs typeface="Arial" panose="020B0604020202020204" pitchFamily="34" charset="0"/>
            </a:endParaRPr>
          </a:p>
        </p:txBody>
      </p:sp>
      <p:sp>
        <p:nvSpPr>
          <p:cNvPr id="22531" name="İçerik Yer Tutucusu 3"/>
          <p:cNvSpPr>
            <a:spLocks noGrp="1"/>
          </p:cNvSpPr>
          <p:nvPr>
            <p:ph idx="1"/>
          </p:nvPr>
        </p:nvSpPr>
        <p:spPr>
          <a:xfrm>
            <a:off x="555625" y="1825625"/>
            <a:ext cx="8229600" cy="4525963"/>
          </a:xfrm>
        </p:spPr>
        <p:txBody>
          <a:bodyPr/>
          <a:lstStyle/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  <a:p>
            <a:endParaRPr lang="tr-TR" altLang="tr-TR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900113" y="1476375"/>
          <a:ext cx="7693025" cy="4165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3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0280">
                <a:tc>
                  <a:txBody>
                    <a:bodyPr/>
                    <a:lstStyle/>
                    <a:p>
                      <a:endParaRPr lang="tr-TR" sz="1800" dirty="0"/>
                    </a:p>
                  </a:txBody>
                  <a:tcPr marL="91441" marR="91441" marT="45718" marB="45718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28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İki veya daha fazla taraf</a:t>
                      </a:r>
                      <a:r>
                        <a:rPr lang="tr-TR" sz="2200" baseline="0" dirty="0" smtClean="0"/>
                        <a:t> vardır.</a:t>
                      </a:r>
                      <a:endParaRPr lang="tr-TR" sz="2200" dirty="0"/>
                    </a:p>
                  </a:txBody>
                  <a:tcPr marL="91441" marR="91441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28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Tarafların birbirini</a:t>
                      </a:r>
                      <a:r>
                        <a:rPr lang="tr-TR" sz="2200" baseline="0" dirty="0" smtClean="0"/>
                        <a:t> etkileyen menfaatleri/ihtiyaçları vardır.</a:t>
                      </a:r>
                      <a:endParaRPr lang="tr-TR" sz="2200" dirty="0"/>
                    </a:p>
                  </a:txBody>
                  <a:tcPr marL="91441" marR="91441" marT="45718" marB="45718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28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Tarafların çıkar çatışması</a:t>
                      </a:r>
                      <a:r>
                        <a:rPr lang="tr-TR" sz="2200" baseline="0" dirty="0" smtClean="0"/>
                        <a:t> vardır.</a:t>
                      </a:r>
                      <a:endParaRPr lang="tr-TR" sz="2200" dirty="0"/>
                    </a:p>
                  </a:txBody>
                  <a:tcPr marL="91441" marR="91441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9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Tarafların uyuşmazlığı çözüme kavuşturmak içi müzakere etmeye ihtiyaçları vardır.</a:t>
                      </a:r>
                      <a:endParaRPr lang="tr-TR" sz="2200" dirty="0"/>
                    </a:p>
                  </a:txBody>
                  <a:tcPr marL="91441" marR="91441" marT="45718" marB="45718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028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Karşılıklı etkileşim ve bilgi alışverişiyle dinamik bir süreçtir.</a:t>
                      </a:r>
                      <a:endParaRPr lang="tr-TR" sz="2200" dirty="0"/>
                    </a:p>
                  </a:txBody>
                  <a:tcPr marL="91441" marR="91441" marT="45718" marB="4571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196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Tarafların gönüllü olarak katıldığı bir süreçtir</a:t>
                      </a:r>
                      <a:r>
                        <a:rPr lang="tr-TR" sz="2200" baseline="0" dirty="0" smtClean="0"/>
                        <a:t> ve başarı için çaba gerektirir.</a:t>
                      </a:r>
                      <a:endParaRPr lang="tr-TR" sz="2200" dirty="0"/>
                    </a:p>
                  </a:txBody>
                  <a:tcPr marL="91441" marR="91441" marT="45718" marB="45718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028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q"/>
                      </a:pPr>
                      <a:r>
                        <a:rPr lang="tr-TR" sz="2200" dirty="0" smtClean="0"/>
                        <a:t>Taraflar müzakerede taviz alıp vermeye hazırdırlar.</a:t>
                      </a:r>
                      <a:endParaRPr lang="tr-TR" sz="2200" dirty="0"/>
                    </a:p>
                  </a:txBody>
                  <a:tcPr marL="91441" marR="91441" marT="45718" marB="45718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560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  <p:pic>
        <p:nvPicPr>
          <p:cNvPr id="2560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96975"/>
            <a:ext cx="657225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Müzakere Stratejileri</a:t>
            </a: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smtClean="0"/>
              <a:t>1.</a:t>
            </a:r>
            <a:r>
              <a:rPr lang="tr-TR" altLang="tr-TR" smtClean="0"/>
              <a:t> </a:t>
            </a:r>
            <a:r>
              <a:rPr lang="tr-TR" altLang="tr-TR" b="1" smtClean="0"/>
              <a:t>Rekabetçi Strateji: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Müzakerede bir tarafın mutlak olarak kendi isteğinin yerine gelmesi ve hükmetme arzusudur.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Böyle bir yönelimde, “Birinin kazancı, diğerinin kaybıdır” anlayışı vardır, dolayısıyla bu yönde güç kavgaları yapılır.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Müzakere Stratejileri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smtClean="0"/>
              <a:t>2.</a:t>
            </a:r>
            <a:r>
              <a:rPr lang="tr-TR" altLang="tr-TR" smtClean="0"/>
              <a:t> </a:t>
            </a:r>
            <a:r>
              <a:rPr lang="tr-TR" altLang="tr-TR" b="1" smtClean="0"/>
              <a:t>Uyuşmacı Strateji: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Müzakerede karşı tarafı yatıştırma, bir başka deyişle, karşı tarafın isteğini kendi isteğinin önünde görmeyi esas alan bir taktiktir.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Böyle kişiler, sadece ilişkiyi korumak adına cömert ve fedakârdırlar.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Müzakere Stratejileri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b="1" smtClean="0"/>
              <a:t>3.</a:t>
            </a:r>
            <a:r>
              <a:rPr lang="tr-TR" altLang="tr-TR" smtClean="0"/>
              <a:t> </a:t>
            </a:r>
            <a:r>
              <a:rPr lang="tr-TR" altLang="tr-TR" b="1" smtClean="0"/>
              <a:t>Problem Çözücü Strateji: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Her iki tarafta da isteklerinin tamamen yerine getirilmesi arzusu vardır. Bu stratejiye göre, bir tarafın kazancı, mutlaka diğer tarafın kaybı olmamalıdır.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mtClean="0"/>
              <a:t>Müzakereci, müzakere sona erdiğinde anlaşmaya varmayı samimiyetle ister.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A91A77-5954-4800-B875-8E05AB94B182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2444</TotalTime>
  <Words>615</Words>
  <Application>Microsoft Office PowerPoint</Application>
  <PresentationFormat>Ekran Gösterisi (4:3)</PresentationFormat>
  <Paragraphs>103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Wingdings</vt:lpstr>
      <vt:lpstr>Office Teması</vt:lpstr>
      <vt:lpstr>PowerPoint Sunusu</vt:lpstr>
      <vt:lpstr>Uyuşmazlık</vt:lpstr>
      <vt:lpstr>UZLAŞTIRMA SÜRECİ</vt:lpstr>
      <vt:lpstr>Müzakerenin Tanımı, Kapsamı ve Özellikleri</vt:lpstr>
      <vt:lpstr>Uzlaştırmada Müzakere Sürecinin Özellikleri</vt:lpstr>
      <vt:lpstr>PowerPoint Sunusu</vt:lpstr>
      <vt:lpstr>Müzakere Stratejileri</vt:lpstr>
      <vt:lpstr>Müzakere Stratejileri</vt:lpstr>
      <vt:lpstr>Müzakere Stratejileri</vt:lpstr>
      <vt:lpstr>Müzakere Stratejileri</vt:lpstr>
      <vt:lpstr>Müzakere Stratejileri</vt:lpstr>
      <vt:lpstr>Müzakere Sürecinde Tarafların Olası Davranışları</vt:lpstr>
      <vt:lpstr>Müzakere Sürecinde Tarafların Olası Davranışları</vt:lpstr>
      <vt:lpstr>Müzakere Sürecinde Tarafların Olası Davranışları</vt:lpstr>
      <vt:lpstr>Müzakere Sürecinde Tarafların Olası Davranışları</vt:lpstr>
      <vt:lpstr>Müzakere Sürecinde Tarafların Olası Davranışları</vt:lpstr>
      <vt:lpstr>Anlaşmazlık Çözüm Yöntemleri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yz</dc:creator>
  <cp:lastModifiedBy>Asli.Yagmurlu</cp:lastModifiedBy>
  <cp:revision>318</cp:revision>
  <cp:lastPrinted>2017-12-15T12:25:58Z</cp:lastPrinted>
  <dcterms:created xsi:type="dcterms:W3CDTF">2016-05-08T10:43:22Z</dcterms:created>
  <dcterms:modified xsi:type="dcterms:W3CDTF">2019-09-23T14:32:18Z</dcterms:modified>
</cp:coreProperties>
</file>