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4" r:id="rId3"/>
    <p:sldId id="265" r:id="rId4"/>
    <p:sldId id="266" r:id="rId5"/>
    <p:sldId id="267" r:id="rId6"/>
    <p:sldId id="268" r:id="rId7"/>
    <p:sldId id="269" r:id="rId8"/>
    <p:sldId id="270" r:id="rId9"/>
    <p:sldId id="26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licey.net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CB0B1-BEF2-4B2E-A81B-47F6AA2B0EE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Синтаксис </a:t>
            </a:r>
            <a:r>
              <a:rPr lang="tr-TR" dirty="0"/>
              <a:t>I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08CD69-D3F2-4000-8667-1A55860AC75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Урок 4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24384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B89F32-625E-4464-94F6-A425101DB3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675861"/>
            <a:ext cx="9601200" cy="5191539"/>
          </a:xfrm>
        </p:spPr>
        <p:txBody>
          <a:bodyPr>
            <a:normAutofit/>
          </a:bodyPr>
          <a:lstStyle/>
          <a:p>
            <a:pPr algn="just"/>
            <a:r>
              <a:rPr lang="ru-RU" b="1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Подлежащее</a:t>
            </a:r>
            <a:r>
              <a:rPr lang="ru-RU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– это главный член предложения, который обозначает предмет речи и отвечает на вопрос именительного падежа (</a:t>
            </a:r>
            <a:r>
              <a:rPr lang="ru-RU" b="1" i="1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кто? что?</a:t>
            </a:r>
            <a:r>
              <a:rPr lang="ru-RU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marL="0" indent="0" algn="just">
              <a:buNone/>
            </a:pPr>
            <a:r>
              <a:rPr lang="ru-RU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	Обратите внимание на значение (а) и форму выражения (б) подлежащего:</a:t>
            </a:r>
          </a:p>
          <a:p>
            <a:pPr marL="0" indent="0" algn="just">
              <a:buNone/>
            </a:pPr>
            <a:r>
              <a:rPr lang="ru-RU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а) подлежащее – это </a:t>
            </a:r>
            <a:r>
              <a:rPr lang="ru-RU" b="1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то, о чем говорится</a:t>
            </a:r>
            <a:r>
              <a:rPr lang="ru-RU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в предложении (предмет речи);</a:t>
            </a:r>
          </a:p>
          <a:p>
            <a:pPr marL="0" indent="0" algn="just">
              <a:buNone/>
            </a:pPr>
            <a:r>
              <a:rPr lang="ru-RU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б) основная форма выражения подлежащего – </a:t>
            </a:r>
            <a:r>
              <a:rPr lang="ru-RU" b="1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именительный падеж</a:t>
            </a:r>
            <a:r>
              <a:rPr lang="ru-RU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(вопрос </a:t>
            </a:r>
            <a:r>
              <a:rPr lang="ru-RU" b="1" i="1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кто? что?</a:t>
            </a:r>
            <a:r>
              <a:rPr lang="ru-RU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tr-TR" b="0" i="0" dirty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b="0" i="0" dirty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На вопрос </a:t>
            </a:r>
            <a:r>
              <a:rPr lang="ru-RU" b="1" i="1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что?</a:t>
            </a:r>
            <a:r>
              <a:rPr lang="ru-RU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отвечает не только именительный, но и винительный падеж существительного; формы именительного и винительного падежей тоже могут совпадать. Чтобы разграничить эти падежи, можно подставить существительное 1-го склонения (например – </a:t>
            </a:r>
            <a:r>
              <a:rPr lang="ru-RU" b="0" i="1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книга</a:t>
            </a:r>
            <a:r>
              <a:rPr lang="ru-RU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): именительный падеж – </a:t>
            </a:r>
            <a:r>
              <a:rPr lang="ru-RU" b="0" i="1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книга</a:t>
            </a:r>
            <a:r>
              <a:rPr lang="ru-RU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; винительный падеж – </a:t>
            </a:r>
            <a:r>
              <a:rPr lang="ru-RU" b="0" i="1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книгу</a:t>
            </a:r>
            <a:r>
              <a:rPr lang="ru-RU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50431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D85E5D-1F07-4C9B-BD96-3B94D39437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927652"/>
            <a:ext cx="9601200" cy="4939748"/>
          </a:xfrm>
        </p:spPr>
        <p:txBody>
          <a:bodyPr>
            <a:normAutofit/>
          </a:bodyPr>
          <a:lstStyle/>
          <a:p>
            <a:r>
              <a:rPr lang="ru-RU" dirty="0"/>
              <a:t>В русском языке подлежащим может быть:</a:t>
            </a:r>
          </a:p>
          <a:p>
            <a:pPr marL="0" indent="0">
              <a:buNone/>
            </a:pPr>
            <a:r>
              <a:rPr lang="ru-RU" dirty="0"/>
              <a:t>	- существительное</a:t>
            </a:r>
          </a:p>
          <a:p>
            <a:pPr marL="0" indent="0">
              <a:buNone/>
            </a:pPr>
            <a:r>
              <a:rPr lang="ru-RU" dirty="0"/>
              <a:t>	-прилагательное</a:t>
            </a:r>
          </a:p>
          <a:p>
            <a:pPr marL="0" indent="0">
              <a:buNone/>
            </a:pPr>
            <a:r>
              <a:rPr lang="ru-RU" dirty="0"/>
              <a:t>	-местоимение</a:t>
            </a:r>
          </a:p>
          <a:p>
            <a:pPr marL="0" indent="0">
              <a:buNone/>
            </a:pPr>
            <a:r>
              <a:rPr lang="ru-RU" dirty="0"/>
              <a:t>	-причастие</a:t>
            </a:r>
          </a:p>
          <a:p>
            <a:pPr marL="0" indent="0">
              <a:buNone/>
            </a:pPr>
            <a:r>
              <a:rPr lang="ru-RU" dirty="0"/>
              <a:t>	-инфинитив</a:t>
            </a:r>
          </a:p>
          <a:p>
            <a:pPr marL="0" indent="0">
              <a:buNone/>
            </a:pPr>
            <a:r>
              <a:rPr lang="ru-RU" dirty="0"/>
              <a:t>	-числительное</a:t>
            </a:r>
          </a:p>
          <a:p>
            <a:pPr marL="0" indent="0">
              <a:buNone/>
            </a:pPr>
            <a:r>
              <a:rPr lang="ru-RU" dirty="0"/>
              <a:t>	-наречие</a:t>
            </a:r>
          </a:p>
          <a:p>
            <a:pPr marL="0" indent="0">
              <a:buNone/>
            </a:pPr>
            <a:r>
              <a:rPr lang="ru-RU" dirty="0"/>
              <a:t>	-междометие</a:t>
            </a:r>
          </a:p>
          <a:p>
            <a:pPr marL="0" indent="0">
              <a:buNone/>
            </a:pPr>
            <a:r>
              <a:rPr lang="ru-RU" dirty="0"/>
              <a:t>	</a:t>
            </a:r>
          </a:p>
          <a:p>
            <a:pPr marL="0" indent="0">
              <a:buNone/>
            </a:pPr>
            <a:r>
              <a:rPr lang="ru-RU" dirty="0"/>
              <a:t>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3937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490FFE-2F6F-45D2-AC35-C4CE506E33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808383"/>
            <a:ext cx="9601200" cy="5059017"/>
          </a:xfrm>
        </p:spPr>
        <p:txBody>
          <a:bodyPr/>
          <a:lstStyle/>
          <a:p>
            <a:r>
              <a:rPr lang="ru-RU" dirty="0"/>
              <a:t>В русском языке функции подлежащего могут выполнять даже служебные части речи</a:t>
            </a:r>
          </a:p>
          <a:p>
            <a:pPr marL="0" indent="0">
              <a:buNone/>
            </a:pPr>
            <a:r>
              <a:rPr lang="ru-RU" dirty="0"/>
              <a:t>	-предлог</a:t>
            </a:r>
          </a:p>
          <a:p>
            <a:pPr marL="0" indent="0">
              <a:buNone/>
            </a:pPr>
            <a:r>
              <a:rPr lang="ru-RU" dirty="0"/>
              <a:t>	-союз</a:t>
            </a:r>
          </a:p>
          <a:p>
            <a:pPr marL="0" indent="0">
              <a:buNone/>
            </a:pPr>
            <a:r>
              <a:rPr lang="ru-RU" dirty="0"/>
              <a:t>	-частица</a:t>
            </a:r>
          </a:p>
          <a:p>
            <a:r>
              <a:rPr lang="ru-RU" dirty="0"/>
              <a:t>Иногда встречаются особые случаи, когда подлежащее не стоит в именительном падеже или в роли подлежащего выступает глагол.</a:t>
            </a:r>
          </a:p>
          <a:p>
            <a:pPr marL="0" indent="0">
              <a:buNone/>
            </a:pPr>
            <a:r>
              <a:rPr lang="ru-RU" dirty="0"/>
              <a:t>Пример: </a:t>
            </a:r>
            <a:r>
              <a:rPr lang="ru-RU" b="0" i="1" u="sng" dirty="0">
                <a:solidFill>
                  <a:srgbClr val="000000"/>
                </a:solidFill>
                <a:effectLst/>
                <a:latin typeface="Lato"/>
              </a:rPr>
              <a:t>«Брату»</a:t>
            </a:r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 (что?) – 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форма дательного падежа существительного.</a:t>
            </a:r>
            <a:br>
              <a:rPr lang="ru-RU" dirty="0"/>
            </a:br>
            <a:r>
              <a:rPr lang="ru-RU" dirty="0"/>
              <a:t>	</a:t>
            </a:r>
            <a:r>
              <a:rPr lang="ru-RU" b="0" i="1" u="sng" dirty="0">
                <a:solidFill>
                  <a:srgbClr val="000000"/>
                </a:solidFill>
                <a:effectLst/>
                <a:latin typeface="Lato"/>
              </a:rPr>
              <a:t>«Читаю»</a:t>
            </a:r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 (что?) – 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форма 1-го лица глагола настоящего времени</a:t>
            </a:r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.</a:t>
            </a:r>
            <a:br>
              <a:rPr lang="ru-RU" dirty="0"/>
            </a:br>
            <a:r>
              <a:rPr lang="ru-RU" dirty="0"/>
              <a:t>	</a:t>
            </a:r>
            <a:r>
              <a:rPr lang="ru-RU" b="0" i="1" u="sng" dirty="0">
                <a:solidFill>
                  <a:srgbClr val="000000"/>
                </a:solidFill>
                <a:effectLst/>
                <a:latin typeface="Lato"/>
              </a:rPr>
              <a:t>«Не забывай себя, не волнуйся, умеренно трудись»</a:t>
            </a:r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 (что?) – 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было его 	девизом.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0956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3D67C2-C1AD-468A-8941-D59ADF2B56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543339"/>
            <a:ext cx="9601200" cy="5324061"/>
          </a:xfrm>
        </p:spPr>
        <p:txBody>
          <a:bodyPr>
            <a:normAutofit/>
          </a:bodyPr>
          <a:lstStyle/>
          <a:p>
            <a:r>
              <a:rPr lang="ru-RU" dirty="0"/>
              <a:t>Проанализируйте примеры:</a:t>
            </a:r>
          </a:p>
          <a:p>
            <a:pPr marL="0" indent="0">
              <a:buNone/>
            </a:pPr>
            <a:r>
              <a:rPr lang="ru-RU" dirty="0"/>
              <a:t>Пример: 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Старший </a:t>
            </a:r>
            <a:r>
              <a:rPr lang="ru-RU" b="0" i="1" u="sng" dirty="0">
                <a:solidFill>
                  <a:srgbClr val="000000"/>
                </a:solidFill>
                <a:effectLst/>
                <a:latin typeface="Lato"/>
              </a:rPr>
              <a:t>сын</a:t>
            </a:r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 (кто?) 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уехал в столицу.</a:t>
            </a:r>
          </a:p>
          <a:p>
            <a:pPr marL="0" indent="0">
              <a:buNone/>
            </a:pPr>
            <a:r>
              <a:rPr lang="ru-RU" i="1" dirty="0">
                <a:solidFill>
                  <a:srgbClr val="000000"/>
                </a:solidFill>
                <a:latin typeface="Lato"/>
              </a:rPr>
              <a:t>	</a:t>
            </a:r>
            <a:r>
              <a:rPr lang="ru-RU" b="0" i="1" u="sng" dirty="0">
                <a:solidFill>
                  <a:srgbClr val="000000"/>
                </a:solidFill>
                <a:effectLst/>
                <a:latin typeface="Lato"/>
              </a:rPr>
              <a:t>Он</a:t>
            </a:r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 (кто?) 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уехал в столицу.</a:t>
            </a:r>
            <a:endParaRPr lang="ru-RU" i="1" dirty="0">
              <a:solidFill>
                <a:srgbClr val="000000"/>
              </a:solidFill>
              <a:latin typeface="Lato"/>
            </a:endParaRPr>
          </a:p>
          <a:p>
            <a:pPr marL="0" indent="0">
              <a:buNone/>
            </a:pPr>
            <a:r>
              <a:rPr lang="ru-RU" i="1" dirty="0">
                <a:solidFill>
                  <a:srgbClr val="000000"/>
                </a:solidFill>
                <a:latin typeface="Lato"/>
              </a:rPr>
              <a:t>	</a:t>
            </a:r>
            <a:r>
              <a:rPr lang="ru-RU" b="0" i="1" u="sng" dirty="0">
                <a:solidFill>
                  <a:srgbClr val="000000"/>
                </a:solidFill>
                <a:effectLst/>
                <a:latin typeface="Lato"/>
              </a:rPr>
              <a:t>Старший</a:t>
            </a:r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 (кто?) 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уехал в столицу.</a:t>
            </a:r>
          </a:p>
          <a:p>
            <a:pPr marL="0" indent="0">
              <a:buNone/>
            </a:pP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	</a:t>
            </a:r>
            <a:r>
              <a:rPr lang="ru-RU" b="0" i="1" u="sng" dirty="0">
                <a:solidFill>
                  <a:srgbClr val="000000"/>
                </a:solidFill>
                <a:effectLst/>
                <a:latin typeface="Lato"/>
              </a:rPr>
              <a:t>Поднявший</a:t>
            </a:r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 (кто?) 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меч от меча и погибнет.</a:t>
            </a:r>
          </a:p>
          <a:p>
            <a:pPr marL="0" indent="0">
              <a:buNone/>
            </a:pPr>
            <a:r>
              <a:rPr lang="ru-RU" i="1" dirty="0">
                <a:solidFill>
                  <a:srgbClr val="000000"/>
                </a:solidFill>
                <a:latin typeface="Lato"/>
              </a:rPr>
              <a:t>	</a:t>
            </a:r>
            <a:r>
              <a:rPr lang="ru-RU" b="0" i="1" u="sng" dirty="0">
                <a:solidFill>
                  <a:srgbClr val="000000"/>
                </a:solidFill>
                <a:effectLst/>
                <a:latin typeface="Lato"/>
              </a:rPr>
              <a:t>Двое</a:t>
            </a:r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 (кто?) 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уехали в столицу.</a:t>
            </a:r>
          </a:p>
          <a:p>
            <a:pPr marL="0" indent="0">
              <a:buNone/>
            </a:pPr>
            <a:r>
              <a:rPr lang="ru-RU" i="1" dirty="0">
                <a:solidFill>
                  <a:srgbClr val="000000"/>
                </a:solidFill>
                <a:latin typeface="Lato"/>
              </a:rPr>
              <a:t>	</a:t>
            </a:r>
            <a:r>
              <a:rPr lang="ru-RU" b="0" i="1" u="sng" dirty="0">
                <a:solidFill>
                  <a:srgbClr val="000000"/>
                </a:solidFill>
                <a:effectLst/>
                <a:latin typeface="Lato"/>
              </a:rPr>
              <a:t>Любить</a:t>
            </a:r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 (что?)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 – это прекрасно.</a:t>
            </a:r>
            <a:br>
              <a:rPr lang="ru-RU" dirty="0"/>
            </a:br>
            <a:r>
              <a:rPr lang="ru-RU" dirty="0"/>
              <a:t>	</a:t>
            </a:r>
            <a:r>
              <a:rPr lang="ru-RU" b="0" i="1" u="sng" dirty="0">
                <a:solidFill>
                  <a:srgbClr val="000000"/>
                </a:solidFill>
                <a:effectLst/>
                <a:latin typeface="Lato"/>
              </a:rPr>
              <a:t>Жить</a:t>
            </a:r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 (что?) – 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родине служить.</a:t>
            </a:r>
          </a:p>
          <a:p>
            <a:pPr marL="0" indent="0">
              <a:buNone/>
            </a:pPr>
            <a:r>
              <a:rPr lang="ru-RU" i="1" dirty="0">
                <a:solidFill>
                  <a:srgbClr val="000000"/>
                </a:solidFill>
                <a:latin typeface="Lato"/>
              </a:rPr>
              <a:t>	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Настало и роковое </a:t>
            </a:r>
            <a:r>
              <a:rPr lang="ru-RU" b="0" i="1" u="sng" dirty="0">
                <a:solidFill>
                  <a:srgbClr val="000000"/>
                </a:solidFill>
                <a:effectLst/>
                <a:latin typeface="Lato"/>
              </a:rPr>
              <a:t>послезавтра</a:t>
            </a:r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 (что?).</a:t>
            </a:r>
            <a:endParaRPr lang="ru-RU" i="1" dirty="0">
              <a:solidFill>
                <a:srgbClr val="000000"/>
              </a:solidFill>
              <a:latin typeface="Lato"/>
            </a:endParaRPr>
          </a:p>
          <a:p>
            <a:pPr marL="0" indent="0">
              <a:buNone/>
            </a:pPr>
            <a:r>
              <a:rPr lang="ru-RU" i="1" dirty="0">
                <a:solidFill>
                  <a:srgbClr val="000000"/>
                </a:solidFill>
                <a:latin typeface="Lato"/>
              </a:rPr>
              <a:t>	</a:t>
            </a:r>
            <a:r>
              <a:rPr lang="ru-RU" b="0" i="1" u="sng" dirty="0">
                <a:solidFill>
                  <a:srgbClr val="000000"/>
                </a:solidFill>
                <a:effectLst/>
                <a:latin typeface="Lato"/>
              </a:rPr>
              <a:t>«В»</a:t>
            </a:r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 (что?) 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является предлогом.</a:t>
            </a:r>
          </a:p>
          <a:p>
            <a:pPr marL="0" indent="0">
              <a:buNone/>
            </a:pPr>
            <a:r>
              <a:rPr lang="ru-RU" i="1" dirty="0">
                <a:solidFill>
                  <a:srgbClr val="000000"/>
                </a:solidFill>
                <a:latin typeface="Lato"/>
              </a:rPr>
              <a:t>	</a:t>
            </a:r>
            <a:r>
              <a:rPr lang="ru-RU" b="0" i="1" u="sng" dirty="0">
                <a:solidFill>
                  <a:srgbClr val="000000"/>
                </a:solidFill>
                <a:effectLst/>
                <a:latin typeface="Lato"/>
              </a:rPr>
              <a:t>«А»</a:t>
            </a:r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 (что?) – 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противительный союз.</a:t>
            </a:r>
            <a:endParaRPr lang="ru-RU" i="1" dirty="0">
              <a:solidFill>
                <a:srgbClr val="000000"/>
              </a:solidFill>
              <a:latin typeface="Lato"/>
            </a:endParaRPr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b="0" i="1" u="sng" dirty="0">
                <a:solidFill>
                  <a:srgbClr val="000000"/>
                </a:solidFill>
                <a:effectLst/>
                <a:latin typeface="Lato"/>
              </a:rPr>
              <a:t>«Не»</a:t>
            </a:r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 (что?) 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с глаголами пишется отдельно.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07397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2EB569-5734-4C96-9D27-84DD3166A8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71939"/>
          </a:xfrm>
        </p:spPr>
        <p:txBody>
          <a:bodyPr/>
          <a:lstStyle/>
          <a:p>
            <a:r>
              <a:rPr lang="ru-RU" dirty="0"/>
              <a:t>Цельные словосочетания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51B591-10F7-4336-87F1-E69BAA6E94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57739"/>
            <a:ext cx="9601200" cy="4409661"/>
          </a:xfrm>
        </p:spPr>
        <p:txBody>
          <a:bodyPr/>
          <a:lstStyle/>
          <a:p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Имя в именительном падеже (наречие) + имя в родительном падеже</a:t>
            </a:r>
          </a:p>
          <a:p>
            <a:pPr marL="0" indent="0">
              <a:buNone/>
            </a:pPr>
            <a:r>
              <a:rPr lang="ru-RU" dirty="0">
                <a:solidFill>
                  <a:srgbClr val="000000"/>
                </a:solidFill>
                <a:latin typeface="Lato"/>
              </a:rPr>
              <a:t>Пример: </a:t>
            </a:r>
            <a:r>
              <a:rPr lang="ru-RU" b="0" i="1" u="sng" dirty="0">
                <a:solidFill>
                  <a:srgbClr val="000000"/>
                </a:solidFill>
                <a:effectLst/>
                <a:latin typeface="Lato"/>
              </a:rPr>
              <a:t>Пять стульев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 стояло у стены.</a:t>
            </a:r>
            <a:br>
              <a:rPr lang="ru-RU" b="0" i="1" dirty="0">
                <a:solidFill>
                  <a:srgbClr val="000000"/>
                </a:solidFill>
                <a:effectLst/>
                <a:latin typeface="Lato"/>
              </a:rPr>
            </a:b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	</a:t>
            </a:r>
            <a:r>
              <a:rPr lang="ru-RU" b="0" i="1" u="sng" dirty="0">
                <a:solidFill>
                  <a:srgbClr val="000000"/>
                </a:solidFill>
                <a:effectLst/>
                <a:latin typeface="Lato"/>
              </a:rPr>
              <a:t>Несколько стульев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 стояло у стены.</a:t>
            </a:r>
            <a:br>
              <a:rPr lang="ru-RU" b="0" i="1" dirty="0">
                <a:solidFill>
                  <a:srgbClr val="000000"/>
                </a:solidFill>
                <a:effectLst/>
                <a:latin typeface="Lato"/>
              </a:rPr>
            </a:b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	</a:t>
            </a:r>
            <a:r>
              <a:rPr lang="ru-RU" b="0" i="1" u="sng" dirty="0">
                <a:solidFill>
                  <a:srgbClr val="000000"/>
                </a:solidFill>
                <a:effectLst/>
                <a:latin typeface="Lato"/>
              </a:rPr>
              <a:t>Часть стульев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 стояла у стены.</a:t>
            </a:r>
            <a:br>
              <a:rPr lang="ru-RU" b="0" i="1" dirty="0">
                <a:solidFill>
                  <a:srgbClr val="000000"/>
                </a:solidFill>
                <a:effectLst/>
                <a:latin typeface="Lato"/>
              </a:rPr>
            </a:b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	</a:t>
            </a:r>
            <a:r>
              <a:rPr lang="ru-RU" b="0" i="1" u="sng" dirty="0">
                <a:solidFill>
                  <a:srgbClr val="000000"/>
                </a:solidFill>
                <a:effectLst/>
                <a:latin typeface="Lato"/>
              </a:rPr>
              <a:t>Много стульев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 стояло у стены.</a:t>
            </a:r>
          </a:p>
          <a:p>
            <a:pPr marL="0" indent="0">
              <a:buNone/>
            </a:pPr>
            <a:endParaRPr lang="ru-RU" b="0" i="1" dirty="0">
              <a:solidFill>
                <a:srgbClr val="000000"/>
              </a:solidFill>
              <a:effectLst/>
              <a:latin typeface="Lato"/>
            </a:endParaRPr>
          </a:p>
          <a:p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Имя в именительном падеже + имя в родительном падеже с предлогом </a:t>
            </a:r>
            <a:r>
              <a:rPr lang="ru-RU" b="1" i="1" dirty="0">
                <a:solidFill>
                  <a:srgbClr val="CC0033"/>
                </a:solidFill>
                <a:effectLst/>
                <a:latin typeface="Lato"/>
              </a:rPr>
              <a:t>из</a:t>
            </a:r>
            <a:endParaRPr lang="ru-RU" i="1" dirty="0">
              <a:solidFill>
                <a:srgbClr val="000000"/>
              </a:solidFill>
              <a:latin typeface="Lato"/>
            </a:endParaRPr>
          </a:p>
          <a:p>
            <a:pPr marL="0" indent="0">
              <a:buNone/>
            </a:pPr>
            <a:r>
              <a:rPr lang="ru-RU" i="1" dirty="0">
                <a:solidFill>
                  <a:srgbClr val="000000"/>
                </a:solidFill>
                <a:latin typeface="Lato"/>
              </a:rPr>
              <a:t>Пример: </a:t>
            </a:r>
            <a:r>
              <a:rPr lang="ru-RU" b="0" i="1" u="sng" dirty="0">
                <a:solidFill>
                  <a:srgbClr val="000000"/>
                </a:solidFill>
                <a:effectLst/>
                <a:latin typeface="Lato"/>
              </a:rPr>
              <a:t>Двое из нас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 поедут в столицу.</a:t>
            </a:r>
            <a:br>
              <a:rPr lang="ru-RU" b="0" i="1" dirty="0">
                <a:solidFill>
                  <a:srgbClr val="000000"/>
                </a:solidFill>
                <a:effectLst/>
                <a:latin typeface="Lato"/>
              </a:rPr>
            </a:b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	</a:t>
            </a:r>
            <a:r>
              <a:rPr lang="ru-RU" b="0" i="1" u="sng" dirty="0">
                <a:solidFill>
                  <a:srgbClr val="000000"/>
                </a:solidFill>
                <a:effectLst/>
                <a:latin typeface="Lato"/>
              </a:rPr>
              <a:t>Каждый из нас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 поедет в столицу.</a:t>
            </a:r>
            <a:br>
              <a:rPr lang="ru-RU" b="0" i="1" dirty="0">
                <a:solidFill>
                  <a:srgbClr val="000000"/>
                </a:solidFill>
                <a:effectLst/>
                <a:latin typeface="Lato"/>
              </a:rPr>
            </a:b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	</a:t>
            </a:r>
            <a:r>
              <a:rPr lang="ru-RU" b="0" i="1" u="sng" dirty="0">
                <a:solidFill>
                  <a:srgbClr val="000000"/>
                </a:solidFill>
                <a:effectLst/>
                <a:latin typeface="Lato"/>
              </a:rPr>
              <a:t>Многие из нас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 поедут в столицу.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47273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996A00-4493-4830-AB56-09280429FF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424069"/>
            <a:ext cx="9601200" cy="5433392"/>
          </a:xfrm>
        </p:spPr>
        <p:txBody>
          <a:bodyPr/>
          <a:lstStyle/>
          <a:p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Имя в именительном падеже + имя в творительном падеже с предлогом </a:t>
            </a:r>
            <a:r>
              <a:rPr lang="ru-RU" b="1" i="1" dirty="0">
                <a:solidFill>
                  <a:srgbClr val="CC0033"/>
                </a:solidFill>
                <a:effectLst/>
                <a:latin typeface="Lato"/>
              </a:rPr>
              <a:t>с</a:t>
            </a:r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 (только при сказуемом – во множественном числе!)</a:t>
            </a:r>
          </a:p>
          <a:p>
            <a:pPr marL="0" indent="0">
              <a:buNone/>
            </a:pPr>
            <a:r>
              <a:rPr lang="ru-RU" dirty="0">
                <a:solidFill>
                  <a:srgbClr val="000000"/>
                </a:solidFill>
                <a:latin typeface="Lato"/>
              </a:rPr>
              <a:t>Пример: </a:t>
            </a:r>
            <a:r>
              <a:rPr lang="ru-RU" b="0" i="1" u="sng" dirty="0">
                <a:solidFill>
                  <a:srgbClr val="000000"/>
                </a:solidFill>
                <a:effectLst/>
                <a:latin typeface="Lato"/>
              </a:rPr>
              <a:t>Мать с сыном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 поедут</a:t>
            </a:r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 (мн. ч.) 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отдыхать</a:t>
            </a:r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.</a:t>
            </a:r>
            <a:br>
              <a:rPr lang="ru-RU" dirty="0"/>
            </a:br>
            <a:r>
              <a:rPr lang="ru-RU" dirty="0"/>
              <a:t>	</a:t>
            </a:r>
            <a:r>
              <a:rPr lang="ru-RU" b="0" i="1" u="sng" dirty="0">
                <a:solidFill>
                  <a:srgbClr val="000000"/>
                </a:solidFill>
                <a:effectLst/>
                <a:latin typeface="Lato"/>
              </a:rPr>
              <a:t>Мать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 с сыном поедет</a:t>
            </a:r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 (ед. ч.) 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отдыхать</a:t>
            </a:r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.</a:t>
            </a:r>
          </a:p>
          <a:p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Существительные </a:t>
            </a:r>
            <a:r>
              <a:rPr lang="ru-RU" b="1" i="1" dirty="0">
                <a:solidFill>
                  <a:srgbClr val="CC0033"/>
                </a:solidFill>
                <a:effectLst/>
                <a:latin typeface="Lato"/>
              </a:rPr>
              <a:t>начало, середина, конец</a:t>
            </a:r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 + существительное в родительном падеже</a:t>
            </a:r>
            <a:endParaRPr lang="ru-RU" dirty="0">
              <a:solidFill>
                <a:srgbClr val="000000"/>
              </a:solidFill>
              <a:latin typeface="Lato"/>
            </a:endParaRPr>
          </a:p>
          <a:p>
            <a:pPr marL="0" indent="0">
              <a:buNone/>
            </a:pPr>
            <a:r>
              <a:rPr lang="ru-RU" dirty="0">
                <a:solidFill>
                  <a:srgbClr val="000000"/>
                </a:solidFill>
                <a:latin typeface="Lato"/>
              </a:rPr>
              <a:t>Пример: 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Стоял </a:t>
            </a:r>
            <a:r>
              <a:rPr lang="ru-RU" b="0" i="1" u="sng" dirty="0">
                <a:solidFill>
                  <a:srgbClr val="000000"/>
                </a:solidFill>
                <a:effectLst/>
                <a:latin typeface="Lato"/>
              </a:rPr>
              <a:t>конец сентября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.</a:t>
            </a:r>
          </a:p>
          <a:p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Существительное + согласуемое имя (фразеологизм, терминологическое сочетание и словосочетание с метафорическим значением)</a:t>
            </a:r>
          </a:p>
          <a:p>
            <a:pPr marL="0" indent="0">
              <a:buNone/>
            </a:pPr>
            <a:r>
              <a:rPr lang="ru-RU" dirty="0">
                <a:solidFill>
                  <a:srgbClr val="000000"/>
                </a:solidFill>
                <a:latin typeface="Lato"/>
              </a:rPr>
              <a:t>Пример: </a:t>
            </a:r>
            <a:r>
              <a:rPr lang="ru-RU" b="0" i="1" u="sng" dirty="0">
                <a:solidFill>
                  <a:srgbClr val="000000"/>
                </a:solidFill>
                <a:effectLst/>
                <a:latin typeface="Lato"/>
              </a:rPr>
              <a:t>Млечный путь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 разостлался по небу.</a:t>
            </a:r>
            <a:br>
              <a:rPr lang="ru-RU" b="0" i="1" dirty="0">
                <a:solidFill>
                  <a:srgbClr val="000000"/>
                </a:solidFill>
                <a:effectLst/>
                <a:latin typeface="Lato"/>
              </a:rPr>
            </a:b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	</a:t>
            </a:r>
            <a:r>
              <a:rPr lang="ru-RU" b="0" i="1" u="sng" dirty="0">
                <a:solidFill>
                  <a:srgbClr val="000000"/>
                </a:solidFill>
                <a:effectLst/>
                <a:latin typeface="Lato"/>
              </a:rPr>
              <a:t>Белые мухи</a:t>
            </a:r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 (снежинки) 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кружили в небе.</a:t>
            </a:r>
            <a:br>
              <a:rPr lang="ru-RU" b="0" i="1" dirty="0">
                <a:solidFill>
                  <a:srgbClr val="000000"/>
                </a:solidFill>
                <a:effectLst/>
                <a:latin typeface="Lato"/>
              </a:rPr>
            </a:b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	</a:t>
            </a:r>
            <a:r>
              <a:rPr lang="ru-RU" b="0" i="1" u="sng" dirty="0">
                <a:solidFill>
                  <a:srgbClr val="000000"/>
                </a:solidFill>
                <a:effectLst/>
                <a:latin typeface="Lato"/>
              </a:rPr>
              <a:t>Шапка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 русых </a:t>
            </a:r>
            <a:r>
              <a:rPr lang="ru-RU" b="0" i="1" u="sng" dirty="0">
                <a:solidFill>
                  <a:srgbClr val="000000"/>
                </a:solidFill>
                <a:effectLst/>
                <a:latin typeface="Lato"/>
              </a:rPr>
              <a:t>кудрей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 колыхалась на его голове.</a:t>
            </a:r>
          </a:p>
          <a:p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Неопределённое местоимение (от основ </a:t>
            </a:r>
            <a:r>
              <a:rPr lang="ru-RU" b="1" i="1" dirty="0">
                <a:solidFill>
                  <a:srgbClr val="CC0033"/>
                </a:solidFill>
                <a:effectLst/>
                <a:latin typeface="Lato"/>
              </a:rPr>
              <a:t>кто, что</a:t>
            </a:r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) + согласуемое имя</a:t>
            </a:r>
          </a:p>
          <a:p>
            <a:pPr marL="0" indent="0">
              <a:buNone/>
            </a:pPr>
            <a:r>
              <a:rPr lang="ru-RU" dirty="0">
                <a:solidFill>
                  <a:srgbClr val="000000"/>
                </a:solidFill>
                <a:latin typeface="Lato"/>
              </a:rPr>
              <a:t>Пример: </a:t>
            </a:r>
            <a:r>
              <a:rPr lang="ru-RU" b="0" i="1" u="sng" dirty="0">
                <a:solidFill>
                  <a:srgbClr val="000000"/>
                </a:solidFill>
                <a:effectLst/>
                <a:latin typeface="Lato"/>
              </a:rPr>
              <a:t>Что-то неприятное</a:t>
            </a:r>
            <a:r>
              <a:rPr lang="ru-RU" b="0" i="1" dirty="0">
                <a:solidFill>
                  <a:srgbClr val="000000"/>
                </a:solidFill>
                <a:effectLst/>
                <a:latin typeface="Lato"/>
              </a:rPr>
              <a:t> было во всем его облике.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77765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ED7862-9A8A-45A9-9865-AC328F6D78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768627"/>
            <a:ext cx="9601200" cy="5098774"/>
          </a:xfrm>
        </p:spPr>
        <p:txBody>
          <a:bodyPr/>
          <a:lstStyle/>
          <a:p>
            <a:pPr algn="just" fontAlgn="base"/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К подлежащему всегда можно задать вопросы </a:t>
            </a:r>
            <a:r>
              <a:rPr lang="ru-RU" b="1" i="1" dirty="0">
                <a:solidFill>
                  <a:schemeClr val="tx1"/>
                </a:solidFill>
                <a:effectLst/>
                <a:latin typeface="Lato"/>
              </a:rPr>
              <a:t>кто? что?</a:t>
            </a: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, даже если оно не изменяется по падежам. </a:t>
            </a:r>
          </a:p>
          <a:p>
            <a:pPr marL="0" indent="0" algn="just" fontAlgn="base">
              <a:buNone/>
            </a:pPr>
            <a:br>
              <a:rPr lang="ru-RU" b="0" i="0" dirty="0">
                <a:solidFill>
                  <a:schemeClr val="tx1"/>
                </a:solidFill>
                <a:effectLst/>
                <a:latin typeface="Lato"/>
              </a:rPr>
            </a:br>
            <a:br>
              <a:rPr lang="ru-RU" b="0" i="0" dirty="0">
                <a:solidFill>
                  <a:schemeClr val="tx1"/>
                </a:solidFill>
                <a:effectLst/>
                <a:latin typeface="Lato"/>
              </a:rPr>
            </a:br>
            <a:r>
              <a:rPr lang="ru-RU" b="1" i="0" dirty="0">
                <a:solidFill>
                  <a:schemeClr val="tx1"/>
                </a:solidFill>
                <a:effectLst/>
                <a:latin typeface="Lato"/>
              </a:rPr>
              <a:t>Именительный падеж</a:t>
            </a: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 – единственный падеж, с помощью которого может выражаться подлежащее.</a:t>
            </a:r>
          </a:p>
          <a:p>
            <a:pPr algn="just"/>
            <a:endParaRPr lang="ru-RU" b="1" i="0" dirty="0">
              <a:solidFill>
                <a:schemeClr val="tx1"/>
              </a:solidFill>
              <a:effectLst/>
              <a:latin typeface="Lato"/>
            </a:endParaRPr>
          </a:p>
          <a:p>
            <a:pPr algn="just"/>
            <a:r>
              <a:rPr lang="ru-RU" b="1" i="0" dirty="0">
                <a:solidFill>
                  <a:schemeClr val="tx1"/>
                </a:solidFill>
                <a:effectLst/>
                <a:latin typeface="Lato"/>
              </a:rPr>
              <a:t>Примечание.</a:t>
            </a: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 Подлежащее может быть выражено косвенным падежом в том случае, если оно указывает на приблизительное количество кого-либо или чего-либо. </a:t>
            </a:r>
          </a:p>
          <a:p>
            <a:pPr marL="0" indent="0" algn="just">
              <a:buNone/>
            </a:pPr>
            <a:r>
              <a:rPr lang="ru-RU" dirty="0">
                <a:solidFill>
                  <a:schemeClr val="tx1"/>
                </a:solidFill>
                <a:latin typeface="Lato"/>
              </a:rPr>
              <a:t>Пример</a:t>
            </a: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: </a:t>
            </a:r>
            <a:r>
              <a:rPr lang="ru-RU" b="0" i="1" u="sng" dirty="0">
                <a:solidFill>
                  <a:schemeClr val="tx1"/>
                </a:solidFill>
                <a:effectLst/>
                <a:latin typeface="Lato"/>
              </a:rPr>
              <a:t>Тридцать кораблей</a:t>
            </a:r>
            <a:r>
              <a:rPr lang="ru-RU" b="0" i="1" dirty="0">
                <a:solidFill>
                  <a:schemeClr val="tx1"/>
                </a:solidFill>
                <a:effectLst/>
                <a:latin typeface="Lato"/>
              </a:rPr>
              <a:t> вышло в море. </a:t>
            </a:r>
          </a:p>
          <a:p>
            <a:pPr marL="0" indent="0" algn="just">
              <a:buNone/>
            </a:pPr>
            <a:r>
              <a:rPr lang="ru-RU" i="1" dirty="0">
                <a:solidFill>
                  <a:schemeClr val="tx1"/>
                </a:solidFill>
                <a:latin typeface="Lato"/>
              </a:rPr>
              <a:t>	</a:t>
            </a:r>
            <a:r>
              <a:rPr lang="ru-RU" b="0" i="1" u="sng" dirty="0">
                <a:solidFill>
                  <a:schemeClr val="tx1"/>
                </a:solidFill>
                <a:effectLst/>
                <a:latin typeface="Lato"/>
              </a:rPr>
              <a:t>Около тридцати кораблей </a:t>
            </a:r>
            <a:r>
              <a:rPr lang="ru-RU" b="0" i="1" dirty="0">
                <a:solidFill>
                  <a:schemeClr val="tx1"/>
                </a:solidFill>
                <a:effectLst/>
                <a:latin typeface="Lato"/>
              </a:rPr>
              <a:t>вышло в море. </a:t>
            </a:r>
            <a:endParaRPr lang="ru-RU" i="1" dirty="0">
              <a:solidFill>
                <a:schemeClr val="tx1"/>
              </a:solidFill>
              <a:latin typeface="Lato"/>
            </a:endParaRPr>
          </a:p>
          <a:p>
            <a:pPr marL="0" indent="0" algn="just">
              <a:buNone/>
            </a:pPr>
            <a:r>
              <a:rPr lang="ru-RU" b="0" i="1" dirty="0">
                <a:solidFill>
                  <a:schemeClr val="tx1"/>
                </a:solidFill>
                <a:effectLst/>
                <a:latin typeface="Lato"/>
              </a:rPr>
              <a:t>	</a:t>
            </a:r>
            <a:r>
              <a:rPr lang="ru-RU" b="0" i="1" u="sng" dirty="0">
                <a:solidFill>
                  <a:schemeClr val="tx1"/>
                </a:solidFill>
                <a:effectLst/>
                <a:latin typeface="Lato"/>
              </a:rPr>
              <a:t>Свыше тридцати кораблей </a:t>
            </a:r>
            <a:r>
              <a:rPr lang="ru-RU" b="0" i="1" dirty="0">
                <a:solidFill>
                  <a:schemeClr val="tx1"/>
                </a:solidFill>
                <a:effectLst/>
                <a:latin typeface="Lato"/>
              </a:rPr>
              <a:t>вышло в море.</a:t>
            </a:r>
            <a:endParaRPr lang="ru-RU" b="0" i="0" dirty="0">
              <a:solidFill>
                <a:schemeClr val="tx1"/>
              </a:solidFill>
              <a:effectLst/>
              <a:latin typeface="Lato"/>
            </a:endParaRPr>
          </a:p>
        </p:txBody>
      </p:sp>
    </p:spTree>
    <p:extLst>
      <p:ext uri="{BB962C8B-B14F-4D97-AF65-F5344CB8AC3E}">
        <p14:creationId xmlns:p14="http://schemas.microsoft.com/office/powerpoint/2010/main" val="19652448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021D1D-5D66-4DB7-A70C-9CE2B2CC1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64704"/>
          </a:xfrm>
        </p:spPr>
        <p:txBody>
          <a:bodyPr/>
          <a:lstStyle/>
          <a:p>
            <a:r>
              <a:rPr lang="tr-TR" dirty="0"/>
              <a:t>Kaynakça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328E66-6187-4CB0-8599-77BFBBAB5C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722784"/>
            <a:ext cx="9601200" cy="3988904"/>
          </a:xfrm>
        </p:spPr>
        <p:txBody>
          <a:bodyPr>
            <a:normAutofit/>
          </a:bodyPr>
          <a:lstStyle/>
          <a:p>
            <a:r>
              <a:rPr lang="tr-TR" dirty="0" err="1"/>
              <a:t>Nenkova</a:t>
            </a:r>
            <a:r>
              <a:rPr lang="tr-TR" dirty="0"/>
              <a:t>, T. </a:t>
            </a:r>
            <a:r>
              <a:rPr lang="tr-TR" dirty="0" err="1"/>
              <a:t>Praktiçeskaya</a:t>
            </a:r>
            <a:r>
              <a:rPr lang="tr-TR" dirty="0"/>
              <a:t> </a:t>
            </a:r>
            <a:r>
              <a:rPr lang="tr-TR" dirty="0" err="1"/>
              <a:t>grammatika</a:t>
            </a:r>
            <a:r>
              <a:rPr lang="tr-TR" dirty="0"/>
              <a:t> </a:t>
            </a:r>
            <a:r>
              <a:rPr lang="tr-TR" dirty="0" err="1"/>
              <a:t>russkogo</a:t>
            </a:r>
            <a:r>
              <a:rPr lang="tr-TR" dirty="0"/>
              <a:t> </a:t>
            </a:r>
            <a:r>
              <a:rPr lang="tr-TR" dirty="0" err="1"/>
              <a:t>yazıka</a:t>
            </a:r>
            <a:r>
              <a:rPr lang="tr-TR" dirty="0"/>
              <a:t>, </a:t>
            </a:r>
            <a:r>
              <a:rPr lang="tr-TR" dirty="0" err="1"/>
              <a:t>Veles</a:t>
            </a:r>
            <a:r>
              <a:rPr lang="tr-TR" dirty="0"/>
              <a:t>, Sofya, 2002.</a:t>
            </a:r>
          </a:p>
          <a:p>
            <a:r>
              <a:rPr lang="tr-TR" dirty="0" err="1"/>
              <a:t>Lekant</a:t>
            </a:r>
            <a:r>
              <a:rPr lang="tr-TR" dirty="0"/>
              <a:t>, P.A.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Sovremennıy</a:t>
            </a:r>
            <a:r>
              <a:rPr lang="tr-TR" dirty="0"/>
              <a:t> </a:t>
            </a:r>
            <a:r>
              <a:rPr lang="tr-TR" dirty="0" err="1"/>
              <a:t>russkiy</a:t>
            </a:r>
            <a:r>
              <a:rPr lang="tr-TR" dirty="0"/>
              <a:t> yazık, </a:t>
            </a:r>
            <a:r>
              <a:rPr lang="tr-TR" dirty="0" err="1"/>
              <a:t>Drofa</a:t>
            </a:r>
            <a:r>
              <a:rPr lang="tr-TR" dirty="0"/>
              <a:t>, </a:t>
            </a:r>
            <a:r>
              <a:rPr lang="tr-TR" dirty="0" err="1"/>
              <a:t>Moskva</a:t>
            </a:r>
            <a:r>
              <a:rPr lang="tr-TR" dirty="0"/>
              <a:t>, 2001.</a:t>
            </a:r>
          </a:p>
          <a:p>
            <a:r>
              <a:rPr lang="tr-TR" dirty="0" err="1"/>
              <a:t>İvanova</a:t>
            </a:r>
            <a:r>
              <a:rPr lang="tr-TR" dirty="0"/>
              <a:t>, İ.S.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Sintaksis</a:t>
            </a:r>
            <a:r>
              <a:rPr lang="tr-TR" dirty="0"/>
              <a:t>, </a:t>
            </a:r>
            <a:r>
              <a:rPr lang="tr-TR" dirty="0" err="1"/>
              <a:t>Zlatoust</a:t>
            </a:r>
            <a:r>
              <a:rPr lang="tr-TR" dirty="0"/>
              <a:t>, </a:t>
            </a:r>
            <a:r>
              <a:rPr lang="tr-TR" dirty="0" err="1"/>
              <a:t>Sankt</a:t>
            </a:r>
            <a:r>
              <a:rPr lang="tr-TR" dirty="0"/>
              <a:t>-Petersburg, 2018.</a:t>
            </a:r>
          </a:p>
          <a:p>
            <a:r>
              <a:rPr lang="tr-TR" dirty="0" err="1"/>
              <a:t>Veliçko</a:t>
            </a:r>
            <a:r>
              <a:rPr lang="tr-TR" dirty="0"/>
              <a:t>, A.V.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Kniga</a:t>
            </a:r>
            <a:r>
              <a:rPr lang="tr-TR" dirty="0"/>
              <a:t> o </a:t>
            </a:r>
            <a:r>
              <a:rPr lang="tr-TR" dirty="0" err="1"/>
              <a:t>grammatike</a:t>
            </a:r>
            <a:r>
              <a:rPr lang="tr-TR" dirty="0"/>
              <a:t>, </a:t>
            </a:r>
            <a:r>
              <a:rPr lang="tr-TR" dirty="0" err="1"/>
              <a:t>Zlatoust</a:t>
            </a:r>
            <a:r>
              <a:rPr lang="tr-TR" dirty="0"/>
              <a:t>, </a:t>
            </a:r>
            <a:r>
              <a:rPr lang="tr-TR" dirty="0" err="1"/>
              <a:t>Sankt</a:t>
            </a:r>
            <a:r>
              <a:rPr lang="tr-TR" dirty="0"/>
              <a:t>-Petersburg, 2018.</a:t>
            </a:r>
          </a:p>
          <a:p>
            <a:r>
              <a:rPr lang="tr-TR" dirty="0" err="1"/>
              <a:t>Babaytseva</a:t>
            </a:r>
            <a:r>
              <a:rPr lang="tr-TR" dirty="0"/>
              <a:t>, V.V.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Russkiy</a:t>
            </a:r>
            <a:r>
              <a:rPr lang="tr-TR" dirty="0"/>
              <a:t> yazık, </a:t>
            </a:r>
            <a:r>
              <a:rPr lang="tr-TR" dirty="0" err="1"/>
              <a:t>Drofa</a:t>
            </a:r>
            <a:r>
              <a:rPr lang="tr-TR" dirty="0"/>
              <a:t>, </a:t>
            </a:r>
            <a:r>
              <a:rPr lang="tr-TR" dirty="0" err="1"/>
              <a:t>Moskva</a:t>
            </a:r>
            <a:r>
              <a:rPr lang="tr-TR" dirty="0"/>
              <a:t>, 2010.</a:t>
            </a:r>
          </a:p>
          <a:p>
            <a:r>
              <a:rPr lang="tr-TR" dirty="0" err="1"/>
              <a:t>Rozental</a:t>
            </a:r>
            <a:r>
              <a:rPr lang="tr-TR" dirty="0"/>
              <a:t>, D.E.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Sovremennıy</a:t>
            </a:r>
            <a:r>
              <a:rPr lang="tr-TR" dirty="0"/>
              <a:t> </a:t>
            </a:r>
            <a:r>
              <a:rPr lang="tr-TR" dirty="0" err="1"/>
              <a:t>russkiy</a:t>
            </a:r>
            <a:r>
              <a:rPr lang="tr-TR" dirty="0"/>
              <a:t> yazık, </a:t>
            </a:r>
            <a:r>
              <a:rPr lang="tr-TR" dirty="0" err="1"/>
              <a:t>Ayris-Press</a:t>
            </a:r>
            <a:r>
              <a:rPr lang="tr-TR" dirty="0"/>
              <a:t>: </a:t>
            </a:r>
            <a:r>
              <a:rPr lang="tr-TR" dirty="0" err="1"/>
              <a:t>Moskva</a:t>
            </a:r>
            <a:r>
              <a:rPr lang="tr-TR" dirty="0"/>
              <a:t>, 2004.</a:t>
            </a:r>
            <a:endParaRPr lang="ru-RU" dirty="0"/>
          </a:p>
          <a:p>
            <a:r>
              <a:rPr lang="tr-TR" dirty="0" err="1"/>
              <a:t>Skoblikova</a:t>
            </a:r>
            <a:r>
              <a:rPr lang="tr-TR" dirty="0"/>
              <a:t>, Ye.S.,</a:t>
            </a:r>
            <a:r>
              <a:rPr lang="tr-TR" dirty="0" err="1"/>
              <a:t>Sovremennıy</a:t>
            </a:r>
            <a:r>
              <a:rPr lang="tr-TR" dirty="0"/>
              <a:t> </a:t>
            </a:r>
            <a:r>
              <a:rPr lang="tr-TR" dirty="0" err="1"/>
              <a:t>russkiy</a:t>
            </a:r>
            <a:r>
              <a:rPr lang="tr-TR" dirty="0"/>
              <a:t> yazık. </a:t>
            </a:r>
            <a:r>
              <a:rPr lang="tr-TR" dirty="0" err="1"/>
              <a:t>Sintaksis</a:t>
            </a:r>
            <a:r>
              <a:rPr lang="tr-TR" dirty="0"/>
              <a:t> </a:t>
            </a:r>
            <a:r>
              <a:rPr lang="tr-TR" dirty="0" err="1"/>
              <a:t>slojnogopredlojeniya</a:t>
            </a:r>
            <a:r>
              <a:rPr lang="tr-TR" dirty="0"/>
              <a:t>, </a:t>
            </a:r>
            <a:r>
              <a:rPr lang="tr-TR" dirty="0" err="1"/>
              <a:t>Flinta</a:t>
            </a:r>
            <a:r>
              <a:rPr lang="tr-TR" dirty="0"/>
              <a:t>, </a:t>
            </a:r>
            <a:r>
              <a:rPr lang="tr-TR" dirty="0" err="1"/>
              <a:t>Moskva</a:t>
            </a:r>
            <a:r>
              <a:rPr lang="tr-TR" dirty="0"/>
              <a:t>, 2006.</a:t>
            </a:r>
            <a:endParaRPr lang="ru-RU" dirty="0"/>
          </a:p>
          <a:p>
            <a:r>
              <a:rPr lang="en-US" dirty="0">
                <a:hlinkClick r:id="rId2"/>
              </a:rPr>
              <a:t>https://licey.net/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9351121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1372</TotalTime>
  <Words>790</Words>
  <Application>Microsoft Office PowerPoint</Application>
  <PresentationFormat>Widescreen</PresentationFormat>
  <Paragraphs>66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Franklin Gothic Book</vt:lpstr>
      <vt:lpstr>Lato</vt:lpstr>
      <vt:lpstr>Crop</vt:lpstr>
      <vt:lpstr>Синтаксис I</vt:lpstr>
      <vt:lpstr>PowerPoint Presentation</vt:lpstr>
      <vt:lpstr>PowerPoint Presentation</vt:lpstr>
      <vt:lpstr>PowerPoint Presentation</vt:lpstr>
      <vt:lpstr>PowerPoint Presentation</vt:lpstr>
      <vt:lpstr>Цельные словосочетания </vt:lpstr>
      <vt:lpstr>PowerPoint Presentation</vt:lpstr>
      <vt:lpstr>PowerPoint Presentation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Синтаксис II</dc:title>
  <dc:creator>asus</dc:creator>
  <cp:lastModifiedBy>asus</cp:lastModifiedBy>
  <cp:revision>222</cp:revision>
  <dcterms:created xsi:type="dcterms:W3CDTF">2020-03-16T17:46:39Z</dcterms:created>
  <dcterms:modified xsi:type="dcterms:W3CDTF">2020-06-27T15:04:13Z</dcterms:modified>
</cp:coreProperties>
</file>