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Çocuk ve Sanat\cocuk ve sanat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GÖZLEMCİ OLARAK ÖĞRETMEN</a:t>
            </a:r>
            <a:endParaRPr lang="tr-TR" dirty="0">
              <a:solidFill>
                <a:srgbClr val="FF99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552882" cy="49292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71810"/>
            <a:ext cx="412707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CAVAP </a:t>
            </a:r>
            <a:r>
              <a:rPr lang="tr-TR" b="1" dirty="0" smtClean="0">
                <a:solidFill>
                  <a:srgbClr val="FF9900"/>
                </a:solidFill>
              </a:rPr>
              <a:t>VEREN OLARAK ÖĞRETMEN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Sanatsal </a:t>
            </a:r>
            <a:r>
              <a:rPr lang="tr-TR" dirty="0" err="1" smtClean="0"/>
              <a:t>ögelerde</a:t>
            </a:r>
            <a:r>
              <a:rPr lang="tr-TR" dirty="0" smtClean="0"/>
              <a:t> </a:t>
            </a:r>
            <a:r>
              <a:rPr lang="tr-TR" dirty="0" smtClean="0"/>
              <a:t>kullanılan bir </a:t>
            </a:r>
            <a:r>
              <a:rPr lang="tr-TR" dirty="0" smtClean="0"/>
              <a:t>strateji olan </a:t>
            </a:r>
            <a:r>
              <a:rPr lang="tr-TR" b="1" dirty="0" smtClean="0"/>
              <a:t>sanat diyalogu</a:t>
            </a:r>
            <a:r>
              <a:rPr lang="tr-TR" dirty="0" smtClean="0"/>
              <a:t>, uygun bir yaklaşım </a:t>
            </a:r>
            <a:r>
              <a:rPr lang="tr-TR" dirty="0" smtClean="0"/>
              <a:t>olarak sunulacaktır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921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Sanat </a:t>
            </a:r>
            <a:r>
              <a:rPr lang="tr-TR" b="1" dirty="0" smtClean="0">
                <a:solidFill>
                  <a:srgbClr val="00B0F0"/>
                </a:solidFill>
              </a:rPr>
              <a:t>Yazıları</a:t>
            </a:r>
          </a:p>
          <a:p>
            <a:r>
              <a:rPr lang="tr-TR" sz="2800" b="1" dirty="0" smtClean="0"/>
              <a:t>Sanat yazıları</a:t>
            </a:r>
            <a:r>
              <a:rPr lang="tr-TR" sz="2800" dirty="0" smtClean="0"/>
              <a:t> niçin yazılır?</a:t>
            </a:r>
            <a:endParaRPr lang="tr-TR" sz="2800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566" y="1428736"/>
            <a:ext cx="6000954" cy="494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1504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Sanat </a:t>
            </a:r>
            <a:r>
              <a:rPr lang="tr-TR" b="1" dirty="0" err="1" smtClean="0">
                <a:solidFill>
                  <a:srgbClr val="00B0F0"/>
                </a:solidFill>
              </a:rPr>
              <a:t>Diyaloğu</a:t>
            </a:r>
            <a:endParaRPr lang="tr-TR" b="1" dirty="0" smtClean="0">
              <a:solidFill>
                <a:srgbClr val="00B0F0"/>
              </a:solidFill>
            </a:endParaRPr>
          </a:p>
          <a:p>
            <a:r>
              <a:rPr lang="tr-TR" sz="2800" b="1" dirty="0" smtClean="0"/>
              <a:t>Takdir etme yaklaşımı</a:t>
            </a:r>
            <a:r>
              <a:rPr lang="tr-TR" sz="2800" dirty="0" smtClean="0"/>
              <a:t> ile öğretmenler, </a:t>
            </a:r>
            <a:r>
              <a:rPr lang="tr-TR" sz="2800" dirty="0" smtClean="0"/>
              <a:t>çocuklara sanatlarının</a:t>
            </a:r>
            <a:r>
              <a:rPr lang="tr-TR" sz="2800" dirty="0" smtClean="0"/>
              <a:t>, iyi, hoş, sevimli, süper ya da </a:t>
            </a:r>
            <a:r>
              <a:rPr lang="tr-TR" sz="2800" dirty="0" smtClean="0"/>
              <a:t>güzel olduğunu </a:t>
            </a:r>
            <a:r>
              <a:rPr lang="tr-TR" sz="2800" dirty="0" smtClean="0"/>
              <a:t>söylerler</a:t>
            </a:r>
            <a:r>
              <a:rPr lang="tr-TR" sz="2800" dirty="0" smtClean="0"/>
              <a:t>.</a:t>
            </a:r>
          </a:p>
          <a:p>
            <a:r>
              <a:rPr lang="tr-TR" sz="2800" b="1" dirty="0" smtClean="0"/>
              <a:t>Yargılayıcı yaklaşım</a:t>
            </a:r>
            <a:r>
              <a:rPr lang="tr-TR" sz="2800" dirty="0" smtClean="0"/>
              <a:t> ile öğretmen çocuklara </a:t>
            </a:r>
            <a:r>
              <a:rPr lang="tr-TR" sz="2800" dirty="0" smtClean="0"/>
              <a:t>sanatlarının iyi </a:t>
            </a:r>
            <a:r>
              <a:rPr lang="tr-TR" sz="2800" dirty="0" smtClean="0"/>
              <a:t>ya da mükemmel olduğunu söyler</a:t>
            </a:r>
            <a:r>
              <a:rPr lang="tr-TR" sz="2800" dirty="0" smtClean="0"/>
              <a:t>.</a:t>
            </a:r>
          </a:p>
          <a:p>
            <a:r>
              <a:rPr lang="tr-TR" sz="2800" b="1" dirty="0" smtClean="0"/>
              <a:t>Değer verme yaklaşımı</a:t>
            </a:r>
            <a:r>
              <a:rPr lang="tr-TR" sz="2800" dirty="0" smtClean="0"/>
              <a:t> ile öğretmen çocuklara </a:t>
            </a:r>
            <a:r>
              <a:rPr lang="tr-TR" sz="2800" dirty="0" smtClean="0"/>
              <a:t>onların sanatlarını </a:t>
            </a:r>
            <a:r>
              <a:rPr lang="tr-TR" sz="2800" dirty="0" smtClean="0"/>
              <a:t>beğendiğini ve sevdiğini söyler</a:t>
            </a:r>
            <a:r>
              <a:rPr lang="tr-TR" sz="2800" dirty="0" smtClean="0"/>
              <a:t>.</a:t>
            </a:r>
          </a:p>
          <a:p>
            <a:r>
              <a:rPr lang="tr-TR" sz="2800" b="1" dirty="0" smtClean="0"/>
              <a:t>Soru sorma yaklaşımında</a:t>
            </a:r>
            <a:r>
              <a:rPr lang="tr-TR" sz="2800" dirty="0" smtClean="0"/>
              <a:t>, bir öğretmen </a:t>
            </a:r>
            <a:r>
              <a:rPr lang="tr-TR" sz="2800" dirty="0" smtClean="0"/>
              <a:t>doğrudan çocuklara</a:t>
            </a:r>
            <a:r>
              <a:rPr lang="tr-TR" sz="2800" dirty="0" smtClean="0"/>
              <a:t>, “Bu nedir?” ya da “O ne anlatıyor?” </a:t>
            </a:r>
            <a:r>
              <a:rPr lang="tr-TR" sz="2800" dirty="0" smtClean="0"/>
              <a:t>şeklinde sorar.</a:t>
            </a:r>
          </a:p>
          <a:p>
            <a:r>
              <a:rPr lang="tr-TR" sz="2800" b="1" dirty="0" smtClean="0"/>
              <a:t>Dolaylı bilgi alma yaklaşımında</a:t>
            </a:r>
            <a:r>
              <a:rPr lang="tr-TR" sz="2800" dirty="0" smtClean="0"/>
              <a:t>, öğretmen, </a:t>
            </a:r>
            <a:r>
              <a:rPr lang="tr-TR" sz="2800" dirty="0" smtClean="0"/>
              <a:t>çocukların sanatları </a:t>
            </a:r>
            <a:r>
              <a:rPr lang="tr-TR" sz="2800" dirty="0" smtClean="0"/>
              <a:t>hakkında çocuklardan bazı ipucu, isim ya </a:t>
            </a:r>
            <a:r>
              <a:rPr lang="tr-TR" sz="2800" dirty="0" smtClean="0"/>
              <a:t>da sözel </a:t>
            </a:r>
            <a:r>
              <a:rPr lang="tr-TR" sz="2800" dirty="0" smtClean="0"/>
              <a:t>açıklama almak için çabalar.</a:t>
            </a:r>
          </a:p>
          <a:p>
            <a:endParaRPr lang="tr-TR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Düzeltici yaklaşımı</a:t>
            </a:r>
            <a:r>
              <a:rPr lang="tr-TR" dirty="0" smtClean="0"/>
              <a:t>, çocukların sanatını </a:t>
            </a:r>
            <a:r>
              <a:rPr lang="tr-TR" dirty="0" smtClean="0"/>
              <a:t>geliştirmelerine ya </a:t>
            </a:r>
            <a:r>
              <a:rPr lang="tr-TR" dirty="0" smtClean="0"/>
              <a:t>da onu “daha iyi” yapmalarına olanak </a:t>
            </a:r>
            <a:r>
              <a:rPr lang="tr-TR" dirty="0" smtClean="0"/>
              <a:t>verecek şekilde </a:t>
            </a:r>
            <a:r>
              <a:rPr lang="tr-TR" dirty="0" smtClean="0"/>
              <a:t>geri bildirim vererek, gerçeğe daha yakın </a:t>
            </a:r>
            <a:r>
              <a:rPr lang="tr-TR" dirty="0" smtClean="0"/>
              <a:t>sanat yapmaları </a:t>
            </a:r>
            <a:r>
              <a:rPr lang="tr-TR" dirty="0" smtClean="0"/>
              <a:t>için uğraşır.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496"/>
            <a:ext cx="4929222" cy="349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Sanatsal </a:t>
            </a:r>
            <a:r>
              <a:rPr lang="tr-TR" b="1" dirty="0" err="1" smtClean="0">
                <a:solidFill>
                  <a:srgbClr val="00B0F0"/>
                </a:solidFill>
              </a:rPr>
              <a:t>Ögelere</a:t>
            </a:r>
            <a:r>
              <a:rPr lang="tr-TR" b="1" dirty="0" smtClean="0">
                <a:solidFill>
                  <a:srgbClr val="00B0F0"/>
                </a:solidFill>
              </a:rPr>
              <a:t> Dayalı Bir </a:t>
            </a:r>
            <a:r>
              <a:rPr lang="tr-TR" b="1" dirty="0" smtClean="0">
                <a:solidFill>
                  <a:srgbClr val="00B0F0"/>
                </a:solidFill>
              </a:rPr>
              <a:t>Sanat Sözlüğü Geliştirmek 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SORUN ÇÖZÜCÜ OLARAK ÖĞRETMEN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öğretmen, sanatsal ya da yaratıcılıkta bloke </a:t>
            </a:r>
            <a:r>
              <a:rPr lang="tr-TR" dirty="0" smtClean="0"/>
              <a:t>olmuş çocukları </a:t>
            </a:r>
            <a:r>
              <a:rPr lang="tr-TR" dirty="0" smtClean="0"/>
              <a:t>belirleyerek ve uygun bir müdahale </a:t>
            </a:r>
            <a:r>
              <a:rPr lang="tr-TR" dirty="0" smtClean="0"/>
              <a:t>stratejisini kullanarak </a:t>
            </a:r>
            <a:r>
              <a:rPr lang="tr-TR" dirty="0" smtClean="0"/>
              <a:t>bir </a:t>
            </a:r>
            <a:r>
              <a:rPr lang="tr-TR" b="1" dirty="0" smtClean="0"/>
              <a:t>sorun çözücü</a:t>
            </a:r>
            <a:r>
              <a:rPr lang="tr-TR" dirty="0" smtClean="0"/>
              <a:t> olarak davranabilir.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Diğerlerinin Sanatını Eleştiren </a:t>
            </a:r>
            <a:r>
              <a:rPr lang="tr-TR" b="1" dirty="0" smtClean="0">
                <a:solidFill>
                  <a:srgbClr val="00B0F0"/>
                </a:solidFill>
              </a:rPr>
              <a:t>Çocuklar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Kopyalayan ve Taklit Eden </a:t>
            </a:r>
            <a:r>
              <a:rPr lang="tr-TR" b="1" dirty="0" smtClean="0">
                <a:solidFill>
                  <a:srgbClr val="00B0F0"/>
                </a:solidFill>
              </a:rPr>
              <a:t>Çocuklar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Sanatsal Olarak İlerleme Gösteremeyen </a:t>
            </a:r>
            <a:r>
              <a:rPr lang="tr-TR" b="1" dirty="0" smtClean="0">
                <a:solidFill>
                  <a:srgbClr val="00B0F0"/>
                </a:solidFill>
              </a:rPr>
              <a:t>Çocuklar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Denemeyi Reddeden </a:t>
            </a:r>
            <a:r>
              <a:rPr lang="tr-TR" b="1" dirty="0" smtClean="0">
                <a:solidFill>
                  <a:srgbClr val="00B0F0"/>
                </a:solidFill>
              </a:rPr>
              <a:t>Çocuklar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Kirlilikten ya da Dağınıklıktan </a:t>
            </a:r>
            <a:r>
              <a:rPr lang="tr-TR" b="1" dirty="0" smtClean="0">
                <a:solidFill>
                  <a:srgbClr val="00B0F0"/>
                </a:solidFill>
              </a:rPr>
              <a:t>Hoşlanmayan Çocuklar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53" y="1857365"/>
            <a:ext cx="90069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02074"/>
            <a:ext cx="4214843" cy="61437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7651" y="2857496"/>
            <a:ext cx="475062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ÜNİTE 5</a:t>
            </a:r>
            <a:b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Rol ve Stratejiler</a:t>
            </a:r>
            <a:endParaRPr lang="tr-T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09600" y="1142984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/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15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</a:rPr>
              <a:t>Çocukların Sanat Becerilerini Destekleyen Roller, Sorumluluklar ve Stratejiler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7643866" cy="3716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Sanattan Kaçınan </a:t>
            </a:r>
            <a:r>
              <a:rPr lang="tr-TR" b="1" dirty="0" smtClean="0">
                <a:solidFill>
                  <a:srgbClr val="00B0F0"/>
                </a:solidFill>
              </a:rPr>
              <a:t>Çocuklar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Ne Yapacağını Bilmeyen </a:t>
            </a:r>
            <a:r>
              <a:rPr lang="tr-TR" b="1" dirty="0" smtClean="0">
                <a:solidFill>
                  <a:srgbClr val="00B0F0"/>
                </a:solidFill>
              </a:rPr>
              <a:t>Çocuklar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Kendi Sanatını Beğenmeyen </a:t>
            </a:r>
            <a:r>
              <a:rPr lang="tr-TR" b="1" dirty="0" smtClean="0">
                <a:solidFill>
                  <a:srgbClr val="00B0F0"/>
                </a:solidFill>
              </a:rPr>
              <a:t>Çocuklar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Gerçekçi Olmayan Beklentiler Geliştiren </a:t>
            </a:r>
            <a:r>
              <a:rPr lang="tr-TR" b="1" dirty="0" smtClean="0">
                <a:solidFill>
                  <a:srgbClr val="00B0F0"/>
                </a:solidFill>
              </a:rPr>
              <a:t>Çocuklar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Yetişkinin Kendisi İçin Resim </a:t>
            </a:r>
            <a:r>
              <a:rPr lang="tr-TR" b="1" dirty="0" smtClean="0">
                <a:solidFill>
                  <a:srgbClr val="00B0F0"/>
                </a:solidFill>
              </a:rPr>
              <a:t>Yapmasını İsteyen </a:t>
            </a:r>
            <a:r>
              <a:rPr lang="tr-TR" b="1" dirty="0" smtClean="0">
                <a:solidFill>
                  <a:srgbClr val="00B0F0"/>
                </a:solidFill>
              </a:rPr>
              <a:t>Çocuklar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DİKİŞ </a:t>
            </a:r>
            <a:r>
              <a:rPr lang="tr-TR" b="1" dirty="0" smtClean="0">
                <a:solidFill>
                  <a:srgbClr val="FF9900"/>
                </a:solidFill>
              </a:rPr>
              <a:t>DİKME VE </a:t>
            </a:r>
            <a:r>
              <a:rPr lang="tr-TR" b="1" dirty="0" smtClean="0">
                <a:solidFill>
                  <a:srgbClr val="FF9900"/>
                </a:solidFill>
              </a:rPr>
              <a:t>DOKUMA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6248" y="1600200"/>
            <a:ext cx="4400552" cy="4686320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Dikiş </a:t>
            </a:r>
            <a:r>
              <a:rPr lang="tr-TR" b="1" dirty="0" smtClean="0">
                <a:solidFill>
                  <a:srgbClr val="00B0F0"/>
                </a:solidFill>
              </a:rPr>
              <a:t>Dikme</a:t>
            </a:r>
          </a:p>
          <a:p>
            <a:r>
              <a:rPr lang="tr-TR" b="1" dirty="0" smtClean="0"/>
              <a:t>Dikiş dikme </a:t>
            </a:r>
            <a:r>
              <a:rPr lang="tr-TR" dirty="0" smtClean="0"/>
              <a:t>boyadan çok, iğne, yün ya da iplikle </a:t>
            </a:r>
            <a:r>
              <a:rPr lang="tr-TR" dirty="0" smtClean="0"/>
              <a:t>yapılır (</a:t>
            </a:r>
            <a:r>
              <a:rPr lang="tr-TR" dirty="0" smtClean="0"/>
              <a:t>bakınız Resim 15-6).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6063"/>
            <a:ext cx="3429024" cy="478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/>
          <a:lstStyle/>
          <a:p>
            <a:r>
              <a:rPr lang="tr-TR" b="1" i="1" dirty="0" smtClean="0"/>
              <a:t>Kendini İfade Edici Sanat </a:t>
            </a:r>
            <a:r>
              <a:rPr lang="tr-TR" b="1" i="1" dirty="0" smtClean="0"/>
              <a:t>Etkinlikleri</a:t>
            </a:r>
          </a:p>
          <a:p>
            <a:r>
              <a:rPr lang="tr-TR" sz="2800" b="1" i="1" dirty="0" smtClean="0"/>
              <a:t>İp ile </a:t>
            </a:r>
            <a:r>
              <a:rPr lang="tr-TR" sz="2800" b="1" i="1" dirty="0" smtClean="0"/>
              <a:t>Resim</a:t>
            </a:r>
          </a:p>
          <a:p>
            <a:r>
              <a:rPr lang="tr-TR" sz="2800" b="1" i="1" dirty="0" smtClean="0"/>
              <a:t>Kâğıtta </a:t>
            </a:r>
            <a:r>
              <a:rPr lang="tr-TR" sz="2800" b="1" i="1" dirty="0" smtClean="0"/>
              <a:t>Dikiş</a:t>
            </a:r>
          </a:p>
          <a:p>
            <a:r>
              <a:rPr lang="tr-TR" sz="2800" b="1" i="1" dirty="0" smtClean="0"/>
              <a:t>Karışık </a:t>
            </a:r>
            <a:r>
              <a:rPr lang="tr-TR" sz="2800" b="1" i="1" dirty="0" smtClean="0"/>
              <a:t>Malzeme</a:t>
            </a:r>
          </a:p>
          <a:p>
            <a:r>
              <a:rPr lang="tr-TR" sz="2800" b="1" i="1" dirty="0" smtClean="0"/>
              <a:t>Kumaşta Dikiş</a:t>
            </a:r>
            <a:endParaRPr lang="tr-TR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26" y="2714620"/>
            <a:ext cx="6215074" cy="38024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5117" y="2285992"/>
            <a:ext cx="501888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 smtClean="0"/>
              <a:t>Duyusal Keşif </a:t>
            </a:r>
            <a:r>
              <a:rPr lang="tr-TR" b="1" i="1" dirty="0" smtClean="0"/>
              <a:t>Etkinlikleri</a:t>
            </a:r>
          </a:p>
          <a:p>
            <a:r>
              <a:rPr lang="tr-TR" sz="2800" b="1" i="1" dirty="0" smtClean="0"/>
              <a:t>Basit Dikiş Dikme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Dokuma</a:t>
            </a:r>
          </a:p>
          <a:p>
            <a:r>
              <a:rPr lang="tr-TR" dirty="0" smtClean="0"/>
              <a:t>Erken çocukluk programlarında sıklıkla gözden </a:t>
            </a:r>
            <a:r>
              <a:rPr lang="tr-TR" dirty="0" smtClean="0"/>
              <a:t>kaçırılan diğer </a:t>
            </a:r>
            <a:r>
              <a:rPr lang="tr-TR" dirty="0" smtClean="0"/>
              <a:t>sanat </a:t>
            </a:r>
            <a:r>
              <a:rPr lang="tr-TR" dirty="0" err="1" smtClean="0"/>
              <a:t>etkinlikliği</a:t>
            </a:r>
            <a:r>
              <a:rPr lang="tr-TR" dirty="0" smtClean="0"/>
              <a:t> </a:t>
            </a:r>
            <a:r>
              <a:rPr lang="tr-TR" b="1" dirty="0" smtClean="0"/>
              <a:t>dokumadır</a:t>
            </a:r>
            <a:r>
              <a:rPr lang="tr-TR" dirty="0" smtClean="0"/>
              <a:t>.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 smtClean="0"/>
              <a:t>Ağaç Dal </a:t>
            </a:r>
            <a:r>
              <a:rPr lang="tr-TR" b="1" i="1" dirty="0" smtClean="0"/>
              <a:t>Dokuma</a:t>
            </a:r>
          </a:p>
          <a:p>
            <a:r>
              <a:rPr lang="tr-TR" b="1" i="1" dirty="0" smtClean="0"/>
              <a:t>Tanrı Gözü </a:t>
            </a:r>
            <a:r>
              <a:rPr lang="tr-TR" b="1" i="1" dirty="0" smtClean="0"/>
              <a:t>Dokuması</a:t>
            </a:r>
          </a:p>
          <a:p>
            <a:r>
              <a:rPr lang="tr-TR" b="1" i="1" dirty="0" smtClean="0"/>
              <a:t>File Kullanarak </a:t>
            </a:r>
            <a:r>
              <a:rPr lang="tr-TR" b="1" i="1" dirty="0" smtClean="0"/>
              <a:t>Dokuma</a:t>
            </a:r>
          </a:p>
          <a:p>
            <a:r>
              <a:rPr lang="tr-TR" b="1" i="1" dirty="0" smtClean="0"/>
              <a:t>Karışık </a:t>
            </a:r>
            <a:r>
              <a:rPr lang="tr-TR" b="1" i="1" dirty="0" smtClean="0"/>
              <a:t>Malzeme</a:t>
            </a:r>
          </a:p>
          <a:p>
            <a:r>
              <a:rPr lang="tr-TR" b="1" i="1" dirty="0" smtClean="0"/>
              <a:t>Soda </a:t>
            </a:r>
            <a:r>
              <a:rPr lang="tr-TR" b="1" i="1" dirty="0" smtClean="0"/>
              <a:t>Pipetleri</a:t>
            </a:r>
          </a:p>
          <a:p>
            <a:r>
              <a:rPr lang="tr-TR" b="1" i="1" dirty="0" smtClean="0"/>
              <a:t>Çit </a:t>
            </a:r>
            <a:r>
              <a:rPr lang="tr-TR" b="1" i="1" dirty="0" smtClean="0"/>
              <a:t>Dokuma</a:t>
            </a:r>
          </a:p>
          <a:p>
            <a:r>
              <a:rPr lang="tr-TR" b="1" i="1" dirty="0" smtClean="0"/>
              <a:t>Altılı Paket Halka Dokuma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ÖZET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Bu bölüm, öğretmenin, çocukların sanatına saygıdaki </a:t>
            </a:r>
            <a:r>
              <a:rPr lang="tr-TR" dirty="0" smtClean="0"/>
              <a:t>çok boyutlu </a:t>
            </a:r>
            <a:r>
              <a:rPr lang="tr-TR" dirty="0" smtClean="0"/>
              <a:t>rolüne odaklanmıştır. Bir öğretmen model </a:t>
            </a:r>
            <a:r>
              <a:rPr lang="tr-TR" dirty="0" smtClean="0"/>
              <a:t>olabilir ve </a:t>
            </a:r>
            <a:r>
              <a:rPr lang="tr-TR" dirty="0" smtClean="0"/>
              <a:t>sanat etkinliklerine katılabilir. Sanat konusunda </a:t>
            </a:r>
            <a:r>
              <a:rPr lang="tr-TR" dirty="0" smtClean="0"/>
              <a:t>bilgili olmak </a:t>
            </a:r>
            <a:r>
              <a:rPr lang="tr-TR" dirty="0" smtClean="0"/>
              <a:t>öğretmene bir sanat uzmanı olması için </a:t>
            </a:r>
            <a:r>
              <a:rPr lang="tr-TR" dirty="0" smtClean="0"/>
              <a:t>yardımcı olur </a:t>
            </a:r>
            <a:r>
              <a:rPr lang="tr-TR" dirty="0" smtClean="0"/>
              <a:t>ve çocuklar için yaratıcı deneyimler sağlar. Öğretmenin</a:t>
            </a:r>
            <a:r>
              <a:rPr lang="tr-TR" dirty="0" smtClean="0"/>
              <a:t>, çocukların </a:t>
            </a:r>
            <a:r>
              <a:rPr lang="tr-TR" dirty="0" smtClean="0"/>
              <a:t>sanatına tepkisinin yaratıcı süreçte </a:t>
            </a:r>
            <a:r>
              <a:rPr lang="tr-TR" dirty="0" smtClean="0"/>
              <a:t>güçlü bir </a:t>
            </a:r>
            <a:r>
              <a:rPr lang="tr-TR" dirty="0" smtClean="0"/>
              <a:t>etkiye sahip olduğu tartışılmıştır. Takdir etme, </a:t>
            </a:r>
            <a:r>
              <a:rPr lang="tr-TR" dirty="0" smtClean="0"/>
              <a:t>yargılama, değer </a:t>
            </a:r>
            <a:r>
              <a:rPr lang="tr-TR" dirty="0" smtClean="0"/>
              <a:t>verme, soru sorma, dolaylı bilgi alma ve </a:t>
            </a:r>
            <a:r>
              <a:rPr lang="tr-TR" dirty="0" smtClean="0"/>
              <a:t>düzeltme  tepkisi </a:t>
            </a:r>
            <a:r>
              <a:rPr lang="tr-TR" dirty="0" smtClean="0"/>
              <a:t>yaklaşımları kritik edilmiştir. Sanat </a:t>
            </a:r>
            <a:r>
              <a:rPr lang="tr-TR" dirty="0" err="1" smtClean="0"/>
              <a:t>diyaloğu</a:t>
            </a:r>
            <a:r>
              <a:rPr lang="tr-TR" dirty="0" smtClean="0"/>
              <a:t>, </a:t>
            </a:r>
            <a:r>
              <a:rPr lang="tr-TR" dirty="0" smtClean="0"/>
              <a:t>sanatsal </a:t>
            </a:r>
            <a:r>
              <a:rPr lang="tr-TR" dirty="0" err="1" smtClean="0"/>
              <a:t>ögeleri</a:t>
            </a:r>
            <a:r>
              <a:rPr lang="tr-TR" dirty="0" smtClean="0"/>
              <a:t> </a:t>
            </a:r>
            <a:r>
              <a:rPr lang="tr-TR" dirty="0" smtClean="0"/>
              <a:t>birleştiren bir strateji, “Güzel”, “Hoş”, “İyi” ya da “</a:t>
            </a:r>
            <a:r>
              <a:rPr lang="tr-TR" dirty="0" smtClean="0"/>
              <a:t>O ne</a:t>
            </a:r>
            <a:r>
              <a:rPr lang="tr-TR" dirty="0" smtClean="0"/>
              <a:t>?” demenin alternatifi olarak sunulmuştur.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17" y="2357431"/>
            <a:ext cx="91492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2265" y="142852"/>
            <a:ext cx="5757255" cy="622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726" y="214290"/>
            <a:ext cx="4876729" cy="62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GİRİŞ</a:t>
            </a:r>
            <a:endParaRPr lang="tr-TR" b="1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Sanat öğretimi yaklaşımı için farklı birçok yol vardır</a:t>
            </a:r>
            <a:r>
              <a:rPr lang="tr-TR" dirty="0" smtClean="0"/>
              <a:t>. Çocukların </a:t>
            </a:r>
            <a:r>
              <a:rPr lang="tr-TR" dirty="0" smtClean="0"/>
              <a:t>sanatında öğretmenin rolü </a:t>
            </a:r>
            <a:r>
              <a:rPr lang="tr-TR" dirty="0" smtClean="0"/>
              <a:t>nedir? Yetişkinler </a:t>
            </a:r>
            <a:r>
              <a:rPr lang="tr-TR" dirty="0" smtClean="0"/>
              <a:t>model ve katılımcılar olarak </a:t>
            </a:r>
            <a:r>
              <a:rPr lang="tr-TR" dirty="0" smtClean="0"/>
              <a:t>çocukların sanat </a:t>
            </a:r>
            <a:r>
              <a:rPr lang="tr-TR" dirty="0" smtClean="0"/>
              <a:t>yapmalarını teşvik edebilirler. Yetişkinler </a:t>
            </a:r>
            <a:r>
              <a:rPr lang="tr-TR" dirty="0" smtClean="0"/>
              <a:t>günlük yaşamlarında </a:t>
            </a:r>
            <a:r>
              <a:rPr lang="tr-TR" dirty="0" smtClean="0"/>
              <a:t>yaratıcılıkta model olabilir ve </a:t>
            </a:r>
            <a:r>
              <a:rPr lang="tr-TR" dirty="0" smtClean="0"/>
              <a:t>kendi sanat </a:t>
            </a:r>
            <a:r>
              <a:rPr lang="tr-TR" dirty="0" smtClean="0"/>
              <a:t>etkinliklerine aktif olarak katılabilirler. Bir </a:t>
            </a:r>
            <a:r>
              <a:rPr lang="tr-TR" dirty="0" smtClean="0"/>
              <a:t>sanat uzmanı </a:t>
            </a:r>
            <a:r>
              <a:rPr lang="tr-TR" dirty="0" smtClean="0"/>
              <a:t>olmak ve sanatı bilmek önemli </a:t>
            </a:r>
            <a:r>
              <a:rPr lang="tr-TR" dirty="0" smtClean="0"/>
              <a:t>olmasına rağmen</a:t>
            </a:r>
            <a:r>
              <a:rPr lang="tr-TR" dirty="0" smtClean="0"/>
              <a:t>, bir yetişkinin çocuklara yaratıcı sanat </a:t>
            </a:r>
            <a:r>
              <a:rPr lang="tr-TR" dirty="0" smtClean="0"/>
              <a:t>deneyimleri sağlaması </a:t>
            </a:r>
            <a:r>
              <a:rPr lang="tr-TR" dirty="0" smtClean="0"/>
              <a:t>için yetenekli bir sanatçı </a:t>
            </a:r>
            <a:r>
              <a:rPr lang="tr-TR" dirty="0" smtClean="0"/>
              <a:t>olması gerekmez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MODEL OLARAK ÖĞRETMEN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Öğretmen </a:t>
            </a:r>
            <a:r>
              <a:rPr lang="tr-TR" b="1" dirty="0" smtClean="0"/>
              <a:t>model </a:t>
            </a:r>
            <a:r>
              <a:rPr lang="tr-TR" dirty="0" smtClean="0"/>
              <a:t>ya da </a:t>
            </a:r>
            <a:r>
              <a:rPr lang="tr-TR" dirty="0" smtClean="0"/>
              <a:t>gösterici olarak </a:t>
            </a:r>
            <a:r>
              <a:rPr lang="tr-TR" dirty="0" smtClean="0"/>
              <a:t>hizmet eder.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KATILIMCI OLARAK ÖĞRETMEN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525963"/>
          </a:xfrm>
        </p:spPr>
        <p:txBody>
          <a:bodyPr/>
          <a:lstStyle/>
          <a:p>
            <a:r>
              <a:rPr lang="tr-TR" dirty="0" smtClean="0"/>
              <a:t>Bir öğretmenin öğrenme </a:t>
            </a:r>
            <a:r>
              <a:rPr lang="tr-TR" dirty="0" smtClean="0"/>
              <a:t>merkezlerinden birine </a:t>
            </a:r>
            <a:r>
              <a:rPr lang="tr-TR" b="1" dirty="0" smtClean="0"/>
              <a:t>katılımcı</a:t>
            </a:r>
            <a:r>
              <a:rPr lang="tr-TR" dirty="0" smtClean="0"/>
              <a:t> ya da oyuncu olarak </a:t>
            </a:r>
            <a:r>
              <a:rPr lang="tr-TR" dirty="0" smtClean="0"/>
              <a:t>katılmasının çocuklar </a:t>
            </a:r>
            <a:r>
              <a:rPr lang="tr-TR" dirty="0" smtClean="0"/>
              <a:t>tarafından istendiği zamanlar vardır.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928934"/>
            <a:ext cx="5072098" cy="3194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6286520"/>
            <a:ext cx="3891651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YARATICI BİREY OLARAK ÖĞRETMEN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Yaratıcı </a:t>
            </a:r>
            <a:r>
              <a:rPr lang="tr-TR" dirty="0" smtClean="0"/>
              <a:t>öğretmenler öğrencilerinin </a:t>
            </a:r>
            <a:r>
              <a:rPr lang="tr-TR" dirty="0" smtClean="0"/>
              <a:t>yaratıcılığını destekler, onlara </a:t>
            </a:r>
            <a:r>
              <a:rPr lang="tr-TR" dirty="0" smtClean="0"/>
              <a:t>yaratıcılıkta model </a:t>
            </a:r>
            <a:r>
              <a:rPr lang="tr-TR" dirty="0" smtClean="0"/>
              <a:t>olurlar.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SANAT UZMANI OLARAK ÖĞRETMEN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Küçük çocuklarla çalışan öğretmenlerin </a:t>
            </a:r>
            <a:r>
              <a:rPr lang="tr-TR" b="1" dirty="0" smtClean="0"/>
              <a:t>sanat uzmanı</a:t>
            </a:r>
            <a:r>
              <a:rPr lang="tr-TR" dirty="0" smtClean="0"/>
              <a:t> </a:t>
            </a:r>
            <a:r>
              <a:rPr lang="tr-TR" dirty="0" smtClean="0"/>
              <a:t>olmaları önemlidir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544</Words>
  <PresentationFormat>Ekran Gösterisi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Slayt 1</vt:lpstr>
      <vt:lpstr>ÜNİTE 5 Rol ve Stratejiler</vt:lpstr>
      <vt:lpstr>Slayt 3</vt:lpstr>
      <vt:lpstr>Slayt 4</vt:lpstr>
      <vt:lpstr>GİRİŞ</vt:lpstr>
      <vt:lpstr>MODEL OLARAK ÖĞRETMEN</vt:lpstr>
      <vt:lpstr>KATILIMCI OLARAK ÖĞRETMEN</vt:lpstr>
      <vt:lpstr>YARATICI BİREY OLARAK ÖĞRETMEN</vt:lpstr>
      <vt:lpstr>SANAT UZMANI OLARAK ÖĞRETMEN</vt:lpstr>
      <vt:lpstr>GÖZLEMCİ OLARAK ÖĞRETMEN</vt:lpstr>
      <vt:lpstr>CAVAP VEREN OLARAK ÖĞRETMEN</vt:lpstr>
      <vt:lpstr>Slayt 12</vt:lpstr>
      <vt:lpstr>Slayt 13</vt:lpstr>
      <vt:lpstr>Slayt 14</vt:lpstr>
      <vt:lpstr>Slayt 15</vt:lpstr>
      <vt:lpstr>SORUN ÇÖZÜCÜ OLARAK ÖĞRETMEN</vt:lpstr>
      <vt:lpstr>Slayt 17</vt:lpstr>
      <vt:lpstr>Slayt 18</vt:lpstr>
      <vt:lpstr>Slayt 19</vt:lpstr>
      <vt:lpstr>Slayt 20</vt:lpstr>
      <vt:lpstr>DİKİŞ DİKME VE DOKUMA</vt:lpstr>
      <vt:lpstr>Slayt 22</vt:lpstr>
      <vt:lpstr>Slayt 23</vt:lpstr>
      <vt:lpstr>Slayt 24</vt:lpstr>
      <vt:lpstr>Slayt 25</vt:lpstr>
      <vt:lpstr>ÖZET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26</cp:revision>
  <dcterms:created xsi:type="dcterms:W3CDTF">2015-05-27T06:02:16Z</dcterms:created>
  <dcterms:modified xsi:type="dcterms:W3CDTF">2015-05-28T13:10:32Z</dcterms:modified>
</cp:coreProperties>
</file>