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9" r:id="rId13"/>
    <p:sldId id="270" r:id="rId14"/>
    <p:sldId id="268" r:id="rId15"/>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2" d="100"/>
          <a:sy n="92" d="100"/>
        </p:scale>
        <p:origin x="498"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4734C464-4B70-40FD-8F27-D16E42E2E811}" type="datetimeFigureOut">
              <a:rPr lang="tr-TR" smtClean="0"/>
              <a:t>6.2.2020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A32BB60-5DC7-40A7-A490-EF03B4DFE12A}" type="slidenum">
              <a:rPr lang="tr-TR" smtClean="0"/>
              <a:t>‹#›</a:t>
            </a:fld>
            <a:endParaRPr lang="tr-TR"/>
          </a:p>
        </p:txBody>
      </p:sp>
    </p:spTree>
    <p:extLst>
      <p:ext uri="{BB962C8B-B14F-4D97-AF65-F5344CB8AC3E}">
        <p14:creationId xmlns:p14="http://schemas.microsoft.com/office/powerpoint/2010/main" val="40483073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34C464-4B70-40FD-8F27-D16E42E2E811}" type="datetimeFigureOut">
              <a:rPr lang="tr-TR" smtClean="0"/>
              <a:t>6.2.2020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A32BB60-5DC7-40A7-A490-EF03B4DFE12A}" type="slidenum">
              <a:rPr lang="tr-TR" smtClean="0"/>
              <a:t>‹#›</a:t>
            </a:fld>
            <a:endParaRPr lang="tr-TR"/>
          </a:p>
        </p:txBody>
      </p:sp>
    </p:spTree>
    <p:extLst>
      <p:ext uri="{BB962C8B-B14F-4D97-AF65-F5344CB8AC3E}">
        <p14:creationId xmlns:p14="http://schemas.microsoft.com/office/powerpoint/2010/main" val="38944999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34C464-4B70-40FD-8F27-D16E42E2E811}" type="datetimeFigureOut">
              <a:rPr lang="tr-TR" smtClean="0"/>
              <a:t>6.2.2020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A32BB60-5DC7-40A7-A490-EF03B4DFE12A}" type="slidenum">
              <a:rPr lang="tr-TR" smtClean="0"/>
              <a:t>‹#›</a:t>
            </a:fld>
            <a:endParaRPr lang="tr-TR"/>
          </a:p>
        </p:txBody>
      </p:sp>
    </p:spTree>
    <p:extLst>
      <p:ext uri="{BB962C8B-B14F-4D97-AF65-F5344CB8AC3E}">
        <p14:creationId xmlns:p14="http://schemas.microsoft.com/office/powerpoint/2010/main" val="2182803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4734C464-4B70-40FD-8F27-D16E42E2E811}" type="datetimeFigureOut">
              <a:rPr lang="tr-TR" smtClean="0"/>
              <a:t>6.2.2020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A32BB60-5DC7-40A7-A490-EF03B4DFE12A}" type="slidenum">
              <a:rPr lang="tr-TR" smtClean="0"/>
              <a:t>‹#›</a:t>
            </a:fld>
            <a:endParaRPr lang="tr-TR"/>
          </a:p>
        </p:txBody>
      </p:sp>
    </p:spTree>
    <p:extLst>
      <p:ext uri="{BB962C8B-B14F-4D97-AF65-F5344CB8AC3E}">
        <p14:creationId xmlns:p14="http://schemas.microsoft.com/office/powerpoint/2010/main" val="11103715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4734C464-4B70-40FD-8F27-D16E42E2E811}" type="datetimeFigureOut">
              <a:rPr lang="tr-TR" smtClean="0"/>
              <a:t>6.2.2020</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BA32BB60-5DC7-40A7-A490-EF03B4DFE12A}" type="slidenum">
              <a:rPr lang="tr-TR" smtClean="0"/>
              <a:t>‹#›</a:t>
            </a:fld>
            <a:endParaRPr lang="tr-TR"/>
          </a:p>
        </p:txBody>
      </p:sp>
    </p:spTree>
    <p:extLst>
      <p:ext uri="{BB962C8B-B14F-4D97-AF65-F5344CB8AC3E}">
        <p14:creationId xmlns:p14="http://schemas.microsoft.com/office/powerpoint/2010/main" val="269683407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4734C464-4B70-40FD-8F27-D16E42E2E811}" type="datetimeFigureOut">
              <a:rPr lang="tr-TR" smtClean="0"/>
              <a:t>6.2.2020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A32BB60-5DC7-40A7-A490-EF03B4DFE12A}" type="slidenum">
              <a:rPr lang="tr-TR" smtClean="0"/>
              <a:t>‹#›</a:t>
            </a:fld>
            <a:endParaRPr lang="tr-TR"/>
          </a:p>
        </p:txBody>
      </p:sp>
    </p:spTree>
    <p:extLst>
      <p:ext uri="{BB962C8B-B14F-4D97-AF65-F5344CB8AC3E}">
        <p14:creationId xmlns:p14="http://schemas.microsoft.com/office/powerpoint/2010/main" val="38444653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4734C464-4B70-40FD-8F27-D16E42E2E811}" type="datetimeFigureOut">
              <a:rPr lang="tr-TR" smtClean="0"/>
              <a:t>6.2.2020</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BA32BB60-5DC7-40A7-A490-EF03B4DFE12A}" type="slidenum">
              <a:rPr lang="tr-TR" smtClean="0"/>
              <a:t>‹#›</a:t>
            </a:fld>
            <a:endParaRPr lang="tr-TR"/>
          </a:p>
        </p:txBody>
      </p:sp>
    </p:spTree>
    <p:extLst>
      <p:ext uri="{BB962C8B-B14F-4D97-AF65-F5344CB8AC3E}">
        <p14:creationId xmlns:p14="http://schemas.microsoft.com/office/powerpoint/2010/main" val="79017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4734C464-4B70-40FD-8F27-D16E42E2E811}" type="datetimeFigureOut">
              <a:rPr lang="tr-TR" smtClean="0"/>
              <a:t>6.2.2020</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BA32BB60-5DC7-40A7-A490-EF03B4DFE12A}" type="slidenum">
              <a:rPr lang="tr-TR" smtClean="0"/>
              <a:t>‹#›</a:t>
            </a:fld>
            <a:endParaRPr lang="tr-TR"/>
          </a:p>
        </p:txBody>
      </p:sp>
    </p:spTree>
    <p:extLst>
      <p:ext uri="{BB962C8B-B14F-4D97-AF65-F5344CB8AC3E}">
        <p14:creationId xmlns:p14="http://schemas.microsoft.com/office/powerpoint/2010/main" val="2564171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4734C464-4B70-40FD-8F27-D16E42E2E811}" type="datetimeFigureOut">
              <a:rPr lang="tr-TR" smtClean="0"/>
              <a:t>6.2.2020</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BA32BB60-5DC7-40A7-A490-EF03B4DFE12A}" type="slidenum">
              <a:rPr lang="tr-TR" smtClean="0"/>
              <a:t>‹#›</a:t>
            </a:fld>
            <a:endParaRPr lang="tr-TR"/>
          </a:p>
        </p:txBody>
      </p:sp>
    </p:spTree>
    <p:extLst>
      <p:ext uri="{BB962C8B-B14F-4D97-AF65-F5344CB8AC3E}">
        <p14:creationId xmlns:p14="http://schemas.microsoft.com/office/powerpoint/2010/main" val="1924960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734C464-4B70-40FD-8F27-D16E42E2E811}" type="datetimeFigureOut">
              <a:rPr lang="tr-TR" smtClean="0"/>
              <a:t>6.2.2020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A32BB60-5DC7-40A7-A490-EF03B4DFE12A}" type="slidenum">
              <a:rPr lang="tr-TR" smtClean="0"/>
              <a:t>‹#›</a:t>
            </a:fld>
            <a:endParaRPr lang="tr-TR"/>
          </a:p>
        </p:txBody>
      </p:sp>
    </p:spTree>
    <p:extLst>
      <p:ext uri="{BB962C8B-B14F-4D97-AF65-F5344CB8AC3E}">
        <p14:creationId xmlns:p14="http://schemas.microsoft.com/office/powerpoint/2010/main" val="912576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4734C464-4B70-40FD-8F27-D16E42E2E811}" type="datetimeFigureOut">
              <a:rPr lang="tr-TR" smtClean="0"/>
              <a:t>6.2.2020</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BA32BB60-5DC7-40A7-A490-EF03B4DFE12A}" type="slidenum">
              <a:rPr lang="tr-TR" smtClean="0"/>
              <a:t>‹#›</a:t>
            </a:fld>
            <a:endParaRPr lang="tr-TR"/>
          </a:p>
        </p:txBody>
      </p:sp>
    </p:spTree>
    <p:extLst>
      <p:ext uri="{BB962C8B-B14F-4D97-AF65-F5344CB8AC3E}">
        <p14:creationId xmlns:p14="http://schemas.microsoft.com/office/powerpoint/2010/main" val="1318380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734C464-4B70-40FD-8F27-D16E42E2E811}" type="datetimeFigureOut">
              <a:rPr lang="tr-TR" smtClean="0"/>
              <a:t>6.2.2020</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A32BB60-5DC7-40A7-A490-EF03B4DFE12A}" type="slidenum">
              <a:rPr lang="tr-TR" smtClean="0"/>
              <a:t>‹#›</a:t>
            </a:fld>
            <a:endParaRPr lang="tr-TR"/>
          </a:p>
        </p:txBody>
      </p:sp>
    </p:spTree>
    <p:extLst>
      <p:ext uri="{BB962C8B-B14F-4D97-AF65-F5344CB8AC3E}">
        <p14:creationId xmlns:p14="http://schemas.microsoft.com/office/powerpoint/2010/main" val="17871275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hyperlink" Target="http://www.dutchgrammar.com/nl/?n=WordOrder.62" TargetMode="Externa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hyperlink" Target="https://www.taal-oefenen.nl/instruction/taal/woordsoorten/voegwoorden/onderschikkende-voegwoorden" TargetMode="External"/><Relationship Id="rId2" Type="http://schemas.openxmlformats.org/officeDocument/2006/relationships/hyperlink" Target="https://onzetaal.nl/taaladvies/voegwoord" TargetMode="External"/><Relationship Id="rId1" Type="http://schemas.openxmlformats.org/officeDocument/2006/relationships/slideLayout" Target="../slideLayouts/slideLayout2.xml"/><Relationship Id="rId6" Type="http://schemas.openxmlformats.org/officeDocument/2006/relationships/hyperlink" Target="http://www.dutchgrammar.com/nl/?n=WordOrder.58" TargetMode="External"/><Relationship Id="rId5" Type="http://schemas.openxmlformats.org/officeDocument/2006/relationships/hyperlink" Target="https://www.taaltelefoon.be/voegwoord-taalkundige-term" TargetMode="External"/><Relationship Id="rId4" Type="http://schemas.openxmlformats.org/officeDocument/2006/relationships/hyperlink" Target="https://taaladvies.net/taal/advies/term/96/voegwoord/"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63683" y="124691"/>
            <a:ext cx="11357262" cy="748145"/>
          </a:xfrm>
        </p:spPr>
        <p:txBody>
          <a:bodyPr/>
          <a:lstStyle/>
          <a:p>
            <a:pPr algn="ctr"/>
            <a:r>
              <a:rPr lang="tr-TR" b="1" dirty="0" err="1" smtClean="0">
                <a:solidFill>
                  <a:srgbClr val="C00000"/>
                </a:solidFill>
              </a:rPr>
              <a:t>Voegwoord</a:t>
            </a:r>
            <a:endParaRPr lang="tr-TR" b="1" dirty="0">
              <a:solidFill>
                <a:srgbClr val="C00000"/>
              </a:solidFill>
            </a:endParaRPr>
          </a:p>
        </p:txBody>
      </p:sp>
      <p:sp>
        <p:nvSpPr>
          <p:cNvPr id="3" name="İçerik Yer Tutucusu 2"/>
          <p:cNvSpPr>
            <a:spLocks noGrp="1"/>
          </p:cNvSpPr>
          <p:nvPr>
            <p:ph idx="1"/>
          </p:nvPr>
        </p:nvSpPr>
        <p:spPr>
          <a:xfrm>
            <a:off x="363683" y="1070264"/>
            <a:ext cx="11357262" cy="5486400"/>
          </a:xfrm>
        </p:spPr>
        <p:txBody>
          <a:bodyPr>
            <a:normAutofit fontScale="55000" lnSpcReduction="20000"/>
          </a:bodyPr>
          <a:lstStyle/>
          <a:p>
            <a:pPr marL="0" indent="0">
              <a:buNone/>
            </a:pPr>
            <a:r>
              <a:rPr lang="nl-NL" dirty="0"/>
              <a:t>Wat zijn voegwoorden precies?</a:t>
            </a:r>
          </a:p>
          <a:p>
            <a:pPr marL="0" indent="0">
              <a:buNone/>
            </a:pPr>
            <a:endParaRPr lang="nl-NL" dirty="0"/>
          </a:p>
          <a:p>
            <a:pPr marL="0" indent="0">
              <a:buNone/>
            </a:pPr>
            <a:r>
              <a:rPr lang="nl-NL" dirty="0"/>
              <a:t>Voegwoorden zijn woorden die zinnen (of woorden) 'aan elkaar voegen'. Met voegwoorden wordt het verband tussen (de inhoud van de) zinnen duidelijk. Er zijn verschillende soorten verbanden mogelijk:</a:t>
            </a:r>
          </a:p>
          <a:p>
            <a:pPr marL="0" indent="0">
              <a:buNone/>
            </a:pPr>
            <a:endParaRPr lang="nl-NL" dirty="0"/>
          </a:p>
          <a:p>
            <a:pPr marL="0" indent="0">
              <a:buNone/>
            </a:pPr>
            <a:r>
              <a:rPr lang="nl-NL" dirty="0"/>
              <a:t>Voegwoorden van tijd geven aan in welke volgorde de zaken zich afspelen: 'Hij brengt de kinderen weg voordat hij naar zijn werk gaat.' Voegwoorden van tijd zijn onder meer nadat, voordat, zolang, terwijl en totdat.</a:t>
            </a:r>
          </a:p>
          <a:p>
            <a:pPr marL="0" indent="0">
              <a:buNone/>
            </a:pPr>
            <a:endParaRPr lang="nl-NL" dirty="0"/>
          </a:p>
          <a:p>
            <a:pPr marL="0" indent="0">
              <a:buNone/>
            </a:pPr>
            <a:r>
              <a:rPr lang="nl-NL" dirty="0"/>
              <a:t>Voegwoorden van voorwaarde geven aan dat wat in de ene zin beschreven wordt een voorwaarde is voor de andere zin: 'Ze geeft een feestje, tenzij ze ziek is', 'Hij geeft een feestje, mits hij voldoende geld heeft.' Voegwoorden van voorwaarde zijn bijvoorbeeld mits, tenzij, wanneer, als en indien.</a:t>
            </a:r>
          </a:p>
          <a:p>
            <a:pPr marL="0" indent="0">
              <a:buNone/>
            </a:pPr>
            <a:endParaRPr lang="nl-NL" dirty="0"/>
          </a:p>
          <a:p>
            <a:pPr marL="0" indent="0">
              <a:buNone/>
            </a:pPr>
            <a:r>
              <a:rPr lang="nl-NL" dirty="0"/>
              <a:t>Voegwoorden van reden, oorzaak en gevolg zijn bijvoorbeeld omdat en doordat, zodat en opdat, en want: 'Henny werd directeur doordat ze zo veel ervaring had', 'Joep begon te schreeuwen, omdat hij het zat was', 'Ik zeg het je, zodat je er iets aan kunt doen.'</a:t>
            </a:r>
          </a:p>
          <a:p>
            <a:pPr marL="0" indent="0">
              <a:buNone/>
            </a:pPr>
            <a:endParaRPr lang="nl-NL" dirty="0"/>
          </a:p>
          <a:p>
            <a:pPr marL="0" indent="0">
              <a:buNone/>
            </a:pPr>
            <a:r>
              <a:rPr lang="nl-NL" dirty="0"/>
              <a:t>Tegenstellende voegwoorden geven een tegenstelling tussen zinnen aan: 'Hij wil niet, maar zij wel', 'De voorstelling was lang doch interessant.'</a:t>
            </a:r>
          </a:p>
          <a:p>
            <a:pPr marL="0" indent="0">
              <a:buNone/>
            </a:pPr>
            <a:endParaRPr lang="nl-NL" dirty="0"/>
          </a:p>
          <a:p>
            <a:pPr marL="0" indent="0">
              <a:buNone/>
            </a:pPr>
            <a:r>
              <a:rPr lang="nl-NL" dirty="0"/>
              <a:t>Voegwoorden van toegeving zijn bijvoorbeeld hoewel en ofschoon. De informatie in de ene zin nuanceert de informatie in de andere zin: 'Ik vond het een vervelende man, hoewel hij wel goed kon uitleggen.'</a:t>
            </a:r>
            <a:endParaRPr lang="tr-TR" dirty="0"/>
          </a:p>
        </p:txBody>
      </p:sp>
    </p:spTree>
    <p:extLst>
      <p:ext uri="{BB962C8B-B14F-4D97-AF65-F5344CB8AC3E}">
        <p14:creationId xmlns:p14="http://schemas.microsoft.com/office/powerpoint/2010/main" val="16926969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Voegwoord</a:t>
            </a:r>
            <a:endParaRPr lang="tr-TR" dirty="0"/>
          </a:p>
        </p:txBody>
      </p:sp>
      <p:sp>
        <p:nvSpPr>
          <p:cNvPr id="3" name="İçerik Yer Tutucusu 2"/>
          <p:cNvSpPr>
            <a:spLocks noGrp="1"/>
          </p:cNvSpPr>
          <p:nvPr>
            <p:ph idx="1"/>
          </p:nvPr>
        </p:nvSpPr>
        <p:spPr/>
        <p:txBody>
          <a:bodyPr/>
          <a:lstStyle/>
          <a:p>
            <a:pPr marL="0" indent="0">
              <a:buNone/>
            </a:pPr>
            <a:r>
              <a:rPr lang="nl-NL" dirty="0"/>
              <a:t>In de spreektaal wordt in plaats van </a:t>
            </a:r>
            <a:r>
              <a:rPr lang="nl-NL" i="1" dirty="0"/>
              <a:t>opdat</a:t>
            </a:r>
            <a:r>
              <a:rPr lang="nl-NL" dirty="0"/>
              <a:t> meestal </a:t>
            </a:r>
            <a:r>
              <a:rPr lang="nl-NL" i="1" dirty="0"/>
              <a:t>zodat</a:t>
            </a:r>
            <a:r>
              <a:rPr lang="nl-NL" dirty="0"/>
              <a:t> gebruikt. Dat is eigenlijk niet goed. Het verschil tussen zodat en opdat zit in de noodzakelijkheid van het gevolg</a:t>
            </a:r>
            <a:r>
              <a:rPr lang="nl-NL" dirty="0" smtClean="0"/>
              <a:t>.</a:t>
            </a:r>
            <a:endParaRPr lang="tr-TR" dirty="0" smtClean="0"/>
          </a:p>
          <a:p>
            <a:pPr marL="0" indent="0">
              <a:buNone/>
            </a:pPr>
            <a:endParaRPr lang="tr-TR" dirty="0"/>
          </a:p>
        </p:txBody>
      </p:sp>
      <p:graphicFrame>
        <p:nvGraphicFramePr>
          <p:cNvPr id="4" name="Tablo 3"/>
          <p:cNvGraphicFramePr>
            <a:graphicFrameLocks noGrp="1"/>
          </p:cNvGraphicFramePr>
          <p:nvPr>
            <p:extLst>
              <p:ext uri="{D42A27DB-BD31-4B8C-83A1-F6EECF244321}">
                <p14:modId xmlns:p14="http://schemas.microsoft.com/office/powerpoint/2010/main" val="2460926612"/>
              </p:ext>
            </p:extLst>
          </p:nvPr>
        </p:nvGraphicFramePr>
        <p:xfrm>
          <a:off x="1101090" y="3086894"/>
          <a:ext cx="9989820" cy="3012570"/>
        </p:xfrm>
        <a:graphic>
          <a:graphicData uri="http://schemas.openxmlformats.org/drawingml/2006/table">
            <a:tbl>
              <a:tblPr/>
              <a:tblGrid>
                <a:gridCol w="4994910"/>
                <a:gridCol w="4994910"/>
              </a:tblGrid>
              <a:tr h="602514">
                <a:tc>
                  <a:txBody>
                    <a:bodyPr/>
                    <a:lstStyle/>
                    <a:p>
                      <a:pPr algn="ctr" fontAlgn="t"/>
                      <a:r>
                        <a:rPr lang="tr-TR" b="1" u="none" strike="noStrike">
                          <a:solidFill>
                            <a:srgbClr val="000000"/>
                          </a:solidFill>
                          <a:effectLst/>
                          <a:latin typeface="arial" panose="020B0604020202020204" pitchFamily="34" charset="0"/>
                        </a:rPr>
                        <a:t>voordat</a:t>
                      </a:r>
                    </a:p>
                  </a:txBody>
                  <a:tcPr>
                    <a:lnL>
                      <a:noFill/>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c>
                  <a:txBody>
                    <a:bodyPr/>
                    <a:lstStyle/>
                    <a:p>
                      <a:pPr algn="ctr" fontAlgn="t"/>
                      <a:r>
                        <a:rPr lang="tr-TR" b="1" u="none" strike="noStrike">
                          <a:solidFill>
                            <a:srgbClr val="000000"/>
                          </a:solidFill>
                          <a:effectLst/>
                          <a:latin typeface="arial" panose="020B0604020202020204" pitchFamily="34" charset="0"/>
                        </a:rPr>
                        <a:t>nadat</a:t>
                      </a:r>
                    </a:p>
                  </a:txBody>
                  <a:tcPr>
                    <a:lnL w="9525" cap="flat" cmpd="sng" algn="ctr">
                      <a:solidFill>
                        <a:srgbClr val="808080"/>
                      </a:solidFill>
                      <a:prstDash val="solid"/>
                      <a:round/>
                      <a:headEnd type="none" w="med" len="med"/>
                      <a:tailEnd type="none" w="med" len="med"/>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r>
              <a:tr h="602514">
                <a:tc>
                  <a:txBody>
                    <a:bodyPr/>
                    <a:lstStyle/>
                    <a:p>
                      <a:pPr algn="ctr" fontAlgn="t"/>
                      <a:r>
                        <a:rPr lang="tr-TR" b="1" u="none" strike="noStrike">
                          <a:solidFill>
                            <a:srgbClr val="000000"/>
                          </a:solidFill>
                          <a:effectLst/>
                          <a:latin typeface="arial" panose="020B0604020202020204" pitchFamily="34" charset="0"/>
                        </a:rPr>
                        <a:t>terwijl</a:t>
                      </a:r>
                    </a:p>
                  </a:txBody>
                  <a:tcPr>
                    <a:lnL>
                      <a:noFill/>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c>
                  <a:txBody>
                    <a:bodyPr/>
                    <a:lstStyle/>
                    <a:p>
                      <a:pPr algn="ctr" fontAlgn="t"/>
                      <a:r>
                        <a:rPr lang="tr-TR" b="1" u="none" strike="noStrike">
                          <a:solidFill>
                            <a:srgbClr val="000000"/>
                          </a:solidFill>
                          <a:effectLst/>
                          <a:latin typeface="arial" panose="020B0604020202020204" pitchFamily="34" charset="0"/>
                        </a:rPr>
                        <a:t>sinds, sedert</a:t>
                      </a:r>
                    </a:p>
                  </a:txBody>
                  <a:tcPr>
                    <a:lnL w="9525" cap="flat" cmpd="sng" algn="ctr">
                      <a:solidFill>
                        <a:srgbClr val="808080"/>
                      </a:solidFill>
                      <a:prstDash val="solid"/>
                      <a:round/>
                      <a:headEnd type="none" w="med" len="med"/>
                      <a:tailEnd type="none" w="med" len="med"/>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r>
              <a:tr h="602514">
                <a:tc>
                  <a:txBody>
                    <a:bodyPr/>
                    <a:lstStyle/>
                    <a:p>
                      <a:pPr algn="ctr" fontAlgn="t"/>
                      <a:r>
                        <a:rPr lang="tr-TR" b="1" u="none" strike="noStrike">
                          <a:solidFill>
                            <a:srgbClr val="000000"/>
                          </a:solidFill>
                          <a:effectLst/>
                          <a:latin typeface="arial" panose="020B0604020202020204" pitchFamily="34" charset="0"/>
                        </a:rPr>
                        <a:t>toen</a:t>
                      </a:r>
                    </a:p>
                  </a:txBody>
                  <a:tcPr>
                    <a:lnL>
                      <a:noFill/>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c>
                  <a:txBody>
                    <a:bodyPr/>
                    <a:lstStyle/>
                    <a:p>
                      <a:pPr algn="ctr" fontAlgn="t"/>
                      <a:r>
                        <a:rPr lang="tr-TR" b="1" u="none" strike="noStrike">
                          <a:solidFill>
                            <a:srgbClr val="000000"/>
                          </a:solidFill>
                          <a:effectLst/>
                          <a:latin typeface="arial" panose="020B0604020202020204" pitchFamily="34" charset="0"/>
                        </a:rPr>
                        <a:t>wanneer</a:t>
                      </a:r>
                    </a:p>
                  </a:txBody>
                  <a:tcPr>
                    <a:lnL w="9525" cap="flat" cmpd="sng" algn="ctr">
                      <a:solidFill>
                        <a:srgbClr val="808080"/>
                      </a:solidFill>
                      <a:prstDash val="solid"/>
                      <a:round/>
                      <a:headEnd type="none" w="med" len="med"/>
                      <a:tailEnd type="none" w="med" len="med"/>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r>
              <a:tr h="602514">
                <a:tc>
                  <a:txBody>
                    <a:bodyPr/>
                    <a:lstStyle/>
                    <a:p>
                      <a:pPr algn="ctr" fontAlgn="t"/>
                      <a:r>
                        <a:rPr lang="tr-TR" b="1" u="none" strike="noStrike">
                          <a:solidFill>
                            <a:srgbClr val="000000"/>
                          </a:solidFill>
                          <a:effectLst/>
                          <a:latin typeface="arial" panose="020B0604020202020204" pitchFamily="34" charset="0"/>
                        </a:rPr>
                        <a:t>zodra</a:t>
                      </a:r>
                    </a:p>
                  </a:txBody>
                  <a:tcPr>
                    <a:lnL>
                      <a:noFill/>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c>
                  <a:txBody>
                    <a:bodyPr/>
                    <a:lstStyle/>
                    <a:p>
                      <a:pPr algn="ctr" fontAlgn="t"/>
                      <a:r>
                        <a:rPr lang="tr-TR" b="1" u="none" strike="noStrike">
                          <a:solidFill>
                            <a:srgbClr val="000000"/>
                          </a:solidFill>
                          <a:effectLst/>
                          <a:latin typeface="arial" panose="020B0604020202020204" pitchFamily="34" charset="0"/>
                        </a:rPr>
                        <a:t>zolang</a:t>
                      </a:r>
                    </a:p>
                  </a:txBody>
                  <a:tcPr>
                    <a:lnL w="9525" cap="flat" cmpd="sng" algn="ctr">
                      <a:solidFill>
                        <a:srgbClr val="808080"/>
                      </a:solidFill>
                      <a:prstDash val="solid"/>
                      <a:round/>
                      <a:headEnd type="none" w="med" len="med"/>
                      <a:tailEnd type="none" w="med" len="med"/>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r>
              <a:tr h="602514">
                <a:tc>
                  <a:txBody>
                    <a:bodyPr/>
                    <a:lstStyle/>
                    <a:p>
                      <a:pPr algn="ctr" fontAlgn="t"/>
                      <a:r>
                        <a:rPr lang="tr-TR" b="1" u="none" strike="noStrike">
                          <a:solidFill>
                            <a:srgbClr val="000000"/>
                          </a:solidFill>
                          <a:effectLst/>
                          <a:latin typeface="arial" panose="020B0604020202020204" pitchFamily="34" charset="0"/>
                        </a:rPr>
                        <a:t>nu</a:t>
                      </a:r>
                    </a:p>
                  </a:txBody>
                  <a:tcPr>
                    <a:lnL>
                      <a:noFill/>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a:noFill/>
                    </a:lnB>
                    <a:solidFill>
                      <a:srgbClr val="FFFFF9"/>
                    </a:solidFill>
                  </a:tcPr>
                </a:tc>
                <a:tc>
                  <a:txBody>
                    <a:bodyPr/>
                    <a:lstStyle/>
                    <a:p>
                      <a:pPr algn="ctr" fontAlgn="t"/>
                      <a:r>
                        <a:rPr lang="tr-TR" b="1" u="none" strike="noStrike" dirty="0" err="1">
                          <a:solidFill>
                            <a:srgbClr val="000000"/>
                          </a:solidFill>
                          <a:effectLst/>
                          <a:latin typeface="arial" panose="020B0604020202020204" pitchFamily="34" charset="0"/>
                        </a:rPr>
                        <a:t>indien</a:t>
                      </a:r>
                      <a:endParaRPr lang="tr-TR" b="1" u="none" strike="noStrike" dirty="0">
                        <a:solidFill>
                          <a:srgbClr val="000000"/>
                        </a:solidFill>
                        <a:effectLst/>
                        <a:latin typeface="arial" panose="020B0604020202020204" pitchFamily="34" charset="0"/>
                      </a:endParaRPr>
                    </a:p>
                  </a:txBody>
                  <a:tcPr>
                    <a:lnL w="9525" cap="flat" cmpd="sng" algn="ctr">
                      <a:solidFill>
                        <a:srgbClr val="808080"/>
                      </a:solidFill>
                      <a:prstDash val="solid"/>
                      <a:round/>
                      <a:headEnd type="none" w="med" len="med"/>
                      <a:tailEnd type="none" w="med" len="med"/>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a:noFill/>
                    </a:lnB>
                    <a:solidFill>
                      <a:srgbClr val="FFFFF9"/>
                    </a:solidFill>
                  </a:tcPr>
                </a:tc>
              </a:tr>
            </a:tbl>
          </a:graphicData>
        </a:graphic>
      </p:graphicFrame>
    </p:spTree>
    <p:extLst>
      <p:ext uri="{BB962C8B-B14F-4D97-AF65-F5344CB8AC3E}">
        <p14:creationId xmlns:p14="http://schemas.microsoft.com/office/powerpoint/2010/main" val="398649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Voegwoord</a:t>
            </a:r>
            <a:endParaRPr lang="tr-TR" dirty="0"/>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2553292231"/>
              </p:ext>
            </p:extLst>
          </p:nvPr>
        </p:nvGraphicFramePr>
        <p:xfrm>
          <a:off x="1101090" y="2098964"/>
          <a:ext cx="9989820" cy="3543300"/>
        </p:xfrm>
        <a:graphic>
          <a:graphicData uri="http://schemas.openxmlformats.org/drawingml/2006/table">
            <a:tbl>
              <a:tblPr/>
              <a:tblGrid>
                <a:gridCol w="4994910"/>
                <a:gridCol w="4994910"/>
              </a:tblGrid>
              <a:tr h="944880">
                <a:tc>
                  <a:txBody>
                    <a:bodyPr/>
                    <a:lstStyle/>
                    <a:p>
                      <a:pPr algn="ctr" fontAlgn="t"/>
                      <a:r>
                        <a:rPr lang="tr-TR" b="1" u="none" strike="noStrike">
                          <a:solidFill>
                            <a:srgbClr val="000000"/>
                          </a:solidFill>
                          <a:effectLst/>
                          <a:latin typeface="arial" panose="020B0604020202020204" pitchFamily="34" charset="0"/>
                        </a:rPr>
                        <a:t>al, alhoewel, ofschoon</a:t>
                      </a:r>
                    </a:p>
                  </a:txBody>
                  <a:tcPr>
                    <a:lnL>
                      <a:noFill/>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c>
                  <a:txBody>
                    <a:bodyPr/>
                    <a:lstStyle/>
                    <a:p>
                      <a:pPr algn="ctr" fontAlgn="t"/>
                      <a:r>
                        <a:rPr lang="tr-TR" b="1" u="none" strike="noStrike">
                          <a:solidFill>
                            <a:srgbClr val="000000"/>
                          </a:solidFill>
                          <a:effectLst/>
                          <a:latin typeface="arial" panose="020B0604020202020204" pitchFamily="34" charset="0"/>
                        </a:rPr>
                        <a:t>hoezeer</a:t>
                      </a:r>
                    </a:p>
                  </a:txBody>
                  <a:tcPr>
                    <a:lnL w="9525" cap="flat" cmpd="sng" algn="ctr">
                      <a:solidFill>
                        <a:srgbClr val="808080"/>
                      </a:solidFill>
                      <a:prstDash val="solid"/>
                      <a:round/>
                      <a:headEnd type="none" w="med" len="med"/>
                      <a:tailEnd type="none" w="med" len="med"/>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r>
              <a:tr h="1653540">
                <a:tc>
                  <a:txBody>
                    <a:bodyPr/>
                    <a:lstStyle/>
                    <a:p>
                      <a:pPr algn="ctr" fontAlgn="t"/>
                      <a:r>
                        <a:rPr lang="tr-TR" b="1" u="none" strike="noStrike">
                          <a:solidFill>
                            <a:srgbClr val="000000"/>
                          </a:solidFill>
                          <a:effectLst/>
                          <a:latin typeface="arial" panose="020B0604020202020204" pitchFamily="34" charset="0"/>
                        </a:rPr>
                        <a:t>voorzover</a:t>
                      </a:r>
                    </a:p>
                  </a:txBody>
                  <a:tcPr>
                    <a:lnL>
                      <a:noFill/>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c>
                  <a:txBody>
                    <a:bodyPr/>
                    <a:lstStyle/>
                    <a:p>
                      <a:pPr algn="ctr" fontAlgn="t"/>
                      <a:r>
                        <a:rPr lang="nl-NL" b="1" u="none" strike="noStrike">
                          <a:solidFill>
                            <a:srgbClr val="000000"/>
                          </a:solidFill>
                          <a:effectLst/>
                          <a:latin typeface="arial" panose="020B0604020202020204" pitchFamily="34" charset="0"/>
                        </a:rPr>
                        <a:t>1) hoe ..., hoe...</a:t>
                      </a:r>
                      <a:br>
                        <a:rPr lang="nl-NL" b="1" u="none" strike="noStrike">
                          <a:solidFill>
                            <a:srgbClr val="000000"/>
                          </a:solidFill>
                          <a:effectLst/>
                          <a:latin typeface="arial" panose="020B0604020202020204" pitchFamily="34" charset="0"/>
                        </a:rPr>
                      </a:br>
                      <a:r>
                        <a:rPr lang="nl-NL" b="1" u="none" strike="noStrike">
                          <a:solidFill>
                            <a:srgbClr val="000000"/>
                          </a:solidFill>
                          <a:effectLst/>
                          <a:latin typeface="arial" panose="020B0604020202020204" pitchFamily="34" charset="0"/>
                        </a:rPr>
                        <a:t>2) hoe ..., des te ...</a:t>
                      </a:r>
                    </a:p>
                  </a:txBody>
                  <a:tcPr>
                    <a:lnL w="9525" cap="flat" cmpd="sng" algn="ctr">
                      <a:solidFill>
                        <a:srgbClr val="808080"/>
                      </a:solidFill>
                      <a:prstDash val="solid"/>
                      <a:round/>
                      <a:headEnd type="none" w="med" len="med"/>
                      <a:tailEnd type="none" w="med" len="med"/>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r>
              <a:tr h="944880">
                <a:tc>
                  <a:txBody>
                    <a:bodyPr/>
                    <a:lstStyle/>
                    <a:p>
                      <a:pPr algn="ctr" fontAlgn="t"/>
                      <a:r>
                        <a:rPr lang="tr-TR" b="1" u="none" strike="noStrike">
                          <a:solidFill>
                            <a:srgbClr val="000000"/>
                          </a:solidFill>
                          <a:effectLst/>
                          <a:latin typeface="arial" panose="020B0604020202020204" pitchFamily="34" charset="0"/>
                        </a:rPr>
                        <a:t>naarmate</a:t>
                      </a:r>
                    </a:p>
                  </a:txBody>
                  <a:tcPr>
                    <a:lnL>
                      <a:noFill/>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a:noFill/>
                    </a:lnB>
                    <a:solidFill>
                      <a:srgbClr val="FFFFF9"/>
                    </a:solidFill>
                  </a:tcPr>
                </a:tc>
                <a:tc>
                  <a:txBody>
                    <a:bodyPr/>
                    <a:lstStyle/>
                    <a:p>
                      <a:pPr algn="ctr" fontAlgn="t"/>
                      <a:r>
                        <a:rPr lang="tr-TR" b="1" u="none" strike="noStrike" dirty="0" err="1">
                          <a:solidFill>
                            <a:srgbClr val="000000"/>
                          </a:solidFill>
                          <a:effectLst/>
                          <a:latin typeface="arial" panose="020B0604020202020204" pitchFamily="34" charset="0"/>
                        </a:rPr>
                        <a:t>naargelang</a:t>
                      </a:r>
                      <a:endParaRPr lang="tr-TR" b="1" u="none" strike="noStrike" dirty="0">
                        <a:solidFill>
                          <a:srgbClr val="000000"/>
                        </a:solidFill>
                        <a:effectLst/>
                        <a:latin typeface="arial" panose="020B0604020202020204" pitchFamily="34" charset="0"/>
                      </a:endParaRPr>
                    </a:p>
                  </a:txBody>
                  <a:tcPr>
                    <a:lnL w="9525" cap="flat" cmpd="sng" algn="ctr">
                      <a:solidFill>
                        <a:srgbClr val="808080"/>
                      </a:solidFill>
                      <a:prstDash val="solid"/>
                      <a:round/>
                      <a:headEnd type="none" w="med" len="med"/>
                      <a:tailEnd type="none" w="med" len="med"/>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a:noFill/>
                    </a:lnB>
                    <a:solidFill>
                      <a:srgbClr val="FFFFF9"/>
                    </a:solidFill>
                  </a:tcPr>
                </a:tc>
              </a:tr>
            </a:tbl>
          </a:graphicData>
        </a:graphic>
      </p:graphicFrame>
    </p:spTree>
    <p:extLst>
      <p:ext uri="{BB962C8B-B14F-4D97-AF65-F5344CB8AC3E}">
        <p14:creationId xmlns:p14="http://schemas.microsoft.com/office/powerpoint/2010/main" val="218220102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Voegwoord</a:t>
            </a:r>
            <a:endParaRPr lang="tr-TR" dirty="0"/>
          </a:p>
        </p:txBody>
      </p:sp>
      <p:sp>
        <p:nvSpPr>
          <p:cNvPr id="3" name="İçerik Yer Tutucusu 2"/>
          <p:cNvSpPr>
            <a:spLocks noGrp="1"/>
          </p:cNvSpPr>
          <p:nvPr>
            <p:ph idx="1"/>
          </p:nvPr>
        </p:nvSpPr>
        <p:spPr/>
        <p:txBody>
          <a:bodyPr/>
          <a:lstStyle/>
          <a:p>
            <a:pPr marL="0" indent="0">
              <a:buNone/>
            </a:pPr>
            <a:r>
              <a:rPr lang="nl-NL" dirty="0">
                <a:solidFill>
                  <a:srgbClr val="000000"/>
                </a:solidFill>
                <a:latin typeface="verdana" panose="020B0604030504040204" pitchFamily="34" charset="0"/>
              </a:rPr>
              <a:t>Er zijn veel combinaties mogelijk met </a:t>
            </a:r>
            <a:r>
              <a:rPr lang="nl-NL" i="1" dirty="0">
                <a:solidFill>
                  <a:srgbClr val="000000"/>
                </a:solidFill>
                <a:latin typeface="verdana" panose="020B0604030504040204" pitchFamily="34" charset="0"/>
              </a:rPr>
              <a:t>dat</a:t>
            </a:r>
            <a:r>
              <a:rPr lang="nl-NL" dirty="0">
                <a:solidFill>
                  <a:srgbClr val="000000"/>
                </a:solidFill>
                <a:latin typeface="verdana" panose="020B0604030504040204" pitchFamily="34" charset="0"/>
              </a:rPr>
              <a:t>. Hieronder </a:t>
            </a:r>
            <a:r>
              <a:rPr lang="nl-NL" dirty="0" smtClean="0">
                <a:solidFill>
                  <a:srgbClr val="000000"/>
                </a:solidFill>
                <a:latin typeface="verdana" panose="020B0604030504040204" pitchFamily="34" charset="0"/>
              </a:rPr>
              <a:t>staan </a:t>
            </a:r>
            <a:r>
              <a:rPr lang="nl-NL" dirty="0">
                <a:solidFill>
                  <a:srgbClr val="000000"/>
                </a:solidFill>
                <a:latin typeface="verdana" panose="020B0604030504040204" pitchFamily="34" charset="0"/>
              </a:rPr>
              <a:t>er een paar</a:t>
            </a:r>
            <a:r>
              <a:rPr lang="nl-NL" dirty="0" smtClean="0">
                <a:solidFill>
                  <a:srgbClr val="000000"/>
                </a:solidFill>
                <a:latin typeface="verdana" panose="020B0604030504040204" pitchFamily="34" charset="0"/>
              </a:rPr>
              <a:t>.</a:t>
            </a:r>
            <a:endParaRPr lang="tr-TR" dirty="0" smtClean="0">
              <a:solidFill>
                <a:srgbClr val="000000"/>
              </a:solidFill>
              <a:latin typeface="verdana" panose="020B0604030504040204" pitchFamily="34" charset="0"/>
            </a:endParaRPr>
          </a:p>
          <a:p>
            <a:pPr marL="0" indent="0">
              <a:buNone/>
            </a:pPr>
            <a:endParaRPr lang="tr-TR" dirty="0"/>
          </a:p>
        </p:txBody>
      </p:sp>
      <p:graphicFrame>
        <p:nvGraphicFramePr>
          <p:cNvPr id="4" name="Tablo 3"/>
          <p:cNvGraphicFramePr>
            <a:graphicFrameLocks noGrp="1"/>
          </p:cNvGraphicFramePr>
          <p:nvPr>
            <p:extLst>
              <p:ext uri="{D42A27DB-BD31-4B8C-83A1-F6EECF244321}">
                <p14:modId xmlns:p14="http://schemas.microsoft.com/office/powerpoint/2010/main" val="2183960552"/>
              </p:ext>
            </p:extLst>
          </p:nvPr>
        </p:nvGraphicFramePr>
        <p:xfrm>
          <a:off x="1101090" y="2888672"/>
          <a:ext cx="9989820" cy="2327564"/>
        </p:xfrm>
        <a:graphic>
          <a:graphicData uri="http://schemas.openxmlformats.org/drawingml/2006/table">
            <a:tbl>
              <a:tblPr/>
              <a:tblGrid>
                <a:gridCol w="4994910"/>
                <a:gridCol w="4994910"/>
              </a:tblGrid>
              <a:tr h="1163782">
                <a:tc>
                  <a:txBody>
                    <a:bodyPr/>
                    <a:lstStyle/>
                    <a:p>
                      <a:pPr algn="ctr" fontAlgn="t"/>
                      <a:r>
                        <a:rPr lang="tr-TR" b="1" u="none" strike="noStrike">
                          <a:solidFill>
                            <a:srgbClr val="000000"/>
                          </a:solidFill>
                          <a:effectLst/>
                          <a:latin typeface="arial" panose="020B0604020202020204" pitchFamily="34" charset="0"/>
                        </a:rPr>
                        <a:t>dat</a:t>
                      </a:r>
                    </a:p>
                  </a:txBody>
                  <a:tcPr>
                    <a:lnL>
                      <a:noFill/>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c>
                  <a:txBody>
                    <a:bodyPr/>
                    <a:lstStyle/>
                    <a:p>
                      <a:pPr algn="ctr" fontAlgn="t"/>
                      <a:r>
                        <a:rPr lang="tr-TR" b="1" u="none" strike="noStrike">
                          <a:solidFill>
                            <a:srgbClr val="000000"/>
                          </a:solidFill>
                          <a:effectLst/>
                          <a:latin typeface="arial" panose="020B0604020202020204" pitchFamily="34" charset="0"/>
                        </a:rPr>
                        <a:t>behalve dat</a:t>
                      </a:r>
                    </a:p>
                  </a:txBody>
                  <a:tcPr>
                    <a:lnL w="9525" cap="flat" cmpd="sng" algn="ctr">
                      <a:solidFill>
                        <a:srgbClr val="808080"/>
                      </a:solidFill>
                      <a:prstDash val="solid"/>
                      <a:round/>
                      <a:headEnd type="none" w="med" len="med"/>
                      <a:tailEnd type="none" w="med" len="med"/>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r>
              <a:tr h="1163782">
                <a:tc>
                  <a:txBody>
                    <a:bodyPr/>
                    <a:lstStyle/>
                    <a:p>
                      <a:pPr algn="ctr" fontAlgn="t"/>
                      <a:r>
                        <a:rPr lang="tr-TR" b="1" u="none" strike="noStrike">
                          <a:solidFill>
                            <a:srgbClr val="000000"/>
                          </a:solidFill>
                          <a:effectLst/>
                          <a:latin typeface="arial" panose="020B0604020202020204" pitchFamily="34" charset="0"/>
                        </a:rPr>
                        <a:t>laat staan dat</a:t>
                      </a:r>
                    </a:p>
                  </a:txBody>
                  <a:tcPr>
                    <a:lnL>
                      <a:noFill/>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a:noFill/>
                    </a:lnB>
                    <a:solidFill>
                      <a:srgbClr val="FFFFF9"/>
                    </a:solidFill>
                  </a:tcPr>
                </a:tc>
                <a:tc>
                  <a:txBody>
                    <a:bodyPr/>
                    <a:lstStyle/>
                    <a:p>
                      <a:pPr algn="ctr" fontAlgn="t"/>
                      <a:r>
                        <a:rPr lang="tr-TR" b="1" u="none" strike="noStrike" dirty="0">
                          <a:solidFill>
                            <a:srgbClr val="000000"/>
                          </a:solidFill>
                          <a:effectLst/>
                          <a:latin typeface="arial" panose="020B0604020202020204" pitchFamily="34" charset="0"/>
                        </a:rPr>
                        <a:t>op </a:t>
                      </a:r>
                      <a:r>
                        <a:rPr lang="tr-TR" b="1" u="none" strike="noStrike" dirty="0" err="1">
                          <a:solidFill>
                            <a:srgbClr val="000000"/>
                          </a:solidFill>
                          <a:effectLst/>
                          <a:latin typeface="arial" panose="020B0604020202020204" pitchFamily="34" charset="0"/>
                        </a:rPr>
                        <a:t>voorwaarde</a:t>
                      </a:r>
                      <a:r>
                        <a:rPr lang="tr-TR" b="1" u="none" strike="noStrike" dirty="0">
                          <a:solidFill>
                            <a:srgbClr val="000000"/>
                          </a:solidFill>
                          <a:effectLst/>
                          <a:latin typeface="arial" panose="020B0604020202020204" pitchFamily="34" charset="0"/>
                        </a:rPr>
                        <a:t> </a:t>
                      </a:r>
                      <a:r>
                        <a:rPr lang="tr-TR" b="1" u="none" strike="noStrike" dirty="0" err="1">
                          <a:solidFill>
                            <a:srgbClr val="000000"/>
                          </a:solidFill>
                          <a:effectLst/>
                          <a:latin typeface="arial" panose="020B0604020202020204" pitchFamily="34" charset="0"/>
                        </a:rPr>
                        <a:t>dat</a:t>
                      </a:r>
                      <a:endParaRPr lang="tr-TR" b="1" u="none" strike="noStrike" dirty="0">
                        <a:solidFill>
                          <a:srgbClr val="000000"/>
                        </a:solidFill>
                        <a:effectLst/>
                        <a:latin typeface="arial" panose="020B0604020202020204" pitchFamily="34" charset="0"/>
                      </a:endParaRPr>
                    </a:p>
                  </a:txBody>
                  <a:tcPr>
                    <a:lnL w="9525" cap="flat" cmpd="sng" algn="ctr">
                      <a:solidFill>
                        <a:srgbClr val="808080"/>
                      </a:solidFill>
                      <a:prstDash val="solid"/>
                      <a:round/>
                      <a:headEnd type="none" w="med" len="med"/>
                      <a:tailEnd type="none" w="med" len="med"/>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a:noFill/>
                    </a:lnB>
                    <a:solidFill>
                      <a:srgbClr val="FFFFF9"/>
                    </a:solidFill>
                  </a:tcPr>
                </a:tc>
              </a:tr>
            </a:tbl>
          </a:graphicData>
        </a:graphic>
      </p:graphicFrame>
    </p:spTree>
    <p:extLst>
      <p:ext uri="{BB962C8B-B14F-4D97-AF65-F5344CB8AC3E}">
        <p14:creationId xmlns:p14="http://schemas.microsoft.com/office/powerpoint/2010/main" val="2897523075"/>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Voegwoord</a:t>
            </a:r>
            <a:endParaRPr lang="tr-TR" dirty="0"/>
          </a:p>
        </p:txBody>
      </p:sp>
      <p:sp>
        <p:nvSpPr>
          <p:cNvPr id="3" name="İçerik Yer Tutucusu 2"/>
          <p:cNvSpPr>
            <a:spLocks noGrp="1"/>
          </p:cNvSpPr>
          <p:nvPr>
            <p:ph idx="1"/>
          </p:nvPr>
        </p:nvSpPr>
        <p:spPr/>
        <p:txBody>
          <a:bodyPr/>
          <a:lstStyle/>
          <a:p>
            <a:pPr marL="0" indent="0">
              <a:buNone/>
            </a:pPr>
            <a:r>
              <a:rPr lang="nl-NL" b="1" dirty="0">
                <a:solidFill>
                  <a:srgbClr val="C00000"/>
                </a:solidFill>
                <a:latin typeface="verdana" panose="020B0604030504040204" pitchFamily="34" charset="0"/>
              </a:rPr>
              <a:t>Onderschikkende voegwoorden voor </a:t>
            </a:r>
            <a:r>
              <a:rPr lang="nl-NL" b="1" dirty="0">
                <a:solidFill>
                  <a:srgbClr val="C00000"/>
                </a:solidFill>
                <a:latin typeface="verdana" panose="020B0604030504040204" pitchFamily="34" charset="0"/>
                <a:hlinkClick r:id="rId2"/>
              </a:rPr>
              <a:t>beknopte </a:t>
            </a:r>
            <a:r>
              <a:rPr lang="nl-NL" b="1" dirty="0" smtClean="0">
                <a:solidFill>
                  <a:srgbClr val="C00000"/>
                </a:solidFill>
                <a:latin typeface="verdana" panose="020B0604030504040204" pitchFamily="34" charset="0"/>
                <a:hlinkClick r:id="rId2"/>
              </a:rPr>
              <a:t>bijzinnen</a:t>
            </a:r>
            <a:endParaRPr lang="tr-TR" b="1" dirty="0" smtClean="0">
              <a:solidFill>
                <a:srgbClr val="C00000"/>
              </a:solidFill>
              <a:latin typeface="verdana" panose="020B0604030504040204" pitchFamily="34" charset="0"/>
            </a:endParaRPr>
          </a:p>
          <a:p>
            <a:pPr marL="0" indent="0">
              <a:buNone/>
            </a:pPr>
            <a:endParaRPr lang="nl-NL" b="1" dirty="0">
              <a:solidFill>
                <a:srgbClr val="C00000"/>
              </a:solidFill>
              <a:latin typeface="verdana" panose="020B0604030504040204" pitchFamily="34" charset="0"/>
            </a:endParaRPr>
          </a:p>
          <a:p>
            <a:endParaRPr lang="tr-TR" dirty="0"/>
          </a:p>
        </p:txBody>
      </p:sp>
      <p:graphicFrame>
        <p:nvGraphicFramePr>
          <p:cNvPr id="4" name="Tablo 3"/>
          <p:cNvGraphicFramePr>
            <a:graphicFrameLocks noGrp="1"/>
          </p:cNvGraphicFramePr>
          <p:nvPr>
            <p:extLst>
              <p:ext uri="{D42A27DB-BD31-4B8C-83A1-F6EECF244321}">
                <p14:modId xmlns:p14="http://schemas.microsoft.com/office/powerpoint/2010/main" val="2320292375"/>
              </p:ext>
            </p:extLst>
          </p:nvPr>
        </p:nvGraphicFramePr>
        <p:xfrm>
          <a:off x="1101090" y="2815937"/>
          <a:ext cx="9989820" cy="3023754"/>
        </p:xfrm>
        <a:graphic>
          <a:graphicData uri="http://schemas.openxmlformats.org/drawingml/2006/table">
            <a:tbl>
              <a:tblPr/>
              <a:tblGrid>
                <a:gridCol w="4994910"/>
                <a:gridCol w="4994910"/>
              </a:tblGrid>
              <a:tr h="1007918">
                <a:tc>
                  <a:txBody>
                    <a:bodyPr/>
                    <a:lstStyle/>
                    <a:p>
                      <a:pPr algn="ctr" fontAlgn="t"/>
                      <a:r>
                        <a:rPr lang="tr-TR" b="1" u="none" strike="noStrike">
                          <a:solidFill>
                            <a:srgbClr val="000000"/>
                          </a:solidFill>
                          <a:effectLst/>
                          <a:latin typeface="arial" panose="020B0604020202020204" pitchFamily="34" charset="0"/>
                        </a:rPr>
                        <a:t>om, ten einde</a:t>
                      </a:r>
                    </a:p>
                  </a:txBody>
                  <a:tcPr>
                    <a:lnL>
                      <a:noFill/>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c>
                  <a:txBody>
                    <a:bodyPr/>
                    <a:lstStyle/>
                    <a:p>
                      <a:pPr algn="ctr" fontAlgn="t"/>
                      <a:r>
                        <a:rPr lang="tr-TR" b="1" u="none" strike="noStrike">
                          <a:solidFill>
                            <a:srgbClr val="000000"/>
                          </a:solidFill>
                          <a:effectLst/>
                          <a:latin typeface="arial" panose="020B0604020202020204" pitchFamily="34" charset="0"/>
                        </a:rPr>
                        <a:t>door</a:t>
                      </a:r>
                    </a:p>
                  </a:txBody>
                  <a:tcPr>
                    <a:lnL w="9525" cap="flat" cmpd="sng" algn="ctr">
                      <a:solidFill>
                        <a:srgbClr val="808080"/>
                      </a:solidFill>
                      <a:prstDash val="solid"/>
                      <a:round/>
                      <a:headEnd type="none" w="med" len="med"/>
                      <a:tailEnd type="none" w="med" len="med"/>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r>
              <a:tr h="1007918">
                <a:tc>
                  <a:txBody>
                    <a:bodyPr/>
                    <a:lstStyle/>
                    <a:p>
                      <a:pPr algn="ctr" fontAlgn="t"/>
                      <a:r>
                        <a:rPr lang="tr-TR" b="1" u="none" strike="noStrike">
                          <a:solidFill>
                            <a:srgbClr val="000000"/>
                          </a:solidFill>
                          <a:effectLst/>
                          <a:latin typeface="arial" panose="020B0604020202020204" pitchFamily="34" charset="0"/>
                        </a:rPr>
                        <a:t>na</a:t>
                      </a:r>
                    </a:p>
                  </a:txBody>
                  <a:tcPr>
                    <a:lnL>
                      <a:noFill/>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c>
                  <a:txBody>
                    <a:bodyPr/>
                    <a:lstStyle/>
                    <a:p>
                      <a:pPr algn="ctr" fontAlgn="t"/>
                      <a:r>
                        <a:rPr lang="tr-TR" b="1" u="none" strike="noStrike">
                          <a:solidFill>
                            <a:srgbClr val="000000"/>
                          </a:solidFill>
                          <a:effectLst/>
                          <a:latin typeface="arial" panose="020B0604020202020204" pitchFamily="34" charset="0"/>
                        </a:rPr>
                        <a:t>alvorens</a:t>
                      </a:r>
                    </a:p>
                  </a:txBody>
                  <a:tcPr>
                    <a:lnL w="9525" cap="flat" cmpd="sng" algn="ctr">
                      <a:solidFill>
                        <a:srgbClr val="808080"/>
                      </a:solidFill>
                      <a:prstDash val="solid"/>
                      <a:round/>
                      <a:headEnd type="none" w="med" len="med"/>
                      <a:tailEnd type="none" w="med" len="med"/>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r>
              <a:tr h="1007918">
                <a:tc>
                  <a:txBody>
                    <a:bodyPr/>
                    <a:lstStyle/>
                    <a:p>
                      <a:pPr algn="ctr" fontAlgn="t"/>
                      <a:r>
                        <a:rPr lang="tr-TR" b="1" u="none" strike="noStrike">
                          <a:solidFill>
                            <a:srgbClr val="000000"/>
                          </a:solidFill>
                          <a:effectLst/>
                          <a:latin typeface="arial" panose="020B0604020202020204" pitchFamily="34" charset="0"/>
                        </a:rPr>
                        <a:t>zonder</a:t>
                      </a:r>
                    </a:p>
                  </a:txBody>
                  <a:tcPr>
                    <a:lnL>
                      <a:noFill/>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a:noFill/>
                    </a:lnB>
                    <a:solidFill>
                      <a:srgbClr val="FFFFF9"/>
                    </a:solidFill>
                  </a:tcPr>
                </a:tc>
                <a:tc>
                  <a:txBody>
                    <a:bodyPr/>
                    <a:lstStyle/>
                    <a:p>
                      <a:pPr algn="ctr" fontAlgn="t"/>
                      <a:r>
                        <a:rPr lang="tr-TR" b="1" u="none" strike="noStrike" dirty="0">
                          <a:solidFill>
                            <a:srgbClr val="000000"/>
                          </a:solidFill>
                          <a:effectLst/>
                          <a:latin typeface="arial" panose="020B0604020202020204" pitchFamily="34" charset="0"/>
                        </a:rPr>
                        <a:t>in </a:t>
                      </a:r>
                      <a:r>
                        <a:rPr lang="tr-TR" b="1" u="none" strike="noStrike" dirty="0" err="1">
                          <a:solidFill>
                            <a:srgbClr val="000000"/>
                          </a:solidFill>
                          <a:effectLst/>
                          <a:latin typeface="arial" panose="020B0604020202020204" pitchFamily="34" charset="0"/>
                        </a:rPr>
                        <a:t>plaats</a:t>
                      </a:r>
                      <a:r>
                        <a:rPr lang="tr-TR" b="1" u="none" strike="noStrike" dirty="0">
                          <a:solidFill>
                            <a:srgbClr val="000000"/>
                          </a:solidFill>
                          <a:effectLst/>
                          <a:latin typeface="arial" panose="020B0604020202020204" pitchFamily="34" charset="0"/>
                        </a:rPr>
                        <a:t> </a:t>
                      </a:r>
                      <a:r>
                        <a:rPr lang="tr-TR" b="1" u="none" strike="noStrike" dirty="0" err="1">
                          <a:solidFill>
                            <a:srgbClr val="000000"/>
                          </a:solidFill>
                          <a:effectLst/>
                          <a:latin typeface="arial" panose="020B0604020202020204" pitchFamily="34" charset="0"/>
                        </a:rPr>
                        <a:t>van</a:t>
                      </a:r>
                      <a:endParaRPr lang="tr-TR" b="1" u="none" strike="noStrike" dirty="0">
                        <a:solidFill>
                          <a:srgbClr val="000000"/>
                        </a:solidFill>
                        <a:effectLst/>
                        <a:latin typeface="arial" panose="020B0604020202020204" pitchFamily="34" charset="0"/>
                      </a:endParaRPr>
                    </a:p>
                  </a:txBody>
                  <a:tcPr>
                    <a:lnL w="9525" cap="flat" cmpd="sng" algn="ctr">
                      <a:solidFill>
                        <a:srgbClr val="808080"/>
                      </a:solidFill>
                      <a:prstDash val="solid"/>
                      <a:round/>
                      <a:headEnd type="none" w="med" len="med"/>
                      <a:tailEnd type="none" w="med" len="med"/>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a:noFill/>
                    </a:lnB>
                    <a:solidFill>
                      <a:srgbClr val="FFFFF9"/>
                    </a:solidFill>
                  </a:tcPr>
                </a:tc>
              </a:tr>
            </a:tbl>
          </a:graphicData>
        </a:graphic>
      </p:graphicFrame>
    </p:spTree>
    <p:extLst>
      <p:ext uri="{BB962C8B-B14F-4D97-AF65-F5344CB8AC3E}">
        <p14:creationId xmlns:p14="http://schemas.microsoft.com/office/powerpoint/2010/main" val="37373929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solidFill>
                  <a:srgbClr val="C00000"/>
                </a:solidFill>
              </a:rPr>
              <a:t>Kaynakça</a:t>
            </a:r>
            <a:endParaRPr lang="tr-TR" dirty="0">
              <a:solidFill>
                <a:srgbClr val="C00000"/>
              </a:solidFill>
            </a:endParaRPr>
          </a:p>
        </p:txBody>
      </p:sp>
      <p:sp>
        <p:nvSpPr>
          <p:cNvPr id="3" name="İçerik Yer Tutucusu 2"/>
          <p:cNvSpPr>
            <a:spLocks noGrp="1"/>
          </p:cNvSpPr>
          <p:nvPr>
            <p:ph idx="1"/>
          </p:nvPr>
        </p:nvSpPr>
        <p:spPr/>
        <p:txBody>
          <a:bodyPr/>
          <a:lstStyle/>
          <a:p>
            <a:r>
              <a:rPr lang="tr-TR" dirty="0">
                <a:hlinkClick r:id="rId2"/>
              </a:rPr>
              <a:t>https://</a:t>
            </a:r>
            <a:r>
              <a:rPr lang="tr-TR" dirty="0" smtClean="0">
                <a:hlinkClick r:id="rId2"/>
              </a:rPr>
              <a:t>onzetaal.nl/taaladvies/voegwoord</a:t>
            </a:r>
            <a:endParaRPr lang="tr-TR" dirty="0" smtClean="0"/>
          </a:p>
          <a:p>
            <a:r>
              <a:rPr lang="tr-TR" dirty="0">
                <a:hlinkClick r:id="rId3"/>
              </a:rPr>
              <a:t>https://</a:t>
            </a:r>
            <a:r>
              <a:rPr lang="tr-TR" dirty="0" smtClean="0">
                <a:hlinkClick r:id="rId3"/>
              </a:rPr>
              <a:t>www.taal-oefenen.nl/instruction/taal/woordsoorten/voegwoorden/onderschikkende-voegwoorden</a:t>
            </a:r>
            <a:endParaRPr lang="tr-TR" dirty="0" smtClean="0"/>
          </a:p>
          <a:p>
            <a:r>
              <a:rPr lang="tr-TR" dirty="0">
                <a:hlinkClick r:id="rId4"/>
              </a:rPr>
              <a:t>https://taaladvies.net/taal/advies/term/96/voegwoord</a:t>
            </a:r>
            <a:r>
              <a:rPr lang="tr-TR" dirty="0" smtClean="0">
                <a:hlinkClick r:id="rId4"/>
              </a:rPr>
              <a:t>/</a:t>
            </a:r>
            <a:endParaRPr lang="tr-TR" dirty="0" smtClean="0"/>
          </a:p>
          <a:p>
            <a:r>
              <a:rPr lang="tr-TR" dirty="0">
                <a:hlinkClick r:id="rId5"/>
              </a:rPr>
              <a:t>https://</a:t>
            </a:r>
            <a:r>
              <a:rPr lang="tr-TR" dirty="0" smtClean="0">
                <a:hlinkClick r:id="rId5"/>
              </a:rPr>
              <a:t>www.taaltelefoon.be/voegwoord-taalkundige-term</a:t>
            </a:r>
            <a:endParaRPr lang="tr-TR" dirty="0" smtClean="0"/>
          </a:p>
          <a:p>
            <a:r>
              <a:rPr lang="tr-TR" dirty="0">
                <a:hlinkClick r:id="rId6"/>
              </a:rPr>
              <a:t>http://www.dutchgrammar.com/nl/?</a:t>
            </a:r>
            <a:r>
              <a:rPr lang="tr-TR" dirty="0" smtClean="0">
                <a:hlinkClick r:id="rId6"/>
              </a:rPr>
              <a:t>n=WordOrder.58</a:t>
            </a:r>
            <a:endParaRPr lang="tr-TR" dirty="0" smtClean="0"/>
          </a:p>
          <a:p>
            <a:endParaRPr lang="tr-TR" dirty="0" smtClean="0"/>
          </a:p>
          <a:p>
            <a:endParaRPr lang="tr-TR" dirty="0"/>
          </a:p>
        </p:txBody>
      </p:sp>
    </p:spTree>
    <p:extLst>
      <p:ext uri="{BB962C8B-B14F-4D97-AF65-F5344CB8AC3E}">
        <p14:creationId xmlns:p14="http://schemas.microsoft.com/office/powerpoint/2010/main" val="240316886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Voegwoord</a:t>
            </a:r>
            <a:endParaRPr lang="tr-TR" dirty="0"/>
          </a:p>
        </p:txBody>
      </p:sp>
      <p:sp>
        <p:nvSpPr>
          <p:cNvPr id="3" name="İçerik Yer Tutucusu 2"/>
          <p:cNvSpPr>
            <a:spLocks noGrp="1"/>
          </p:cNvSpPr>
          <p:nvPr>
            <p:ph idx="1"/>
          </p:nvPr>
        </p:nvSpPr>
        <p:spPr>
          <a:xfrm>
            <a:off x="374073" y="1413164"/>
            <a:ext cx="11544300" cy="5216236"/>
          </a:xfrm>
        </p:spPr>
        <p:txBody>
          <a:bodyPr>
            <a:normAutofit fontScale="77500" lnSpcReduction="20000"/>
          </a:bodyPr>
          <a:lstStyle/>
          <a:p>
            <a:pPr marL="0" indent="0">
              <a:buNone/>
            </a:pPr>
            <a:r>
              <a:rPr lang="nl-NL" dirty="0"/>
              <a:t>Ook en, dat en of zijn voegwoorden: 'Hij deed de afwas en bracht de auto naar de garage', 'Rij jij of rij ik?', 'Ze vroeg of het leuk was', 'Ik vertelde dat ik ziek was.' Omdat dat en of van zichzelf weinig betekenis hebben, heten ze ook wel 'grammatisch verbindende voegwoorden'.</a:t>
            </a:r>
          </a:p>
          <a:p>
            <a:pPr marL="0" indent="0">
              <a:buNone/>
            </a:pPr>
            <a:endParaRPr lang="nl-NL" dirty="0"/>
          </a:p>
          <a:p>
            <a:pPr marL="0" indent="0">
              <a:buNone/>
            </a:pPr>
            <a:r>
              <a:rPr lang="nl-NL" dirty="0"/>
              <a:t>Voegwoorden kunnen nevenschikkend en onderschikkend zijn. Nevenschikkende voegwoorden leggen een verband tussen twee hoofdzinnen, zinsdelen, woorden of woordgroepen, onderschikkende voegwoorden leggen een verband tussen een hoofdzin en een bijzin.</a:t>
            </a:r>
          </a:p>
          <a:p>
            <a:pPr marL="0" indent="0">
              <a:buNone/>
            </a:pPr>
            <a:endParaRPr lang="nl-NL" dirty="0"/>
          </a:p>
          <a:p>
            <a:pPr marL="0" indent="0">
              <a:buNone/>
            </a:pPr>
            <a:r>
              <a:rPr lang="nl-NL" dirty="0"/>
              <a:t>Het is koud en het regent. (en verbindt twee hoofdzinnen)</a:t>
            </a:r>
          </a:p>
          <a:p>
            <a:pPr marL="0" indent="0">
              <a:buNone/>
            </a:pPr>
            <a:r>
              <a:rPr lang="nl-NL" dirty="0"/>
              <a:t>Het is koud want het regent. (want verbindt twee hoofdzinnen)</a:t>
            </a:r>
          </a:p>
          <a:p>
            <a:pPr marL="0" indent="0">
              <a:buNone/>
            </a:pPr>
            <a:r>
              <a:rPr lang="nl-NL" dirty="0"/>
              <a:t>Het is koud omdat het regent. (omdat verbindt een hoofdzin en een bijzin)</a:t>
            </a:r>
          </a:p>
          <a:p>
            <a:pPr marL="0" indent="0">
              <a:buNone/>
            </a:pPr>
            <a:r>
              <a:rPr lang="nl-NL" dirty="0"/>
              <a:t>Terwijl je in de trein zit, kun je mooi je proefwerk leren. (terwijl verbindt een bijzin en een hoofdzin)</a:t>
            </a:r>
          </a:p>
          <a:p>
            <a:pPr marL="0" indent="0">
              <a:buNone/>
            </a:pPr>
            <a:r>
              <a:rPr lang="nl-NL" dirty="0"/>
              <a:t>Nevenschikkend zijn bijvoorbeeld en, maar, of, dan (wel), dus en want. Onderschikkende voegwoorden zijn bijvoorbeeld: dat, voordat, nadat, tot, terwijl, als, toen, omdat, doordat en zodat.</a:t>
            </a:r>
            <a:endParaRPr lang="tr-TR" dirty="0"/>
          </a:p>
        </p:txBody>
      </p:sp>
    </p:spTree>
    <p:extLst>
      <p:ext uri="{BB962C8B-B14F-4D97-AF65-F5344CB8AC3E}">
        <p14:creationId xmlns:p14="http://schemas.microsoft.com/office/powerpoint/2010/main" val="29070021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Voegwoord</a:t>
            </a:r>
            <a:endParaRPr lang="tr-TR" dirty="0"/>
          </a:p>
        </p:txBody>
      </p:sp>
      <p:sp>
        <p:nvSpPr>
          <p:cNvPr id="3" name="İçerik Yer Tutucusu 2"/>
          <p:cNvSpPr>
            <a:spLocks noGrp="1"/>
          </p:cNvSpPr>
          <p:nvPr>
            <p:ph idx="1"/>
          </p:nvPr>
        </p:nvSpPr>
        <p:spPr/>
        <p:txBody>
          <a:bodyPr>
            <a:normAutofit fontScale="92500"/>
          </a:bodyPr>
          <a:lstStyle/>
          <a:p>
            <a:pPr marL="0" indent="0">
              <a:buNone/>
            </a:pPr>
            <a:r>
              <a:rPr lang="nl-NL" dirty="0"/>
              <a:t>Er zijn twee </a:t>
            </a:r>
            <a:r>
              <a:rPr lang="nl-NL" dirty="0" smtClean="0"/>
              <a:t>soorten</a:t>
            </a:r>
            <a:r>
              <a:rPr lang="tr-TR" dirty="0" smtClean="0"/>
              <a:t> </a:t>
            </a:r>
            <a:r>
              <a:rPr lang="nl-NL" dirty="0" smtClean="0"/>
              <a:t>voegwoorden</a:t>
            </a:r>
            <a:r>
              <a:rPr lang="nl-NL" dirty="0"/>
              <a:t>:</a:t>
            </a:r>
            <a:r>
              <a:rPr lang="nl-NL" b="1" dirty="0"/>
              <a:t> Nevenschikkende </a:t>
            </a:r>
            <a:r>
              <a:rPr lang="nl-NL" dirty="0"/>
              <a:t>en </a:t>
            </a:r>
            <a:r>
              <a:rPr lang="nl-NL" b="1" dirty="0"/>
              <a:t>onderschikkende</a:t>
            </a:r>
            <a:r>
              <a:rPr lang="nl-NL" dirty="0" smtClean="0"/>
              <a:t>.</a:t>
            </a:r>
            <a:endParaRPr lang="tr-TR" dirty="0" smtClean="0"/>
          </a:p>
          <a:p>
            <a:pPr marL="0" indent="0">
              <a:buNone/>
            </a:pPr>
            <a:r>
              <a:rPr lang="nl-NL" dirty="0"/>
              <a:t>Een onderschikkende voegwoord verbindt een hoofdzin (belangrijkste zin) met een bijzin</a:t>
            </a:r>
          </a:p>
          <a:p>
            <a:pPr marL="0" indent="0">
              <a:buNone/>
            </a:pPr>
            <a:r>
              <a:rPr lang="nl-NL" dirty="0"/>
              <a:t>(minder belangrijke zin</a:t>
            </a:r>
            <a:r>
              <a:rPr lang="nl-NL" dirty="0" smtClean="0"/>
              <a:t>).</a:t>
            </a:r>
            <a:endParaRPr lang="nl-NL" dirty="0"/>
          </a:p>
          <a:p>
            <a:pPr marL="0" indent="0">
              <a:buNone/>
            </a:pPr>
            <a:r>
              <a:rPr lang="nl-NL" dirty="0"/>
              <a:t>De onderschikkende voegwoorden kun je niet uit je hoofd leren, omdat er heel veel van zijn.</a:t>
            </a:r>
          </a:p>
          <a:p>
            <a:pPr marL="0" indent="0">
              <a:buNone/>
            </a:pPr>
            <a:r>
              <a:rPr lang="nl-NL" dirty="0"/>
              <a:t>Vaak zijn de onderschikkende voegwoorden</a:t>
            </a:r>
            <a:r>
              <a:rPr lang="nl-NL" dirty="0" smtClean="0"/>
              <a:t>:</a:t>
            </a:r>
            <a:r>
              <a:rPr lang="tr-TR" dirty="0" smtClean="0"/>
              <a:t> </a:t>
            </a:r>
            <a:r>
              <a:rPr lang="nl-NL" dirty="0"/>
              <a:t>wanneer, als, terwijl, zodra, voordat, voor, nu, toen, nadat, zolang als, totdat, sinds, doordat, zodat, waardoor, omdat, opdat, indien, mits, tenzij, hoewel, ofschoon, ondanks dat, zoals, alsof, dat, of…</a:t>
            </a:r>
            <a:endParaRPr lang="tr-TR" dirty="0"/>
          </a:p>
        </p:txBody>
      </p:sp>
    </p:spTree>
    <p:extLst>
      <p:ext uri="{BB962C8B-B14F-4D97-AF65-F5344CB8AC3E}">
        <p14:creationId xmlns:p14="http://schemas.microsoft.com/office/powerpoint/2010/main" val="177509047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Voegwoord</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nl-NL" dirty="0"/>
              <a:t>Als we het onderschikkende voegwoord weg zouden laten, kun je niet meer twee goedlopende zinnen maken</a:t>
            </a:r>
            <a:r>
              <a:rPr lang="nl-NL" dirty="0" smtClean="0"/>
              <a:t>:</a:t>
            </a:r>
            <a:r>
              <a:rPr lang="tr-TR" dirty="0" smtClean="0"/>
              <a:t> </a:t>
            </a:r>
            <a:r>
              <a:rPr lang="nl-NL" dirty="0"/>
              <a:t>Zaterdag gaan we lekker fietsen, </a:t>
            </a:r>
            <a:r>
              <a:rPr lang="nl-NL" b="1" dirty="0"/>
              <a:t>zoals</a:t>
            </a:r>
            <a:r>
              <a:rPr lang="nl-NL" dirty="0"/>
              <a:t> </a:t>
            </a:r>
            <a:r>
              <a:rPr lang="nl-NL" dirty="0" smtClean="0"/>
              <a:t>we</a:t>
            </a:r>
            <a:r>
              <a:rPr lang="tr-TR" dirty="0" smtClean="0"/>
              <a:t> </a:t>
            </a:r>
            <a:r>
              <a:rPr lang="nl-NL" dirty="0" smtClean="0"/>
              <a:t>dat </a:t>
            </a:r>
            <a:r>
              <a:rPr lang="nl-NL" dirty="0"/>
              <a:t>vorige week ook deden. De tweede zin is geen goedlopende zin:</a:t>
            </a:r>
            <a:r>
              <a:rPr lang="nl-NL" dirty="0"/>
              <a:t/>
            </a:r>
            <a:br>
              <a:rPr lang="nl-NL" dirty="0"/>
            </a:br>
            <a:r>
              <a:rPr lang="nl-NL" dirty="0"/>
              <a:t/>
            </a:r>
            <a:br>
              <a:rPr lang="nl-NL" dirty="0"/>
            </a:br>
            <a:r>
              <a:rPr lang="nl-NL" dirty="0"/>
              <a:t>1. Zaterdag gaan we lekker fietsen. (</a:t>
            </a:r>
            <a:r>
              <a:rPr lang="nl-NL" b="1" dirty="0"/>
              <a:t>goed</a:t>
            </a:r>
            <a:r>
              <a:rPr lang="nl-NL" dirty="0"/>
              <a:t>!)</a:t>
            </a:r>
            <a:r>
              <a:rPr lang="nl-NL" dirty="0"/>
              <a:t/>
            </a:r>
            <a:br>
              <a:rPr lang="nl-NL" dirty="0"/>
            </a:br>
            <a:r>
              <a:rPr lang="nl-NL" dirty="0"/>
              <a:t>2. We dat vorige week ook deden.  (</a:t>
            </a:r>
            <a:r>
              <a:rPr lang="nl-NL" b="1" dirty="0"/>
              <a:t>fout</a:t>
            </a:r>
            <a:r>
              <a:rPr lang="nl-NL" dirty="0"/>
              <a:t>!)</a:t>
            </a:r>
            <a:r>
              <a:rPr lang="nl-NL" dirty="0"/>
              <a:t/>
            </a:r>
            <a:br>
              <a:rPr lang="nl-NL" dirty="0"/>
            </a:br>
            <a:r>
              <a:rPr lang="nl-NL" dirty="0"/>
              <a:t/>
            </a:r>
            <a:br>
              <a:rPr lang="nl-NL" dirty="0"/>
            </a:br>
            <a:r>
              <a:rPr lang="nl-NL" dirty="0"/>
              <a:t>In het tweede deel van de zin staan de woorden in de verkeerde volgorde. Er had eigenlijk moeten staan:</a:t>
            </a:r>
            <a:r>
              <a:rPr lang="nl-NL" dirty="0"/>
              <a:t/>
            </a:r>
            <a:br>
              <a:rPr lang="nl-NL" dirty="0"/>
            </a:br>
            <a:r>
              <a:rPr lang="nl-NL" dirty="0"/>
              <a:t>We deden dat vorige week ook.</a:t>
            </a:r>
            <a:r>
              <a:rPr lang="nl-NL" dirty="0"/>
              <a:t/>
            </a:r>
            <a:br>
              <a:rPr lang="nl-NL" dirty="0"/>
            </a:br>
            <a:r>
              <a:rPr lang="nl-NL" dirty="0"/>
              <a:t>Maar dan was het voegwoord </a:t>
            </a:r>
            <a:r>
              <a:rPr lang="nl-NL" b="1" dirty="0"/>
              <a:t>zoals</a:t>
            </a:r>
            <a:r>
              <a:rPr lang="nl-NL" dirty="0"/>
              <a:t> hier ook niet nodig!</a:t>
            </a:r>
            <a:endParaRPr lang="tr-TR" dirty="0"/>
          </a:p>
        </p:txBody>
      </p:sp>
    </p:spTree>
    <p:extLst>
      <p:ext uri="{BB962C8B-B14F-4D97-AF65-F5344CB8AC3E}">
        <p14:creationId xmlns:p14="http://schemas.microsoft.com/office/powerpoint/2010/main" val="254499859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Voegwoord</a:t>
            </a:r>
            <a:endParaRPr lang="tr-TR" dirty="0"/>
          </a:p>
        </p:txBody>
      </p:sp>
      <p:sp>
        <p:nvSpPr>
          <p:cNvPr id="3" name="İçerik Yer Tutucusu 2"/>
          <p:cNvSpPr>
            <a:spLocks noGrp="1"/>
          </p:cNvSpPr>
          <p:nvPr>
            <p:ph idx="1"/>
          </p:nvPr>
        </p:nvSpPr>
        <p:spPr/>
        <p:txBody>
          <a:bodyPr/>
          <a:lstStyle/>
          <a:p>
            <a:pPr marL="0" indent="0">
              <a:buNone/>
            </a:pPr>
            <a:r>
              <a:rPr lang="nl-NL" dirty="0"/>
              <a:t>Het heeft hard geregend, waardoor </a:t>
            </a:r>
            <a:r>
              <a:rPr lang="nl-NL" dirty="0" smtClean="0"/>
              <a:t>er</a:t>
            </a:r>
            <a:r>
              <a:rPr lang="tr-TR" dirty="0" smtClean="0"/>
              <a:t> </a:t>
            </a:r>
            <a:r>
              <a:rPr lang="nl-NL" dirty="0" smtClean="0"/>
              <a:t>overal </a:t>
            </a:r>
            <a:r>
              <a:rPr lang="nl-NL" dirty="0"/>
              <a:t>plassen liggen</a:t>
            </a:r>
            <a:r>
              <a:rPr lang="nl-NL" dirty="0" smtClean="0"/>
              <a:t>.</a:t>
            </a:r>
            <a:endParaRPr lang="tr-TR" dirty="0" smtClean="0"/>
          </a:p>
          <a:p>
            <a:pPr marL="0" indent="0">
              <a:buNone/>
            </a:pPr>
            <a:r>
              <a:rPr lang="nl-NL" dirty="0"/>
              <a:t>De tweede zin is geen goedlopende zin:</a:t>
            </a:r>
            <a:r>
              <a:rPr lang="nl-NL" dirty="0"/>
              <a:t/>
            </a:r>
            <a:br>
              <a:rPr lang="nl-NL" dirty="0"/>
            </a:br>
            <a:r>
              <a:rPr lang="nl-NL" dirty="0"/>
              <a:t/>
            </a:r>
            <a:br>
              <a:rPr lang="nl-NL" dirty="0"/>
            </a:br>
            <a:r>
              <a:rPr lang="nl-NL" dirty="0"/>
              <a:t>1. Het heeft hard geregend. (</a:t>
            </a:r>
            <a:r>
              <a:rPr lang="nl-NL" b="1" dirty="0"/>
              <a:t>goed</a:t>
            </a:r>
            <a:r>
              <a:rPr lang="nl-NL" dirty="0"/>
              <a:t>!)</a:t>
            </a:r>
            <a:r>
              <a:rPr lang="nl-NL" dirty="0"/>
              <a:t/>
            </a:r>
            <a:br>
              <a:rPr lang="nl-NL" dirty="0"/>
            </a:br>
            <a:r>
              <a:rPr lang="nl-NL" dirty="0"/>
              <a:t>2. Er overal plassen liggen. (</a:t>
            </a:r>
            <a:r>
              <a:rPr lang="nl-NL" b="1" dirty="0"/>
              <a:t>fout</a:t>
            </a:r>
            <a:r>
              <a:rPr lang="nl-NL" dirty="0"/>
              <a:t>!)</a:t>
            </a:r>
            <a:r>
              <a:rPr lang="nl-NL" dirty="0"/>
              <a:t/>
            </a:r>
            <a:br>
              <a:rPr lang="nl-NL" dirty="0"/>
            </a:br>
            <a:r>
              <a:rPr lang="nl-NL" dirty="0"/>
              <a:t/>
            </a:r>
            <a:br>
              <a:rPr lang="nl-NL" dirty="0"/>
            </a:br>
            <a:r>
              <a:rPr lang="nl-NL" dirty="0"/>
              <a:t>In het tweede deel van de zin staan de woorden in de verkeerde volgorde. Er had eigenlijk moeten staan:</a:t>
            </a:r>
            <a:r>
              <a:rPr lang="nl-NL" dirty="0"/>
              <a:t/>
            </a:r>
            <a:br>
              <a:rPr lang="nl-NL" dirty="0"/>
            </a:br>
            <a:r>
              <a:rPr lang="nl-NL" dirty="0"/>
              <a:t>Er liggen overal plassen.</a:t>
            </a:r>
            <a:r>
              <a:rPr lang="nl-NL" dirty="0"/>
              <a:t/>
            </a:r>
            <a:br>
              <a:rPr lang="nl-NL" dirty="0"/>
            </a:br>
            <a:r>
              <a:rPr lang="nl-NL" dirty="0"/>
              <a:t>Maar dan was het voegwoord </a:t>
            </a:r>
            <a:r>
              <a:rPr lang="nl-NL" b="1" dirty="0"/>
              <a:t>waardoor</a:t>
            </a:r>
            <a:r>
              <a:rPr lang="nl-NL" dirty="0"/>
              <a:t> hier ook niet nodig!</a:t>
            </a:r>
            <a:endParaRPr lang="tr-TR" dirty="0"/>
          </a:p>
        </p:txBody>
      </p:sp>
    </p:spTree>
    <p:extLst>
      <p:ext uri="{BB962C8B-B14F-4D97-AF65-F5344CB8AC3E}">
        <p14:creationId xmlns:p14="http://schemas.microsoft.com/office/powerpoint/2010/main" val="206920355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Voegwoord</a:t>
            </a:r>
            <a:endParaRPr lang="tr-TR" dirty="0"/>
          </a:p>
        </p:txBody>
      </p:sp>
      <p:sp>
        <p:nvSpPr>
          <p:cNvPr id="3" name="İçerik Yer Tutucusu 2"/>
          <p:cNvSpPr>
            <a:spLocks noGrp="1"/>
          </p:cNvSpPr>
          <p:nvPr>
            <p:ph idx="1"/>
          </p:nvPr>
        </p:nvSpPr>
        <p:spPr/>
        <p:txBody>
          <a:bodyPr/>
          <a:lstStyle/>
          <a:p>
            <a:r>
              <a:rPr lang="tr-TR" dirty="0" err="1" smtClean="0"/>
              <a:t>Voorbeeldzinnen</a:t>
            </a:r>
            <a:r>
              <a:rPr lang="tr-TR" dirty="0" smtClean="0"/>
              <a:t>:</a:t>
            </a:r>
          </a:p>
          <a:p>
            <a:endParaRPr lang="tr-TR" dirty="0"/>
          </a:p>
        </p:txBody>
      </p:sp>
      <p:graphicFrame>
        <p:nvGraphicFramePr>
          <p:cNvPr id="4" name="Tablo 3"/>
          <p:cNvGraphicFramePr>
            <a:graphicFrameLocks noGrp="1"/>
          </p:cNvGraphicFramePr>
          <p:nvPr>
            <p:extLst>
              <p:ext uri="{D42A27DB-BD31-4B8C-83A1-F6EECF244321}">
                <p14:modId xmlns:p14="http://schemas.microsoft.com/office/powerpoint/2010/main" val="352615667"/>
              </p:ext>
            </p:extLst>
          </p:nvPr>
        </p:nvGraphicFramePr>
        <p:xfrm>
          <a:off x="1194955" y="2401090"/>
          <a:ext cx="9840190" cy="3775872"/>
        </p:xfrm>
        <a:graphic>
          <a:graphicData uri="http://schemas.openxmlformats.org/drawingml/2006/table">
            <a:tbl>
              <a:tblPr/>
              <a:tblGrid>
                <a:gridCol w="9840190"/>
              </a:tblGrid>
              <a:tr h="471984">
                <a:tc>
                  <a:txBody>
                    <a:bodyPr/>
                    <a:lstStyle/>
                    <a:p>
                      <a:pPr fontAlgn="t"/>
                      <a:r>
                        <a:rPr lang="nl-NL">
                          <a:effectLst/>
                        </a:rPr>
                        <a:t>Iris gaat straks naar het feest, </a:t>
                      </a:r>
                      <a:r>
                        <a:rPr lang="nl-NL" b="1">
                          <a:solidFill>
                            <a:srgbClr val="00B419"/>
                          </a:solidFill>
                          <a:effectLst/>
                        </a:rPr>
                        <a:t>hoewel</a:t>
                      </a:r>
                      <a:r>
                        <a:rPr lang="nl-NL">
                          <a:effectLst/>
                        </a:rPr>
                        <a:t> ze niet uitgenodigd is.</a:t>
                      </a:r>
                    </a:p>
                  </a:txBody>
                  <a:tcPr>
                    <a:lnL>
                      <a:noFill/>
                    </a:lnL>
                    <a:lnR>
                      <a:noFill/>
                    </a:lnR>
                    <a:lnT>
                      <a:noFill/>
                    </a:lnT>
                    <a:lnB>
                      <a:noFill/>
                    </a:lnB>
                    <a:solidFill>
                      <a:srgbClr val="FFFFFF"/>
                    </a:solidFill>
                  </a:tcPr>
                </a:tc>
              </a:tr>
              <a:tr h="471984">
                <a:tc>
                  <a:txBody>
                    <a:bodyPr/>
                    <a:lstStyle/>
                    <a:p>
                      <a:pPr fontAlgn="t"/>
                      <a:r>
                        <a:rPr lang="nl-NL">
                          <a:effectLst/>
                        </a:rPr>
                        <a:t>Martijn kwam te laat, </a:t>
                      </a:r>
                      <a:r>
                        <a:rPr lang="nl-NL" b="1">
                          <a:solidFill>
                            <a:srgbClr val="00B419"/>
                          </a:solidFill>
                          <a:effectLst/>
                        </a:rPr>
                        <a:t>doordat</a:t>
                      </a:r>
                      <a:r>
                        <a:rPr lang="nl-NL">
                          <a:effectLst/>
                        </a:rPr>
                        <a:t> de brug open stond.</a:t>
                      </a:r>
                    </a:p>
                  </a:txBody>
                  <a:tcPr>
                    <a:lnL>
                      <a:noFill/>
                    </a:lnL>
                    <a:lnR>
                      <a:noFill/>
                    </a:lnR>
                    <a:lnT>
                      <a:noFill/>
                    </a:lnT>
                    <a:lnB>
                      <a:noFill/>
                    </a:lnB>
                    <a:solidFill>
                      <a:srgbClr val="FFFFFF"/>
                    </a:solidFill>
                  </a:tcPr>
                </a:tc>
              </a:tr>
              <a:tr h="471984">
                <a:tc>
                  <a:txBody>
                    <a:bodyPr/>
                    <a:lstStyle/>
                    <a:p>
                      <a:pPr fontAlgn="t"/>
                      <a:r>
                        <a:rPr lang="nl-NL">
                          <a:effectLst/>
                        </a:rPr>
                        <a:t>Joost gaat niet naar school, </a:t>
                      </a:r>
                      <a:r>
                        <a:rPr lang="nl-NL" b="1">
                          <a:solidFill>
                            <a:srgbClr val="00B419"/>
                          </a:solidFill>
                          <a:effectLst/>
                        </a:rPr>
                        <a:t>omdat</a:t>
                      </a:r>
                      <a:r>
                        <a:rPr lang="nl-NL">
                          <a:effectLst/>
                        </a:rPr>
                        <a:t> hij zich ziek voelt.</a:t>
                      </a:r>
                    </a:p>
                  </a:txBody>
                  <a:tcPr>
                    <a:lnL>
                      <a:noFill/>
                    </a:lnL>
                    <a:lnR>
                      <a:noFill/>
                    </a:lnR>
                    <a:lnT>
                      <a:noFill/>
                    </a:lnT>
                    <a:lnB>
                      <a:noFill/>
                    </a:lnB>
                    <a:solidFill>
                      <a:srgbClr val="FFFFFF"/>
                    </a:solidFill>
                  </a:tcPr>
                </a:tc>
              </a:tr>
              <a:tr h="471984">
                <a:tc>
                  <a:txBody>
                    <a:bodyPr/>
                    <a:lstStyle/>
                    <a:p>
                      <a:pPr fontAlgn="t"/>
                      <a:r>
                        <a:rPr lang="nl-NL">
                          <a:effectLst/>
                        </a:rPr>
                        <a:t>Ik poets mijn tanden, </a:t>
                      </a:r>
                      <a:r>
                        <a:rPr lang="nl-NL" b="1">
                          <a:solidFill>
                            <a:srgbClr val="00B419"/>
                          </a:solidFill>
                          <a:effectLst/>
                        </a:rPr>
                        <a:t>voordat</a:t>
                      </a:r>
                      <a:r>
                        <a:rPr lang="nl-NL">
                          <a:effectLst/>
                        </a:rPr>
                        <a:t> ik naar bed ga.</a:t>
                      </a:r>
                    </a:p>
                  </a:txBody>
                  <a:tcPr>
                    <a:lnL>
                      <a:noFill/>
                    </a:lnL>
                    <a:lnR>
                      <a:noFill/>
                    </a:lnR>
                    <a:lnT>
                      <a:noFill/>
                    </a:lnT>
                    <a:lnB>
                      <a:noFill/>
                    </a:lnB>
                    <a:solidFill>
                      <a:srgbClr val="FFFFFF"/>
                    </a:solidFill>
                  </a:tcPr>
                </a:tc>
              </a:tr>
              <a:tr h="471984">
                <a:tc>
                  <a:txBody>
                    <a:bodyPr/>
                    <a:lstStyle/>
                    <a:p>
                      <a:pPr fontAlgn="t"/>
                      <a:r>
                        <a:rPr lang="nl-NL">
                          <a:effectLst/>
                        </a:rPr>
                        <a:t>Ik was de groenten, </a:t>
                      </a:r>
                      <a:r>
                        <a:rPr lang="nl-NL" b="1">
                          <a:solidFill>
                            <a:srgbClr val="00B419"/>
                          </a:solidFill>
                          <a:effectLst/>
                        </a:rPr>
                        <a:t>terwijl</a:t>
                      </a:r>
                      <a:r>
                        <a:rPr lang="nl-NL">
                          <a:effectLst/>
                        </a:rPr>
                        <a:t> zij het vlees bakt.</a:t>
                      </a:r>
                    </a:p>
                  </a:txBody>
                  <a:tcPr>
                    <a:lnL>
                      <a:noFill/>
                    </a:lnL>
                    <a:lnR>
                      <a:noFill/>
                    </a:lnR>
                    <a:lnT>
                      <a:noFill/>
                    </a:lnT>
                    <a:lnB>
                      <a:noFill/>
                    </a:lnB>
                    <a:solidFill>
                      <a:srgbClr val="FFFFFF"/>
                    </a:solidFill>
                  </a:tcPr>
                </a:tc>
              </a:tr>
              <a:tr h="471984">
                <a:tc>
                  <a:txBody>
                    <a:bodyPr/>
                    <a:lstStyle/>
                    <a:p>
                      <a:pPr fontAlgn="t"/>
                      <a:r>
                        <a:rPr lang="nl-NL" b="1">
                          <a:solidFill>
                            <a:srgbClr val="00B419"/>
                          </a:solidFill>
                          <a:effectLst/>
                        </a:rPr>
                        <a:t>Zodra</a:t>
                      </a:r>
                      <a:r>
                        <a:rPr lang="nl-NL">
                          <a:effectLst/>
                        </a:rPr>
                        <a:t> hij klaar is met werken, komt hij.</a:t>
                      </a:r>
                    </a:p>
                  </a:txBody>
                  <a:tcPr>
                    <a:lnL>
                      <a:noFill/>
                    </a:lnL>
                    <a:lnR>
                      <a:noFill/>
                    </a:lnR>
                    <a:lnT>
                      <a:noFill/>
                    </a:lnT>
                    <a:lnB>
                      <a:noFill/>
                    </a:lnB>
                    <a:solidFill>
                      <a:srgbClr val="FFFFFF"/>
                    </a:solidFill>
                  </a:tcPr>
                </a:tc>
              </a:tr>
              <a:tr h="471984">
                <a:tc>
                  <a:txBody>
                    <a:bodyPr/>
                    <a:lstStyle/>
                    <a:p>
                      <a:pPr fontAlgn="t"/>
                      <a:r>
                        <a:rPr lang="nl-NL">
                          <a:effectLst/>
                        </a:rPr>
                        <a:t>Het is fijn </a:t>
                      </a:r>
                      <a:r>
                        <a:rPr lang="nl-NL" b="1">
                          <a:solidFill>
                            <a:srgbClr val="00B419"/>
                          </a:solidFill>
                          <a:effectLst/>
                        </a:rPr>
                        <a:t>dat</a:t>
                      </a:r>
                      <a:r>
                        <a:rPr lang="nl-NL">
                          <a:effectLst/>
                        </a:rPr>
                        <a:t> we op schoolreis gaan.</a:t>
                      </a:r>
                    </a:p>
                  </a:txBody>
                  <a:tcPr>
                    <a:lnL>
                      <a:noFill/>
                    </a:lnL>
                    <a:lnR>
                      <a:noFill/>
                    </a:lnR>
                    <a:lnT>
                      <a:noFill/>
                    </a:lnT>
                    <a:lnB>
                      <a:noFill/>
                    </a:lnB>
                    <a:solidFill>
                      <a:srgbClr val="FFFFFF"/>
                    </a:solidFill>
                  </a:tcPr>
                </a:tc>
              </a:tr>
              <a:tr h="471984">
                <a:tc>
                  <a:txBody>
                    <a:bodyPr/>
                    <a:lstStyle/>
                    <a:p>
                      <a:pPr fontAlgn="t"/>
                      <a:r>
                        <a:rPr lang="nl-NL" dirty="0">
                          <a:effectLst/>
                        </a:rPr>
                        <a:t>Ik weet niet zeker </a:t>
                      </a:r>
                      <a:r>
                        <a:rPr lang="nl-NL" b="1" dirty="0">
                          <a:solidFill>
                            <a:srgbClr val="00B419"/>
                          </a:solidFill>
                          <a:effectLst/>
                        </a:rPr>
                        <a:t>of</a:t>
                      </a:r>
                      <a:r>
                        <a:rPr lang="nl-NL" dirty="0">
                          <a:effectLst/>
                        </a:rPr>
                        <a:t> het morgen gaat regenen.</a:t>
                      </a:r>
                    </a:p>
                  </a:txBody>
                  <a:tcPr>
                    <a:lnL>
                      <a:noFill/>
                    </a:lnL>
                    <a:lnR>
                      <a:noFill/>
                    </a:lnR>
                    <a:lnT>
                      <a:noFill/>
                    </a:lnT>
                    <a:lnB>
                      <a:noFill/>
                    </a:lnB>
                    <a:solidFill>
                      <a:srgbClr val="FFFFFF"/>
                    </a:solidFill>
                  </a:tcPr>
                </a:tc>
              </a:tr>
            </a:tbl>
          </a:graphicData>
        </a:graphic>
      </p:graphicFrame>
    </p:spTree>
    <p:extLst>
      <p:ext uri="{BB962C8B-B14F-4D97-AF65-F5344CB8AC3E}">
        <p14:creationId xmlns:p14="http://schemas.microsoft.com/office/powerpoint/2010/main" val="14099483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Voegwoord</a:t>
            </a:r>
            <a:endParaRPr lang="tr-TR" dirty="0"/>
          </a:p>
        </p:txBody>
      </p:sp>
      <p:sp>
        <p:nvSpPr>
          <p:cNvPr id="3" name="İçerik Yer Tutucusu 2"/>
          <p:cNvSpPr>
            <a:spLocks noGrp="1"/>
          </p:cNvSpPr>
          <p:nvPr>
            <p:ph idx="1"/>
          </p:nvPr>
        </p:nvSpPr>
        <p:spPr/>
        <p:txBody>
          <a:bodyPr>
            <a:normAutofit fontScale="77500" lnSpcReduction="20000"/>
          </a:bodyPr>
          <a:lstStyle/>
          <a:p>
            <a:r>
              <a:rPr lang="nl-NL" dirty="0"/>
              <a:t>Een voegwoord (of: conjunctie) is een verbindingswoord dat woorden, woordgroepen en zinnen met elkaar kan verbinden in een nevenschikkend of een onderschikkend verband. Voegwoorden worden dan ook onderscheiden in nevenschikkende en onderschikkende voegwoorden.</a:t>
            </a:r>
          </a:p>
          <a:p>
            <a:endParaRPr lang="nl-NL" dirty="0"/>
          </a:p>
          <a:p>
            <a:r>
              <a:rPr lang="nl-NL" dirty="0"/>
              <a:t>Nevenschikkende voegwoorden verbinden gelijkwaardige elementen (woorden, woordgroepen en zinnen) en kunnen daarbij de volgende betekenisverhoudingen uitdrukken: aaneenschakelend (bijvoorbeeld en), tegenstellend (bijvoorbeeld maar), redengevend (want), gevolgaanduidend (dus).</a:t>
            </a:r>
          </a:p>
          <a:p>
            <a:endParaRPr lang="nl-NL" dirty="0"/>
          </a:p>
          <a:p>
            <a:r>
              <a:rPr lang="nl-NL" dirty="0"/>
              <a:t>Onderschikkende voegwoorden leiden bijzinnen in en verbinden daarmee afhankelijke (of: ondergeschikte) mededelingen met de hoofdzin. Onderschikkende voegwoorden kunnen allerlei betekenisverhoudingen uitdrukken: tijd (bijvoorbeeld terwijl), reden (bijvoorbeeld omdat), oorzaak (bijvoorbeeld doordat), gevolg (bijvoorbeeld zodat) enzovoort.</a:t>
            </a:r>
            <a:endParaRPr lang="tr-TR" dirty="0"/>
          </a:p>
        </p:txBody>
      </p:sp>
    </p:spTree>
    <p:extLst>
      <p:ext uri="{BB962C8B-B14F-4D97-AF65-F5344CB8AC3E}">
        <p14:creationId xmlns:p14="http://schemas.microsoft.com/office/powerpoint/2010/main" val="136755110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Voegwoord</a:t>
            </a:r>
            <a:endParaRPr lang="tr-TR" dirty="0"/>
          </a:p>
        </p:txBody>
      </p:sp>
      <p:sp>
        <p:nvSpPr>
          <p:cNvPr id="3" name="İçerik Yer Tutucusu 2"/>
          <p:cNvSpPr>
            <a:spLocks noGrp="1"/>
          </p:cNvSpPr>
          <p:nvPr>
            <p:ph idx="1"/>
          </p:nvPr>
        </p:nvSpPr>
        <p:spPr/>
        <p:txBody>
          <a:bodyPr>
            <a:normAutofit fontScale="70000" lnSpcReduction="20000"/>
          </a:bodyPr>
          <a:lstStyle/>
          <a:p>
            <a:r>
              <a:rPr lang="nl-NL" dirty="0"/>
              <a:t>synoniem = conjunctie</a:t>
            </a:r>
          </a:p>
          <a:p>
            <a:r>
              <a:rPr lang="nl-NL" dirty="0"/>
              <a:t>Een voegwoord is een verbindingswoord dat woorden, woordgroepen en zinnen met elkaar verbindt.</a:t>
            </a:r>
          </a:p>
          <a:p>
            <a:r>
              <a:rPr lang="nl-NL" dirty="0"/>
              <a:t>Nevenschikkende voegwoorden verbinden gelijkwaardige woorden, woordgroepen en zinnen. Voorbeelden zijn </a:t>
            </a:r>
            <a:r>
              <a:rPr lang="nl-NL" i="1" dirty="0"/>
              <a:t>en</a:t>
            </a:r>
            <a:r>
              <a:rPr lang="nl-NL" dirty="0"/>
              <a:t>, </a:t>
            </a:r>
            <a:r>
              <a:rPr lang="nl-NL" i="1" dirty="0"/>
              <a:t>of</a:t>
            </a:r>
            <a:r>
              <a:rPr lang="nl-NL" dirty="0"/>
              <a:t>, </a:t>
            </a:r>
            <a:r>
              <a:rPr lang="nl-NL" i="1" dirty="0"/>
              <a:t>ofwel</a:t>
            </a:r>
            <a:r>
              <a:rPr lang="nl-NL" dirty="0"/>
              <a:t>, </a:t>
            </a:r>
            <a:r>
              <a:rPr lang="nl-NL" i="1" dirty="0"/>
              <a:t>maar</a:t>
            </a:r>
            <a:r>
              <a:rPr lang="nl-NL" dirty="0"/>
              <a:t>, </a:t>
            </a:r>
            <a:r>
              <a:rPr lang="nl-NL" i="1" dirty="0"/>
              <a:t>want</a:t>
            </a:r>
            <a:r>
              <a:rPr lang="nl-NL" dirty="0"/>
              <a:t>.</a:t>
            </a:r>
          </a:p>
          <a:p>
            <a:r>
              <a:rPr lang="nl-NL" dirty="0"/>
              <a:t>Onderschikkende voegwoorden verbinden niet-gelijkwaardige zinnen met elkaar: ze verbinden bijzinnen met hoofdzinnen. Voorbeelden van onderschikkende voegwoorden zijn </a:t>
            </a:r>
            <a:r>
              <a:rPr lang="nl-NL" i="1" dirty="0"/>
              <a:t>dat</a:t>
            </a:r>
            <a:r>
              <a:rPr lang="nl-NL" dirty="0"/>
              <a:t> (zoals in </a:t>
            </a:r>
            <a:r>
              <a:rPr lang="nl-NL" i="1" dirty="0"/>
              <a:t>Ik zag dat de trein vertraging had</a:t>
            </a:r>
            <a:r>
              <a:rPr lang="nl-NL" dirty="0"/>
              <a:t>), </a:t>
            </a:r>
            <a:r>
              <a:rPr lang="nl-NL" i="1" dirty="0"/>
              <a:t>of</a:t>
            </a:r>
            <a:r>
              <a:rPr lang="nl-NL" dirty="0"/>
              <a:t> (zoals in </a:t>
            </a:r>
            <a:r>
              <a:rPr lang="nl-NL" i="1" dirty="0"/>
              <a:t>Ik weet niet of de trein vertraging heeft</a:t>
            </a:r>
            <a:r>
              <a:rPr lang="nl-NL" dirty="0"/>
              <a:t>), </a:t>
            </a:r>
            <a:r>
              <a:rPr lang="nl-NL" i="1" dirty="0"/>
              <a:t>terwijl</a:t>
            </a:r>
            <a:r>
              <a:rPr lang="nl-NL" dirty="0"/>
              <a:t>, </a:t>
            </a:r>
            <a:r>
              <a:rPr lang="nl-NL" i="1" dirty="0"/>
              <a:t>om</a:t>
            </a:r>
            <a:r>
              <a:rPr lang="nl-NL" dirty="0"/>
              <a:t>, </a:t>
            </a:r>
            <a:r>
              <a:rPr lang="nl-NL" i="1" dirty="0"/>
              <a:t>omdat</a:t>
            </a:r>
            <a:r>
              <a:rPr lang="nl-NL" dirty="0"/>
              <a:t>, </a:t>
            </a:r>
            <a:r>
              <a:rPr lang="nl-NL" i="1" dirty="0"/>
              <a:t>doordat</a:t>
            </a:r>
            <a:r>
              <a:rPr lang="nl-NL" dirty="0"/>
              <a:t>, </a:t>
            </a:r>
            <a:r>
              <a:rPr lang="nl-NL" i="1" dirty="0"/>
              <a:t>zodat</a:t>
            </a:r>
            <a:r>
              <a:rPr lang="nl-NL" dirty="0"/>
              <a:t>, </a:t>
            </a:r>
            <a:r>
              <a:rPr lang="nl-NL" i="1" dirty="0"/>
              <a:t>zodra</a:t>
            </a:r>
            <a:r>
              <a:rPr lang="nl-NL" dirty="0"/>
              <a:t>, </a:t>
            </a:r>
            <a:r>
              <a:rPr lang="nl-NL" i="1" dirty="0"/>
              <a:t>als</a:t>
            </a:r>
            <a:r>
              <a:rPr lang="nl-NL" dirty="0"/>
              <a:t>, </a:t>
            </a:r>
            <a:r>
              <a:rPr lang="nl-NL" i="1" dirty="0"/>
              <a:t>toen</a:t>
            </a:r>
            <a:r>
              <a:rPr lang="nl-NL" dirty="0"/>
              <a:t>, </a:t>
            </a:r>
            <a:r>
              <a:rPr lang="nl-NL" i="1" dirty="0"/>
              <a:t>hoewel</a:t>
            </a:r>
            <a:r>
              <a:rPr lang="nl-NL" dirty="0"/>
              <a:t>, </a:t>
            </a:r>
            <a:r>
              <a:rPr lang="nl-NL" i="1" dirty="0"/>
              <a:t>tenzij</a:t>
            </a:r>
            <a:r>
              <a:rPr lang="nl-NL" dirty="0"/>
              <a:t>, </a:t>
            </a:r>
            <a:r>
              <a:rPr lang="nl-NL" i="1" dirty="0"/>
              <a:t>voor zover</a:t>
            </a:r>
            <a:r>
              <a:rPr lang="nl-NL" dirty="0"/>
              <a:t>. Een bijzin is altijd afhankelijk van een andere zin doordat die niet zelfstandig kan voorkomen zoals een hoofdzin.</a:t>
            </a:r>
          </a:p>
          <a:p>
            <a:r>
              <a:rPr lang="nl-NL" dirty="0"/>
              <a:t>Bij gewone bijzinnen staat de persoonsvorm achteraan in de zin (zoals in </a:t>
            </a:r>
            <a:r>
              <a:rPr lang="nl-NL" i="1" dirty="0"/>
              <a:t>dat de trein vertraging had</a:t>
            </a:r>
            <a:r>
              <a:rPr lang="nl-NL" dirty="0"/>
              <a:t>). Bij beknopte bijzinnen ontbreken het onderwerp en de persoonsvorm. Dat is bijvoorbeeld het geval in beknopte bijzinnen die ingeleid worden met het voegwoord </a:t>
            </a:r>
            <a:r>
              <a:rPr lang="nl-NL" i="1" dirty="0"/>
              <a:t>om</a:t>
            </a:r>
            <a:r>
              <a:rPr lang="nl-NL" dirty="0"/>
              <a:t> (zoals in </a:t>
            </a:r>
            <a:r>
              <a:rPr lang="nl-NL" i="1" dirty="0"/>
              <a:t>Hij is aan het sparen om een wereldreis te maken</a:t>
            </a:r>
            <a:r>
              <a:rPr lang="nl-NL" dirty="0"/>
              <a:t>).</a:t>
            </a:r>
          </a:p>
          <a:p>
            <a:endParaRPr lang="tr-TR" dirty="0"/>
          </a:p>
        </p:txBody>
      </p:sp>
    </p:spTree>
    <p:extLst>
      <p:ext uri="{BB962C8B-B14F-4D97-AF65-F5344CB8AC3E}">
        <p14:creationId xmlns:p14="http://schemas.microsoft.com/office/powerpoint/2010/main" val="107305997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b="1" dirty="0" err="1">
                <a:solidFill>
                  <a:srgbClr val="C00000"/>
                </a:solidFill>
              </a:rPr>
              <a:t>Voegwoord</a:t>
            </a:r>
            <a:endParaRPr lang="tr-TR" dirty="0"/>
          </a:p>
        </p:txBody>
      </p:sp>
      <p:sp>
        <p:nvSpPr>
          <p:cNvPr id="3" name="İçerik Yer Tutucusu 2"/>
          <p:cNvSpPr>
            <a:spLocks noGrp="1"/>
          </p:cNvSpPr>
          <p:nvPr>
            <p:ph idx="1"/>
          </p:nvPr>
        </p:nvSpPr>
        <p:spPr/>
        <p:txBody>
          <a:bodyPr/>
          <a:lstStyle/>
          <a:p>
            <a:pPr marL="0" indent="0">
              <a:buNone/>
            </a:pPr>
            <a:r>
              <a:rPr lang="nl-NL" dirty="0"/>
              <a:t>In tegenstelling tot het kleine aantal nevenschikkende voegwoorden is de lijst met onderschikkende voegwoorden erg lang. Deze pagina noemt de meeste </a:t>
            </a:r>
            <a:r>
              <a:rPr lang="nl-NL" dirty="0" smtClean="0"/>
              <a:t>gebruikte.Na </a:t>
            </a:r>
            <a:r>
              <a:rPr lang="nl-NL" dirty="0"/>
              <a:t>een onderschikkend voegwoord komt vaak een bijzin op die iets zegt over oorzaak, gevolg, voorwaarde, reden, </a:t>
            </a:r>
            <a:r>
              <a:rPr lang="nl-NL" dirty="0" smtClean="0"/>
              <a:t>tijd</a:t>
            </a:r>
            <a:r>
              <a:rPr lang="nl-NL" dirty="0"/>
              <a:t>, manier, enz</a:t>
            </a:r>
            <a:r>
              <a:rPr lang="nl-NL" dirty="0" smtClean="0"/>
              <a:t>.</a:t>
            </a:r>
            <a:endParaRPr lang="tr-TR" dirty="0" smtClean="0"/>
          </a:p>
          <a:p>
            <a:pPr marL="0" indent="0">
              <a:buNone/>
            </a:pPr>
            <a:endParaRPr lang="tr-TR" dirty="0" smtClean="0"/>
          </a:p>
          <a:p>
            <a:pPr marL="0" indent="0">
              <a:buNone/>
            </a:pPr>
            <a:endParaRPr lang="tr-TR" dirty="0"/>
          </a:p>
        </p:txBody>
      </p:sp>
      <p:graphicFrame>
        <p:nvGraphicFramePr>
          <p:cNvPr id="4" name="Tablo 3"/>
          <p:cNvGraphicFramePr>
            <a:graphicFrameLocks noGrp="1"/>
          </p:cNvGraphicFramePr>
          <p:nvPr>
            <p:extLst>
              <p:ext uri="{D42A27DB-BD31-4B8C-83A1-F6EECF244321}">
                <p14:modId xmlns:p14="http://schemas.microsoft.com/office/powerpoint/2010/main" val="1428267722"/>
              </p:ext>
            </p:extLst>
          </p:nvPr>
        </p:nvGraphicFramePr>
        <p:xfrm>
          <a:off x="997181" y="4136376"/>
          <a:ext cx="9989820" cy="1828800"/>
        </p:xfrm>
        <a:graphic>
          <a:graphicData uri="http://schemas.openxmlformats.org/drawingml/2006/table">
            <a:tbl>
              <a:tblPr/>
              <a:tblGrid>
                <a:gridCol w="4994910"/>
                <a:gridCol w="4994910"/>
              </a:tblGrid>
              <a:tr h="0">
                <a:tc>
                  <a:txBody>
                    <a:bodyPr/>
                    <a:lstStyle/>
                    <a:p>
                      <a:pPr algn="ctr" fontAlgn="t"/>
                      <a:r>
                        <a:rPr lang="tr-TR" b="1" u="none" strike="noStrike" dirty="0" err="1" smtClean="0">
                          <a:solidFill>
                            <a:srgbClr val="000000"/>
                          </a:solidFill>
                          <a:effectLst/>
                          <a:latin typeface="arial" panose="020B0604020202020204" pitchFamily="34" charset="0"/>
                        </a:rPr>
                        <a:t>omdat</a:t>
                      </a:r>
                      <a:endParaRPr lang="tr-TR" b="1" u="none" strike="noStrike" dirty="0">
                        <a:solidFill>
                          <a:srgbClr val="000000"/>
                        </a:solidFill>
                        <a:effectLst/>
                        <a:latin typeface="arial" panose="020B0604020202020204" pitchFamily="34" charset="0"/>
                      </a:endParaRPr>
                    </a:p>
                  </a:txBody>
                  <a:tcPr>
                    <a:lnL>
                      <a:noFill/>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c>
                  <a:txBody>
                    <a:bodyPr/>
                    <a:lstStyle/>
                    <a:p>
                      <a:pPr algn="ctr" fontAlgn="t"/>
                      <a:r>
                        <a:rPr lang="tr-TR" b="1" u="none" strike="noStrike">
                          <a:solidFill>
                            <a:srgbClr val="000000"/>
                          </a:solidFill>
                          <a:effectLst/>
                          <a:latin typeface="arial" panose="020B0604020202020204" pitchFamily="34" charset="0"/>
                        </a:rPr>
                        <a:t>doordat</a:t>
                      </a:r>
                    </a:p>
                  </a:txBody>
                  <a:tcPr>
                    <a:lnL w="9525" cap="flat" cmpd="sng" algn="ctr">
                      <a:solidFill>
                        <a:srgbClr val="808080"/>
                      </a:solidFill>
                      <a:prstDash val="solid"/>
                      <a:round/>
                      <a:headEnd type="none" w="med" len="med"/>
                      <a:tailEnd type="none" w="med" len="med"/>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r>
              <a:tr h="0">
                <a:tc>
                  <a:txBody>
                    <a:bodyPr/>
                    <a:lstStyle/>
                    <a:p>
                      <a:pPr algn="ctr" fontAlgn="t"/>
                      <a:r>
                        <a:rPr lang="tr-TR" b="1" u="none" strike="noStrike">
                          <a:solidFill>
                            <a:srgbClr val="000000"/>
                          </a:solidFill>
                          <a:effectLst/>
                          <a:latin typeface="arial" panose="020B0604020202020204" pitchFamily="34" charset="0"/>
                        </a:rPr>
                        <a:t>aangezien, daar</a:t>
                      </a:r>
                    </a:p>
                  </a:txBody>
                  <a:tcPr>
                    <a:lnL>
                      <a:noFill/>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c>
                  <a:txBody>
                    <a:bodyPr/>
                    <a:lstStyle/>
                    <a:p>
                      <a:pPr algn="ctr" fontAlgn="t"/>
                      <a:r>
                        <a:rPr lang="tr-TR" b="1" u="none" strike="noStrike">
                          <a:solidFill>
                            <a:srgbClr val="000000"/>
                          </a:solidFill>
                          <a:effectLst/>
                          <a:latin typeface="arial" panose="020B0604020202020204" pitchFamily="34" charset="0"/>
                        </a:rPr>
                        <a:t>dan</a:t>
                      </a:r>
                    </a:p>
                  </a:txBody>
                  <a:tcPr>
                    <a:lnL w="9525" cap="flat" cmpd="sng" algn="ctr">
                      <a:solidFill>
                        <a:srgbClr val="808080"/>
                      </a:solidFill>
                      <a:prstDash val="solid"/>
                      <a:round/>
                      <a:headEnd type="none" w="med" len="med"/>
                      <a:tailEnd type="none" w="med" len="med"/>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r>
              <a:tr h="0">
                <a:tc>
                  <a:txBody>
                    <a:bodyPr/>
                    <a:lstStyle/>
                    <a:p>
                      <a:pPr algn="ctr" fontAlgn="t"/>
                      <a:r>
                        <a:rPr lang="tr-TR" b="1" u="none" strike="noStrike">
                          <a:solidFill>
                            <a:srgbClr val="000000"/>
                          </a:solidFill>
                          <a:effectLst/>
                          <a:latin typeface="arial" panose="020B0604020202020204" pitchFamily="34" charset="0"/>
                        </a:rPr>
                        <a:t>zodat (noodzakelijk gevolg)</a:t>
                      </a:r>
                    </a:p>
                  </a:txBody>
                  <a:tcPr>
                    <a:lnL>
                      <a:noFill/>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c>
                  <a:txBody>
                    <a:bodyPr/>
                    <a:lstStyle/>
                    <a:p>
                      <a:pPr algn="ctr" fontAlgn="t"/>
                      <a:r>
                        <a:rPr lang="tr-TR" b="1" u="none" strike="noStrike">
                          <a:solidFill>
                            <a:srgbClr val="000000"/>
                          </a:solidFill>
                          <a:effectLst/>
                          <a:latin typeface="arial" panose="020B0604020202020204" pitchFamily="34" charset="0"/>
                        </a:rPr>
                        <a:t>opdat* (beoogd gevolg)</a:t>
                      </a:r>
                    </a:p>
                  </a:txBody>
                  <a:tcPr>
                    <a:lnL w="9525" cap="flat" cmpd="sng" algn="ctr">
                      <a:solidFill>
                        <a:srgbClr val="808080"/>
                      </a:solidFill>
                      <a:prstDash val="solid"/>
                      <a:round/>
                      <a:headEnd type="none" w="med" len="med"/>
                      <a:tailEnd type="none" w="med" len="med"/>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r>
              <a:tr h="0">
                <a:tc>
                  <a:txBody>
                    <a:bodyPr/>
                    <a:lstStyle/>
                    <a:p>
                      <a:pPr algn="ctr" fontAlgn="t"/>
                      <a:r>
                        <a:rPr lang="tr-TR" b="1" u="none" strike="noStrike">
                          <a:solidFill>
                            <a:srgbClr val="000000"/>
                          </a:solidFill>
                          <a:effectLst/>
                          <a:latin typeface="arial" panose="020B0604020202020204" pitchFamily="34" charset="0"/>
                        </a:rPr>
                        <a:t>als</a:t>
                      </a:r>
                    </a:p>
                  </a:txBody>
                  <a:tcPr>
                    <a:lnL>
                      <a:noFill/>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c>
                  <a:txBody>
                    <a:bodyPr/>
                    <a:lstStyle/>
                    <a:p>
                      <a:pPr algn="ctr" fontAlgn="t"/>
                      <a:r>
                        <a:rPr lang="tr-TR" b="1" u="none" strike="noStrike">
                          <a:solidFill>
                            <a:srgbClr val="000000"/>
                          </a:solidFill>
                          <a:effectLst/>
                          <a:latin typeface="arial" panose="020B0604020202020204" pitchFamily="34" charset="0"/>
                        </a:rPr>
                        <a:t>zoals</a:t>
                      </a:r>
                    </a:p>
                  </a:txBody>
                  <a:tcPr>
                    <a:lnL w="9525" cap="flat" cmpd="sng" algn="ctr">
                      <a:solidFill>
                        <a:srgbClr val="808080"/>
                      </a:solidFill>
                      <a:prstDash val="solid"/>
                      <a:round/>
                      <a:headEnd type="none" w="med" len="med"/>
                      <a:tailEnd type="none" w="med" len="med"/>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w="9525" cap="flat" cmpd="sng" algn="ctr">
                      <a:solidFill>
                        <a:srgbClr val="808080"/>
                      </a:solidFill>
                      <a:prstDash val="solid"/>
                      <a:round/>
                      <a:headEnd type="none" w="med" len="med"/>
                      <a:tailEnd type="none" w="med" len="med"/>
                    </a:lnB>
                    <a:solidFill>
                      <a:srgbClr val="FFFFF9"/>
                    </a:solidFill>
                  </a:tcPr>
                </a:tc>
              </a:tr>
              <a:tr h="0">
                <a:tc>
                  <a:txBody>
                    <a:bodyPr/>
                    <a:lstStyle/>
                    <a:p>
                      <a:pPr algn="ctr" fontAlgn="t"/>
                      <a:r>
                        <a:rPr lang="tr-TR" b="1" u="none" strike="noStrike">
                          <a:solidFill>
                            <a:srgbClr val="000000"/>
                          </a:solidFill>
                          <a:effectLst/>
                          <a:latin typeface="arial" panose="020B0604020202020204" pitchFamily="34" charset="0"/>
                        </a:rPr>
                        <a:t>mits</a:t>
                      </a:r>
                    </a:p>
                  </a:txBody>
                  <a:tcPr>
                    <a:lnL>
                      <a:noFill/>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a:noFill/>
                    </a:lnB>
                    <a:solidFill>
                      <a:srgbClr val="FFFFF9"/>
                    </a:solidFill>
                  </a:tcPr>
                </a:tc>
                <a:tc>
                  <a:txBody>
                    <a:bodyPr/>
                    <a:lstStyle/>
                    <a:p>
                      <a:pPr algn="ctr" fontAlgn="t"/>
                      <a:r>
                        <a:rPr lang="tr-TR" b="1" u="none" strike="noStrike" dirty="0" err="1">
                          <a:solidFill>
                            <a:srgbClr val="000000"/>
                          </a:solidFill>
                          <a:effectLst/>
                          <a:latin typeface="arial" panose="020B0604020202020204" pitchFamily="34" charset="0"/>
                        </a:rPr>
                        <a:t>tenzij</a:t>
                      </a:r>
                      <a:endParaRPr lang="tr-TR" b="1" u="none" strike="noStrike" dirty="0">
                        <a:solidFill>
                          <a:srgbClr val="000000"/>
                        </a:solidFill>
                        <a:effectLst/>
                        <a:latin typeface="arial" panose="020B0604020202020204" pitchFamily="34" charset="0"/>
                      </a:endParaRPr>
                    </a:p>
                  </a:txBody>
                  <a:tcPr>
                    <a:lnL w="9525" cap="flat" cmpd="sng" algn="ctr">
                      <a:solidFill>
                        <a:srgbClr val="808080"/>
                      </a:solidFill>
                      <a:prstDash val="solid"/>
                      <a:round/>
                      <a:headEnd type="none" w="med" len="med"/>
                      <a:tailEnd type="none" w="med" len="med"/>
                    </a:lnL>
                    <a:lnR w="9525" cap="flat" cmpd="sng" algn="ctr">
                      <a:solidFill>
                        <a:srgbClr val="808080"/>
                      </a:solidFill>
                      <a:prstDash val="solid"/>
                      <a:round/>
                      <a:headEnd type="none" w="med" len="med"/>
                      <a:tailEnd type="none" w="med" len="med"/>
                    </a:lnR>
                    <a:lnT w="9525" cap="flat" cmpd="sng" algn="ctr">
                      <a:solidFill>
                        <a:srgbClr val="808080"/>
                      </a:solidFill>
                      <a:prstDash val="solid"/>
                      <a:round/>
                      <a:headEnd type="none" w="med" len="med"/>
                      <a:tailEnd type="none" w="med" len="med"/>
                    </a:lnT>
                    <a:lnB>
                      <a:noFill/>
                    </a:lnB>
                    <a:solidFill>
                      <a:srgbClr val="FFFFF9"/>
                    </a:solidFill>
                  </a:tcPr>
                </a:tc>
              </a:tr>
            </a:tbl>
          </a:graphicData>
        </a:graphic>
      </p:graphicFrame>
    </p:spTree>
    <p:extLst>
      <p:ext uri="{BB962C8B-B14F-4D97-AF65-F5344CB8AC3E}">
        <p14:creationId xmlns:p14="http://schemas.microsoft.com/office/powerpoint/2010/main" val="223714157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860</Words>
  <Application>Microsoft Office PowerPoint</Application>
  <PresentationFormat>Geniş ekran</PresentationFormat>
  <Paragraphs>108</Paragraphs>
  <Slides>14</Slides>
  <Notes>0</Notes>
  <HiddenSlides>0</HiddenSlides>
  <MMClips>0</MMClips>
  <ScaleCrop>false</ScaleCrop>
  <HeadingPairs>
    <vt:vector size="6" baseType="variant">
      <vt:variant>
        <vt:lpstr>Kullanılan Yazı Tipleri</vt:lpstr>
      </vt:variant>
      <vt:variant>
        <vt:i4>5</vt:i4>
      </vt:variant>
      <vt:variant>
        <vt:lpstr>Tema</vt:lpstr>
      </vt:variant>
      <vt:variant>
        <vt:i4>1</vt:i4>
      </vt:variant>
      <vt:variant>
        <vt:lpstr>Slayt Başlıkları</vt:lpstr>
      </vt:variant>
      <vt:variant>
        <vt:i4>14</vt:i4>
      </vt:variant>
    </vt:vector>
  </HeadingPairs>
  <TitlesOfParts>
    <vt:vector size="20" baseType="lpstr">
      <vt:lpstr>Arial</vt:lpstr>
      <vt:lpstr>Arial</vt:lpstr>
      <vt:lpstr>Calibri</vt:lpstr>
      <vt:lpstr>Calibri Light</vt:lpstr>
      <vt:lpstr>verdana</vt:lpstr>
      <vt:lpstr>Office Teması</vt:lpstr>
      <vt:lpstr>Voegwoord</vt:lpstr>
      <vt:lpstr>Voegwoord</vt:lpstr>
      <vt:lpstr>Voegwoord</vt:lpstr>
      <vt:lpstr>Voegwoord</vt:lpstr>
      <vt:lpstr>Voegwoord</vt:lpstr>
      <vt:lpstr>Voegwoord</vt:lpstr>
      <vt:lpstr>Voegwoord</vt:lpstr>
      <vt:lpstr>Voegwoord</vt:lpstr>
      <vt:lpstr>Voegwoord</vt:lpstr>
      <vt:lpstr>Voegwoord</vt:lpstr>
      <vt:lpstr>Voegwoord</vt:lpstr>
      <vt:lpstr>Voegwoord</vt:lpstr>
      <vt:lpstr>Voegwoord</vt:lpstr>
      <vt:lpstr>Kaynakça</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Hafta12</dc:title>
  <dc:creator>MUSTAFA GÜLEÇ</dc:creator>
  <cp:lastModifiedBy>Mustafa Güleç</cp:lastModifiedBy>
  <cp:revision>21</cp:revision>
  <dcterms:created xsi:type="dcterms:W3CDTF">2018-02-22T10:35:17Z</dcterms:created>
  <dcterms:modified xsi:type="dcterms:W3CDTF">2020-02-06T19:35:03Z</dcterms:modified>
</cp:coreProperties>
</file>