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8" r:id="rId4"/>
    <p:sldId id="267" r:id="rId5"/>
    <p:sldId id="258" r:id="rId6"/>
    <p:sldId id="269" r:id="rId7"/>
    <p:sldId id="259" r:id="rId8"/>
    <p:sldId id="260" r:id="rId9"/>
    <p:sldId id="261" r:id="rId10"/>
    <p:sldId id="262" r:id="rId11"/>
    <p:sldId id="263" r:id="rId12"/>
    <p:sldId id="264" r:id="rId13"/>
    <p:sldId id="265" r:id="rId14"/>
    <p:sldId id="266"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snapToGrid="0">
      <p:cViewPr varScale="1">
        <p:scale>
          <a:sx n="68" d="100"/>
          <a:sy n="68" d="100"/>
        </p:scale>
        <p:origin x="-79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724BAA85-A515-4B04-8318-9550A119C655}" type="datetimeFigureOut">
              <a:rPr lang="tr-TR" smtClean="0"/>
              <a:t>19.06.2018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9493020-CFE4-4369-96B8-6344469F9630}"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671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24BAA85-A515-4B04-8318-9550A119C655}" type="datetimeFigureOut">
              <a:rPr lang="tr-TR" smtClean="0"/>
              <a:t>19.06.2018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9493020-CFE4-4369-96B8-6344469F9630}" type="slidenum">
              <a:rPr lang="tr-TR" smtClean="0"/>
              <a:t>‹#›</a:t>
            </a:fld>
            <a:endParaRPr lang="tr-TR"/>
          </a:p>
        </p:txBody>
      </p:sp>
    </p:spTree>
    <p:extLst>
      <p:ext uri="{BB962C8B-B14F-4D97-AF65-F5344CB8AC3E}">
        <p14:creationId xmlns:p14="http://schemas.microsoft.com/office/powerpoint/2010/main" val="2450725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24BAA85-A515-4B04-8318-9550A119C655}" type="datetimeFigureOut">
              <a:rPr lang="tr-TR" smtClean="0"/>
              <a:t>19.06.2018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9493020-CFE4-4369-96B8-6344469F9630}" type="slidenum">
              <a:rPr lang="tr-TR" smtClean="0"/>
              <a:t>‹#›</a:t>
            </a:fld>
            <a:endParaRPr lang="tr-TR"/>
          </a:p>
        </p:txBody>
      </p:sp>
    </p:spTree>
    <p:extLst>
      <p:ext uri="{BB962C8B-B14F-4D97-AF65-F5344CB8AC3E}">
        <p14:creationId xmlns:p14="http://schemas.microsoft.com/office/powerpoint/2010/main" val="4270281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24BAA85-A515-4B04-8318-9550A119C655}" type="datetimeFigureOut">
              <a:rPr lang="tr-TR" smtClean="0"/>
              <a:t>19.06.2018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9493020-CFE4-4369-96B8-6344469F9630}" type="slidenum">
              <a:rPr lang="tr-TR" smtClean="0"/>
              <a:t>‹#›</a:t>
            </a:fld>
            <a:endParaRPr lang="tr-TR"/>
          </a:p>
        </p:txBody>
      </p:sp>
    </p:spTree>
    <p:extLst>
      <p:ext uri="{BB962C8B-B14F-4D97-AF65-F5344CB8AC3E}">
        <p14:creationId xmlns:p14="http://schemas.microsoft.com/office/powerpoint/2010/main" val="1458000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24BAA85-A515-4B04-8318-9550A119C655}" type="datetimeFigureOut">
              <a:rPr lang="tr-TR" smtClean="0"/>
              <a:t>19.06.2018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9493020-CFE4-4369-96B8-6344469F9630}"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441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724BAA85-A515-4B04-8318-9550A119C655}" type="datetimeFigureOut">
              <a:rPr lang="tr-TR" smtClean="0"/>
              <a:t>19.06.2018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9493020-CFE4-4369-96B8-6344469F9630}" type="slidenum">
              <a:rPr lang="tr-TR" smtClean="0"/>
              <a:t>‹#›</a:t>
            </a:fld>
            <a:endParaRPr lang="tr-TR"/>
          </a:p>
        </p:txBody>
      </p:sp>
    </p:spTree>
    <p:extLst>
      <p:ext uri="{BB962C8B-B14F-4D97-AF65-F5344CB8AC3E}">
        <p14:creationId xmlns:p14="http://schemas.microsoft.com/office/powerpoint/2010/main" val="2015002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24BAA85-A515-4B04-8318-9550A119C655}" type="datetimeFigureOut">
              <a:rPr lang="tr-TR" smtClean="0"/>
              <a:t>19.06.2018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9493020-CFE4-4369-96B8-6344469F9630}" type="slidenum">
              <a:rPr lang="tr-TR" smtClean="0"/>
              <a:t>‹#›</a:t>
            </a:fld>
            <a:endParaRPr lang="tr-TR"/>
          </a:p>
        </p:txBody>
      </p:sp>
    </p:spTree>
    <p:extLst>
      <p:ext uri="{BB962C8B-B14F-4D97-AF65-F5344CB8AC3E}">
        <p14:creationId xmlns:p14="http://schemas.microsoft.com/office/powerpoint/2010/main" val="2983397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24BAA85-A515-4B04-8318-9550A119C655}" type="datetimeFigureOut">
              <a:rPr lang="tr-TR" smtClean="0"/>
              <a:t>19.06.2018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9493020-CFE4-4369-96B8-6344469F9630}" type="slidenum">
              <a:rPr lang="tr-TR" smtClean="0"/>
              <a:t>‹#›</a:t>
            </a:fld>
            <a:endParaRPr lang="tr-TR"/>
          </a:p>
        </p:txBody>
      </p:sp>
    </p:spTree>
    <p:extLst>
      <p:ext uri="{BB962C8B-B14F-4D97-AF65-F5344CB8AC3E}">
        <p14:creationId xmlns:p14="http://schemas.microsoft.com/office/powerpoint/2010/main" val="2622050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24BAA85-A515-4B04-8318-9550A119C655}" type="datetimeFigureOut">
              <a:rPr lang="tr-TR" smtClean="0"/>
              <a:t>19.06.2018</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F9493020-CFE4-4369-96B8-6344469F9630}" type="slidenum">
              <a:rPr lang="tr-TR" smtClean="0"/>
              <a:t>‹#›</a:t>
            </a:fld>
            <a:endParaRPr lang="tr-TR"/>
          </a:p>
        </p:txBody>
      </p:sp>
    </p:spTree>
    <p:extLst>
      <p:ext uri="{BB962C8B-B14F-4D97-AF65-F5344CB8AC3E}">
        <p14:creationId xmlns:p14="http://schemas.microsoft.com/office/powerpoint/2010/main" val="3187796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24BAA85-A515-4B04-8318-9550A119C655}" type="datetimeFigureOut">
              <a:rPr lang="tr-TR" smtClean="0"/>
              <a:t>19.06.2018</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9493020-CFE4-4369-96B8-6344469F9630}" type="slidenum">
              <a:rPr lang="tr-TR" smtClean="0"/>
              <a:t>‹#›</a:t>
            </a:fld>
            <a:endParaRPr lang="tr-TR"/>
          </a:p>
        </p:txBody>
      </p:sp>
    </p:spTree>
    <p:extLst>
      <p:ext uri="{BB962C8B-B14F-4D97-AF65-F5344CB8AC3E}">
        <p14:creationId xmlns:p14="http://schemas.microsoft.com/office/powerpoint/2010/main" val="262958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24BAA85-A515-4B04-8318-9550A119C655}" type="datetimeFigureOut">
              <a:rPr lang="tr-TR" smtClean="0"/>
              <a:t>19.06.2018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9493020-CFE4-4369-96B8-6344469F9630}" type="slidenum">
              <a:rPr lang="tr-TR" smtClean="0"/>
              <a:t>‹#›</a:t>
            </a:fld>
            <a:endParaRPr lang="tr-TR"/>
          </a:p>
        </p:txBody>
      </p:sp>
    </p:spTree>
    <p:extLst>
      <p:ext uri="{BB962C8B-B14F-4D97-AF65-F5344CB8AC3E}">
        <p14:creationId xmlns:p14="http://schemas.microsoft.com/office/powerpoint/2010/main" val="3650026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24BAA85-A515-4B04-8318-9550A119C655}" type="datetimeFigureOut">
              <a:rPr lang="tr-TR" smtClean="0"/>
              <a:t>19.06.2018</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9493020-CFE4-4369-96B8-6344469F9630}"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0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tekstilsayfasi.blogspot.com/2013/01/apre-islemleri-tanimi.html" TargetMode="External"/><Relationship Id="rId2" Type="http://schemas.openxmlformats.org/officeDocument/2006/relationships/hyperlink" Target="http://tekstilsayfasi.blogspot.com/2013/01/makaslama-on-terbiye-islemleri.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tekstilsayfasi.blogspot.com/2013/01/apre-islemleri-tanimi.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tekstilsayfasi.blogspot.com/2013/01/yumusaklik-veren-apre.html" TargetMode="External"/><Relationship Id="rId2" Type="http://schemas.openxmlformats.org/officeDocument/2006/relationships/hyperlink" Target="http://tekstilsayfasi.blogspot.com/2013/01/apre-islemleri-tanimi.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tekstilsayfasi.blogspot.com.tr/2013/01/kir-ve-su-iticilik-apresi.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tekstilsayfasi.blogspot.com.tr/2012/12/dericilik-nedir-asamalari-islemleri.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tekstilsayfasi.blogspot.com.tr/2013/01/pamuk-fiziksel-kimyasal-ozellikleri.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tekstilsayfasi.blogspot.com/2013/01/kir-ve-su-iticilik-apresi.html" TargetMode="External"/><Relationship Id="rId2" Type="http://schemas.openxmlformats.org/officeDocument/2006/relationships/hyperlink" Target="http://tekstilsayfasi.blogspot.com/2013/01/parlaklik-veren-apre.html" TargetMode="External"/><Relationship Id="rId1" Type="http://schemas.openxmlformats.org/officeDocument/2006/relationships/slideLayout" Target="../slideLayouts/slideLayout2.xml"/><Relationship Id="rId4" Type="http://schemas.openxmlformats.org/officeDocument/2006/relationships/hyperlink" Target="http://tekstilsayfasi.blogspot.com/2013/01/apre-islemleri-tanimi.html"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tekstilsayfasi.blogspot.com.tr/2013/01/yun-lifi-ozellikleri-ve-kullanim.html" TargetMode="External"/><Relationship Id="rId2" Type="http://schemas.openxmlformats.org/officeDocument/2006/relationships/hyperlink" Target="http://tekstilsayfasi.blogspot.com.tr/2013/07/tekstil-nedir-anlami.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tekstilsayfasi.blogspot.com.tr/2013/01/tekstil-yuzeylerinde-terbiye-islemleri.html" TargetMode="External"/><Relationship Id="rId2" Type="http://schemas.openxmlformats.org/officeDocument/2006/relationships/hyperlink" Target="http://tekstilsayfasi.blogspot.com.tr/2013/01/yun-lifi-ozellikleri-ve-kullanim.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tekstilsayfasi.blogspot.com.tr/2015/12/antistatik-apre-nedir.html" TargetMode="External"/><Relationship Id="rId2" Type="http://schemas.openxmlformats.org/officeDocument/2006/relationships/hyperlink" Target="http://tekstilsayfasi.blogspot.com.tr/2014/05/kimyasal-liflerin-tarihsel-gelisim.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tekstilsayfasi.blogspot.com.tr/2015/10/lif-nedir-lif-ve-elyaf-farki.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tekstilsayfasi.blogspot.com.tr/2015/10/tekstil-kumas-sozlugu.html" TargetMode="External"/><Relationship Id="rId2" Type="http://schemas.openxmlformats.org/officeDocument/2006/relationships/hyperlink" Target="http://tekstilsayfasi.blogspot.com.tr/2013/01/tumbler-yapma.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tekstilsayfasi.blogspot.com.tr/2010/11/hal-nasl-yaplr.html" TargetMode="External"/><Relationship Id="rId2" Type="http://schemas.openxmlformats.org/officeDocument/2006/relationships/hyperlink" Target="http://tekstilsayfasi.blogspot.com.tr/2012/12/tekstilde-on-terbiye-islemleri.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tekstilsayfasi.blogspot.com.tr/2013/01/kumasa-kalici-sekil-verme-plise-gofre.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tekstilsayfasi.blogspot.com.tr/2010/11/hal-nasl-yaplr.html" TargetMode="External"/><Relationship Id="rId2" Type="http://schemas.openxmlformats.org/officeDocument/2006/relationships/hyperlink" Target="http://tekstilsayfasi.blogspot.com.tr/2013/01/yun-on-terbiye-islemleri-krablama.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tekstilsayfasi.blogspot.com.tr/2014/01/apre-nedir.html" TargetMode="External"/><Relationship Id="rId2" Type="http://schemas.openxmlformats.org/officeDocument/2006/relationships/hyperlink" Target="http://tekstilsayfasi.blogspot.com.tr/2012/12/tekstilde-on-terbiye-islemleri.html" TargetMode="External"/><Relationship Id="rId1" Type="http://schemas.openxmlformats.org/officeDocument/2006/relationships/slideLayout" Target="../slideLayouts/slideLayout2.xml"/><Relationship Id="rId4" Type="http://schemas.openxmlformats.org/officeDocument/2006/relationships/hyperlink" Target="http://tekstilsayfasi.blogspot.com.tr/2012/12/sentetik-lifler-cesitleri-ozellikleri.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tekstilsayfasi.blogspot.com.tr/2013/02/kumas-bilgisi-kumas-cesitleri.html" TargetMode="External"/><Relationship Id="rId2" Type="http://schemas.openxmlformats.org/officeDocument/2006/relationships/hyperlink" Target="http://tekstilsayfasi.blogspot.com.tr/2013/01/yun-on-terbiye-islemleri-krablama.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tekstilsayfasi.blogspot.com.tr/2014/05/kimyasal-liflerin-tarihsel-gelisim.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tekstilsayfasi.blogspot.com.tr/2010/11/hal-nasl-yaplr.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tekstilsayfasi.blogspot.com.tr/2013/01/yun-on-terbiye-islemleri-dinkleme.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tekstilsayfasi.blogspot.com.tr/2012/12/tekstilde-on-terbiye-islemleri.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tekstilsayfasi.blogspot.com.tr/" TargetMode="External"/><Relationship Id="rId2" Type="http://schemas.openxmlformats.org/officeDocument/2006/relationships/hyperlink" Target="http://tekstilsayfasi.blogspot.com.tr/2013/07/tekstil-nedir-anlami.html" TargetMode="External"/><Relationship Id="rId1" Type="http://schemas.openxmlformats.org/officeDocument/2006/relationships/slideLayout" Target="../slideLayouts/slideLayout2.xml"/><Relationship Id="rId4" Type="http://schemas.openxmlformats.org/officeDocument/2006/relationships/hyperlink" Target="http://tekstilsayfasi.blogspot.com.tr/2013/01/ht-haspel-boyama-makinasi.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tekstilsayfasi.blogspot.com/2013/01/kumasa-kalici-sekil-verme-plise-gofre.html" TargetMode="External"/><Relationship Id="rId2" Type="http://schemas.openxmlformats.org/officeDocument/2006/relationships/hyperlink" Target="http://tekstilsayfasi.blogspot.com/2013/01/makaslama-on-terbiye-islemleri.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tekstilsayfasi.blogspot.com/2013/01/dolgunluk-apresi.html" TargetMode="External"/><Relationship Id="rId2" Type="http://schemas.openxmlformats.org/officeDocument/2006/relationships/hyperlink" Target="http://tekstilsayfasi.blogspot.com/2013/01/yumusaklik-apresi.html" TargetMode="External"/><Relationship Id="rId1" Type="http://schemas.openxmlformats.org/officeDocument/2006/relationships/slideLayout" Target="../slideLayouts/slideLayout2.xml"/><Relationship Id="rId5" Type="http://schemas.openxmlformats.org/officeDocument/2006/relationships/hyperlink" Target="http://tekstilsayfasi.blogspot.com/2013/01/sert-tutum-apresi.html" TargetMode="External"/><Relationship Id="rId4" Type="http://schemas.openxmlformats.org/officeDocument/2006/relationships/hyperlink" Target="http://tekstilsayfasi.blogspot.com/2013/01/kir-ve-su-iticilik-apresi.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tekstilsayfasi.blogspot.com/2013/01/dolgunluk-apresi.html" TargetMode="External"/><Relationship Id="rId2" Type="http://schemas.openxmlformats.org/officeDocument/2006/relationships/hyperlink" Target="http://tekstilsayfasi.blogspot.com/2013/01/yakma-on-terbiye-islemleri.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24334" y="2497540"/>
            <a:ext cx="8716370" cy="1705971"/>
          </a:xfrm>
        </p:spPr>
        <p:txBody>
          <a:bodyPr>
            <a:normAutofit fontScale="90000"/>
          </a:bodyPr>
          <a:lstStyle/>
          <a:p>
            <a:r>
              <a:rPr lang="tr-TR" dirty="0" smtClean="0"/>
              <a:t>TEKSTİL TEKNOLOJİSİ</a:t>
            </a:r>
            <a:br>
              <a:rPr lang="tr-TR" dirty="0" smtClean="0"/>
            </a:br>
            <a:r>
              <a:rPr lang="tr-TR" dirty="0" smtClean="0"/>
              <a:t>APRE</a:t>
            </a:r>
            <a:endParaRPr lang="tr-TR" dirty="0"/>
          </a:p>
        </p:txBody>
      </p:sp>
    </p:spTree>
    <p:extLst>
      <p:ext uri="{BB962C8B-B14F-4D97-AF65-F5344CB8AC3E}">
        <p14:creationId xmlns:p14="http://schemas.microsoft.com/office/powerpoint/2010/main" val="38494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07724" y="365125"/>
            <a:ext cx="7546075" cy="1325563"/>
          </a:xfrm>
        </p:spPr>
        <p:txBody>
          <a:bodyPr/>
          <a:lstStyle/>
          <a:p>
            <a:r>
              <a:rPr lang="tr-TR" dirty="0" smtClean="0">
                <a:solidFill>
                  <a:srgbClr val="FF0000"/>
                </a:solidFill>
              </a:rPr>
              <a:t>MAKASLAMA</a:t>
            </a:r>
            <a:endParaRPr lang="tr-TR" dirty="0">
              <a:solidFill>
                <a:srgbClr val="FF0000"/>
              </a:solidFill>
            </a:endParaRPr>
          </a:p>
        </p:txBody>
      </p:sp>
      <p:sp>
        <p:nvSpPr>
          <p:cNvPr id="3" name="İçerik Yer Tutucusu 2"/>
          <p:cNvSpPr>
            <a:spLocks noGrp="1"/>
          </p:cNvSpPr>
          <p:nvPr>
            <p:ph idx="1"/>
          </p:nvPr>
        </p:nvSpPr>
        <p:spPr>
          <a:xfrm>
            <a:off x="838200" y="1825624"/>
            <a:ext cx="10515600" cy="4698005"/>
          </a:xfrm>
        </p:spPr>
        <p:txBody>
          <a:bodyPr/>
          <a:lstStyle/>
          <a:p>
            <a:r>
              <a:rPr lang="tr-TR" dirty="0" smtClean="0"/>
              <a:t>Kumaş </a:t>
            </a:r>
            <a:r>
              <a:rPr lang="tr-TR" dirty="0"/>
              <a:t>yüzeyindeki hav tüycüklerini tamamen uzaklaştırmak ya da bunları belirli bir yükseklikte, düzgün bir seviyede kesmek amacı ile yapılır. </a:t>
            </a:r>
            <a:r>
              <a:rPr lang="tr-TR" dirty="0">
                <a:hlinkClick r:id="rId2"/>
              </a:rPr>
              <a:t>Makaslama</a:t>
            </a:r>
            <a:r>
              <a:rPr lang="tr-TR" dirty="0"/>
              <a:t> bir çok durumda </a:t>
            </a:r>
            <a:r>
              <a:rPr lang="tr-TR" dirty="0" err="1"/>
              <a:t>şardonlamayı</a:t>
            </a:r>
            <a:r>
              <a:rPr lang="tr-TR" dirty="0"/>
              <a:t> izleyen bir kuru (mekanik) </a:t>
            </a:r>
            <a:r>
              <a:rPr lang="tr-TR" dirty="0">
                <a:hlinkClick r:id="rId3"/>
              </a:rPr>
              <a:t>apre</a:t>
            </a:r>
            <a:r>
              <a:rPr lang="tr-TR" dirty="0"/>
              <a:t> türüdür. Makaslamada kumaş kalınlığının hep aynı olması istenir. Kumaşın ters yüzünde düğümler varsa, makaslama sırasında, kumaş düğümler yüzünden fazla kalkacağından kesilecektir.</a:t>
            </a:r>
          </a:p>
          <a:p>
            <a:endParaRPr lang="tr-TR" dirty="0"/>
          </a:p>
        </p:txBody>
      </p:sp>
    </p:spTree>
    <p:extLst>
      <p:ext uri="{BB962C8B-B14F-4D97-AF65-F5344CB8AC3E}">
        <p14:creationId xmlns:p14="http://schemas.microsoft.com/office/powerpoint/2010/main" val="1812800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48418" y="365125"/>
            <a:ext cx="7805382" cy="1325563"/>
          </a:xfrm>
        </p:spPr>
        <p:txBody>
          <a:bodyPr>
            <a:normAutofit fontScale="90000"/>
          </a:bodyPr>
          <a:lstStyle/>
          <a:p>
            <a:r>
              <a:rPr lang="tr-TR" dirty="0" smtClean="0">
                <a:solidFill>
                  <a:srgbClr val="FF0000"/>
                </a:solidFill>
              </a:rPr>
              <a:t>FIRÇALAMA</a:t>
            </a:r>
            <a:r>
              <a:rPr lang="tr-TR" dirty="0" smtClean="0"/>
              <a:t/>
            </a:r>
            <a:br>
              <a:rPr lang="tr-TR" dirty="0" smtClean="0"/>
            </a:br>
            <a:endParaRPr lang="tr-TR" dirty="0"/>
          </a:p>
        </p:txBody>
      </p:sp>
      <p:sp>
        <p:nvSpPr>
          <p:cNvPr id="3" name="İçerik Yer Tutucusu 2"/>
          <p:cNvSpPr>
            <a:spLocks noGrp="1"/>
          </p:cNvSpPr>
          <p:nvPr>
            <p:ph idx="1"/>
          </p:nvPr>
        </p:nvSpPr>
        <p:spPr/>
        <p:txBody>
          <a:bodyPr/>
          <a:lstStyle/>
          <a:p>
            <a:r>
              <a:rPr lang="tr-TR" dirty="0" smtClean="0"/>
              <a:t>Kumaş </a:t>
            </a:r>
            <a:r>
              <a:rPr lang="tr-TR" dirty="0"/>
              <a:t>yüzeyinde, </a:t>
            </a:r>
            <a:r>
              <a:rPr lang="tr-TR" dirty="0" err="1"/>
              <a:t>şardon</a:t>
            </a:r>
            <a:r>
              <a:rPr lang="tr-TR" dirty="0"/>
              <a:t> ve makaslamadan sonra liflerin kalmasını engellemek için yapılan mekanik (kuru) bir </a:t>
            </a:r>
            <a:r>
              <a:rPr lang="tr-TR" dirty="0">
                <a:hlinkClick r:id="rId2"/>
              </a:rPr>
              <a:t>apre</a:t>
            </a:r>
            <a:r>
              <a:rPr lang="tr-TR" dirty="0"/>
              <a:t> işlemidir. Fırçalamada dönen etkili fırçalar kullanılır. Fırçalamadan sonra kumaş parlaklık, yumuşaklık kazanır. Fırçalama; dokuma; </a:t>
            </a:r>
            <a:r>
              <a:rPr lang="tr-TR" dirty="0" err="1"/>
              <a:t>örme,dantel</a:t>
            </a:r>
            <a:r>
              <a:rPr lang="tr-TR" dirty="0"/>
              <a:t> yapılı kumaşlarda uygulanabilir. Fırçalama; kumaş yaş ve kuru durumda yapılabilir. Kuru fırçalamadan önce kumaş buharlamadan geçer. Yaş fırçalamada kumaş girişte ıslatılır.</a:t>
            </a:r>
          </a:p>
          <a:p>
            <a:endParaRPr lang="tr-TR" dirty="0"/>
          </a:p>
        </p:txBody>
      </p:sp>
    </p:spTree>
    <p:extLst>
      <p:ext uri="{BB962C8B-B14F-4D97-AF65-F5344CB8AC3E}">
        <p14:creationId xmlns:p14="http://schemas.microsoft.com/office/powerpoint/2010/main" val="2642787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Unvan 11"/>
          <p:cNvSpPr>
            <a:spLocks noGrp="1"/>
          </p:cNvSpPr>
          <p:nvPr>
            <p:ph type="title"/>
          </p:nvPr>
        </p:nvSpPr>
        <p:spPr>
          <a:xfrm>
            <a:off x="2202977" y="1143048"/>
            <a:ext cx="10515600" cy="1325563"/>
          </a:xfrm>
        </p:spPr>
        <p:txBody>
          <a:bodyPr>
            <a:normAutofit fontScale="90000"/>
          </a:bodyPr>
          <a:lstStyle/>
          <a:p>
            <a:pPr lvl="0"/>
            <a:r>
              <a:rPr lang="tr-TR" altLang="tr-TR" dirty="0" smtClean="0">
                <a:solidFill>
                  <a:srgbClr val="FF0000"/>
                </a:solidFill>
                <a:cs typeface="Arial" panose="020B0604020202020204" pitchFamily="34" charset="0"/>
              </a:rPr>
              <a:t>ZIMPARALAMA (SÜEDLEME)</a:t>
            </a:r>
            <a:r>
              <a:rPr kumimoji="0" lang="tr-TR" altLang="tr-TR" sz="5400" b="0" i="0" u="none" strike="noStrike" cap="none" normalizeH="0" baseline="0" dirty="0" smtClean="0">
                <a:ln>
                  <a:noFill/>
                </a:ln>
                <a:solidFill>
                  <a:schemeClr val="tx1"/>
                </a:solidFill>
                <a:effectLst/>
              </a:rPr>
              <a:t/>
            </a:r>
            <a:br>
              <a:rPr kumimoji="0" lang="tr-TR" altLang="tr-TR" sz="5400" b="0" i="0" u="none" strike="noStrike" cap="none" normalizeH="0" baseline="0" dirty="0" smtClean="0">
                <a:ln>
                  <a:noFill/>
                </a:ln>
                <a:solidFill>
                  <a:schemeClr val="tx1"/>
                </a:solidFill>
                <a:effectLst/>
              </a:rPr>
            </a:br>
            <a:endParaRPr lang="tr-TR" dirty="0"/>
          </a:p>
        </p:txBody>
      </p:sp>
      <p:sp>
        <p:nvSpPr>
          <p:cNvPr id="11" name="Rectangle 3"/>
          <p:cNvSpPr>
            <a:spLocks noGrp="1" noChangeArrowheads="1"/>
          </p:cNvSpPr>
          <p:nvPr>
            <p:ph idx="1"/>
          </p:nvPr>
        </p:nvSpPr>
        <p:spPr bwMode="auto">
          <a:xfrm>
            <a:off x="736979" y="2995585"/>
            <a:ext cx="10208525" cy="249299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lgn="just">
              <a:lnSpc>
                <a:spcPct val="100000"/>
              </a:lnSpc>
              <a:buNone/>
            </a:pPr>
            <a:r>
              <a:rPr lang="tr-TR" altLang="tr-TR" sz="2400" dirty="0" smtClean="0">
                <a:solidFill>
                  <a:srgbClr val="555555"/>
                </a:solidFill>
                <a:cs typeface="Arial" panose="020B0604020202020204" pitchFamily="34" charset="0"/>
              </a:rPr>
              <a:t>Dokuma kumaş yüzeyinin, </a:t>
            </a:r>
            <a:r>
              <a:rPr lang="tr-TR" altLang="tr-TR" sz="2400" dirty="0" err="1" smtClean="0">
                <a:solidFill>
                  <a:srgbClr val="555555"/>
                </a:solidFill>
                <a:cs typeface="Arial" panose="020B0604020202020204" pitchFamily="34" charset="0"/>
              </a:rPr>
              <a:t>süed</a:t>
            </a:r>
            <a:r>
              <a:rPr lang="tr-TR" altLang="tr-TR" sz="2400" dirty="0" smtClean="0">
                <a:solidFill>
                  <a:srgbClr val="555555"/>
                </a:solidFill>
                <a:cs typeface="Arial" panose="020B0604020202020204" pitchFamily="34" charset="0"/>
              </a:rPr>
              <a:t> </a:t>
            </a:r>
            <a:r>
              <a:rPr lang="tr-TR" altLang="tr-TR" sz="2400" dirty="0" err="1" smtClean="0">
                <a:solidFill>
                  <a:srgbClr val="555555"/>
                </a:solidFill>
                <a:cs typeface="Arial" panose="020B0604020202020204" pitchFamily="34" charset="0"/>
              </a:rPr>
              <a:t>tuşesi</a:t>
            </a:r>
            <a:r>
              <a:rPr lang="tr-TR" altLang="tr-TR" sz="2400" dirty="0" smtClean="0">
                <a:solidFill>
                  <a:srgbClr val="555555"/>
                </a:solidFill>
                <a:cs typeface="Arial" panose="020B0604020202020204" pitchFamily="34" charset="0"/>
              </a:rPr>
              <a:t> ve görünümü kazandırılması amacı ile, çok ince bir şekilde tüylendirilmesidir. yılların başlarından itibaren, ''şeftali tüyü apresi'' adı altında yeni bir </a:t>
            </a:r>
            <a:r>
              <a:rPr lang="tr-TR" altLang="tr-TR" sz="2400" dirty="0" smtClean="0">
                <a:solidFill>
                  <a:srgbClr val="F70413"/>
                </a:solidFill>
                <a:cs typeface="Arial" panose="020B0604020202020204" pitchFamily="34" charset="0"/>
              </a:rPr>
              <a:t>moda</a:t>
            </a:r>
            <a:r>
              <a:rPr lang="tr-TR" altLang="tr-TR" sz="2400" dirty="0" smtClean="0">
                <a:solidFill>
                  <a:srgbClr val="555555"/>
                </a:solidFill>
                <a:cs typeface="Arial" panose="020B0604020202020204" pitchFamily="34" charset="0"/>
              </a:rPr>
              <a:t> efekti olmuştur. En basit şekli ile zımparalama, üzeri zımpara kaplı bir silindir üzerinden kumaşın geçirilmesi ile elde edilir.</a:t>
            </a:r>
            <a:endParaRPr lang="tr-TR" altLang="tr-TR" sz="2400" dirty="0" smtClean="0"/>
          </a:p>
          <a:p>
            <a:pPr marL="0" lvl="0" indent="0" algn="just">
              <a:lnSpc>
                <a:spcPct val="100000"/>
              </a:lnSpc>
              <a:buNone/>
            </a:pPr>
            <a:endParaRPr lang="tr-TR" altLang="tr-TR" sz="1800" dirty="0"/>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84545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82387"/>
            <a:ext cx="10515600" cy="1433015"/>
          </a:xfrm>
        </p:spPr>
        <p:txBody>
          <a:bodyPr>
            <a:normAutofit fontScale="90000"/>
          </a:bodyPr>
          <a:lstStyle/>
          <a:p>
            <a:r>
              <a:rPr lang="tr-TR" dirty="0" smtClean="0">
                <a:solidFill>
                  <a:srgbClr val="FF0000"/>
                </a:solidFill>
              </a:rPr>
              <a:t>YUMUŞAKLIK APRESİ (KAYGANLAŞTIRMA APRESİ)</a:t>
            </a:r>
            <a:br>
              <a:rPr lang="tr-TR" dirty="0" smtClean="0">
                <a:solidFill>
                  <a:srgbClr val="FF0000"/>
                </a:solidFill>
              </a:rPr>
            </a:br>
            <a:endParaRPr lang="tr-TR" dirty="0">
              <a:solidFill>
                <a:srgbClr val="FF0000"/>
              </a:solidFill>
            </a:endParaRPr>
          </a:p>
        </p:txBody>
      </p:sp>
      <p:sp>
        <p:nvSpPr>
          <p:cNvPr id="3" name="İçerik Yer Tutucusu 2"/>
          <p:cNvSpPr>
            <a:spLocks noGrp="1"/>
          </p:cNvSpPr>
          <p:nvPr>
            <p:ph idx="1"/>
          </p:nvPr>
        </p:nvSpPr>
        <p:spPr>
          <a:xfrm>
            <a:off x="701722" y="2866030"/>
            <a:ext cx="10515600" cy="2156346"/>
          </a:xfrm>
        </p:spPr>
        <p:txBody>
          <a:bodyPr>
            <a:normAutofit/>
          </a:bodyPr>
          <a:lstStyle/>
          <a:p>
            <a:r>
              <a:rPr lang="tr-TR" sz="2800" dirty="0" smtClean="0"/>
              <a:t>Tekstil </a:t>
            </a:r>
            <a:r>
              <a:rPr lang="tr-TR" sz="2800" dirty="0"/>
              <a:t>materyallerine yumuşak bir tutum vermek amacı ile yapılan kimyasal (yaş) </a:t>
            </a:r>
            <a:r>
              <a:rPr lang="tr-TR" sz="2800" dirty="0">
                <a:hlinkClick r:id="rId2"/>
              </a:rPr>
              <a:t>apre</a:t>
            </a:r>
            <a:r>
              <a:rPr lang="tr-TR" sz="2800" dirty="0"/>
              <a:t> türüdür. Mekanik etkilerle de </a:t>
            </a:r>
            <a:r>
              <a:rPr lang="tr-TR" sz="2800" dirty="0">
                <a:hlinkClick r:id="rId3"/>
              </a:rPr>
              <a:t>yumuşaklık</a:t>
            </a:r>
            <a:r>
              <a:rPr lang="tr-TR" sz="2800" dirty="0"/>
              <a:t> sağlansa da tatmin edici sonuçlar, yumuşatıcı maddelerin apre işlemi </a:t>
            </a:r>
            <a:r>
              <a:rPr lang="tr-TR" sz="2800" dirty="0" err="1"/>
              <a:t>flottesine</a:t>
            </a:r>
            <a:r>
              <a:rPr lang="tr-TR" sz="2800" dirty="0"/>
              <a:t> eklenmesi ile elde edilir. Yumuşatıcı maddelere ''</a:t>
            </a:r>
            <a:r>
              <a:rPr lang="tr-TR" sz="2800" dirty="0" err="1"/>
              <a:t>avivaj</a:t>
            </a:r>
            <a:r>
              <a:rPr lang="tr-TR" sz="2800" dirty="0"/>
              <a:t> maddeleri'' denir</a:t>
            </a:r>
            <a:r>
              <a:rPr lang="tr-TR" sz="2800" dirty="0" smtClean="0"/>
              <a:t>.</a:t>
            </a:r>
            <a:endParaRPr lang="tr-TR" sz="2800" dirty="0"/>
          </a:p>
        </p:txBody>
      </p:sp>
    </p:spTree>
    <p:extLst>
      <p:ext uri="{BB962C8B-B14F-4D97-AF65-F5344CB8AC3E}">
        <p14:creationId xmlns:p14="http://schemas.microsoft.com/office/powerpoint/2010/main" val="3018000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12933" y="436728"/>
            <a:ext cx="10058400" cy="1218745"/>
          </a:xfrm>
        </p:spPr>
        <p:txBody>
          <a:bodyPr>
            <a:normAutofit fontScale="90000"/>
          </a:bodyPr>
          <a:lstStyle/>
          <a:p>
            <a:r>
              <a:rPr lang="tr-TR" dirty="0">
                <a:solidFill>
                  <a:srgbClr val="FF0000"/>
                </a:solidFill>
              </a:rPr>
              <a:t>Kir İticilik Apresi</a:t>
            </a:r>
            <a:r>
              <a:rPr lang="tr-TR" dirty="0"/>
              <a:t/>
            </a:r>
            <a:br>
              <a:rPr lang="tr-TR" dirty="0"/>
            </a:br>
            <a:endParaRPr lang="tr-TR" dirty="0"/>
          </a:p>
        </p:txBody>
      </p:sp>
      <p:sp>
        <p:nvSpPr>
          <p:cNvPr id="3" name="İçerik Yer Tutucusu 2"/>
          <p:cNvSpPr>
            <a:spLocks noGrp="1"/>
          </p:cNvSpPr>
          <p:nvPr>
            <p:ph idx="1"/>
          </p:nvPr>
        </p:nvSpPr>
        <p:spPr>
          <a:xfrm>
            <a:off x="1097280" y="1886677"/>
            <a:ext cx="10058400" cy="4023360"/>
          </a:xfrm>
        </p:spPr>
        <p:txBody>
          <a:bodyPr/>
          <a:lstStyle/>
          <a:p>
            <a:r>
              <a:rPr lang="tr-TR" sz="2800" dirty="0" smtClean="0"/>
              <a:t>Kuru </a:t>
            </a:r>
            <a:r>
              <a:rPr lang="tr-TR" sz="2800" dirty="0"/>
              <a:t>veya yaş kirin kumaşa tutunmasını ve içine işlemesini engelleyen ya da azaltan bitim işlemidir. Kir itici apreyle kumaş yüzeyinde ince film şeklinde bir tabaka oluşturulur. Kir, kumaşın yüzeyinde bulunan film şeklindeki tabakaya takılır ve kumaşın içine işlemesi engellenir. Uygulama sonrası kumaş sert bir tutum kazandığından uygulama alanı sınırlıdır. Genellikle koltuk döşemeleri, halı gibi çabuk kirlenen ve sık temizlenmeyen ürünlere uygulanır.</a:t>
            </a:r>
          </a:p>
          <a:p>
            <a:endParaRPr lang="tr-TR" dirty="0"/>
          </a:p>
        </p:txBody>
      </p:sp>
    </p:spTree>
    <p:extLst>
      <p:ext uri="{BB962C8B-B14F-4D97-AF65-F5344CB8AC3E}">
        <p14:creationId xmlns:p14="http://schemas.microsoft.com/office/powerpoint/2010/main" val="867057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61814" y="286603"/>
            <a:ext cx="7893865" cy="1450757"/>
          </a:xfrm>
        </p:spPr>
        <p:txBody>
          <a:bodyPr/>
          <a:lstStyle/>
          <a:p>
            <a:r>
              <a:rPr lang="tr-TR" dirty="0">
                <a:solidFill>
                  <a:srgbClr val="FF0000"/>
                </a:solidFill>
              </a:rPr>
              <a:t>Su İticilik Apresi</a:t>
            </a:r>
            <a:r>
              <a:rPr lang="tr-TR" dirty="0"/>
              <a:t/>
            </a:r>
            <a:br>
              <a:rPr lang="tr-TR" dirty="0"/>
            </a:br>
            <a:endParaRPr lang="tr-TR" dirty="0"/>
          </a:p>
        </p:txBody>
      </p:sp>
      <p:sp>
        <p:nvSpPr>
          <p:cNvPr id="3" name="İçerik Yer Tutucusu 2"/>
          <p:cNvSpPr>
            <a:spLocks noGrp="1"/>
          </p:cNvSpPr>
          <p:nvPr>
            <p:ph idx="1"/>
          </p:nvPr>
        </p:nvSpPr>
        <p:spPr/>
        <p:txBody>
          <a:bodyPr/>
          <a:lstStyle/>
          <a:p>
            <a:r>
              <a:rPr lang="tr-TR" sz="2400" dirty="0" smtClean="0"/>
              <a:t>Su </a:t>
            </a:r>
            <a:r>
              <a:rPr lang="tr-TR" sz="2400" dirty="0"/>
              <a:t>itici apre işleminde, liflerin etrafında </a:t>
            </a:r>
            <a:r>
              <a:rPr lang="tr-TR" sz="2400" dirty="0" err="1"/>
              <a:t>hidrofob</a:t>
            </a:r>
            <a:r>
              <a:rPr lang="tr-TR" sz="2400" dirty="0"/>
              <a:t> (suyu iten) bir yüzey oluşturulur. Kumaşın gözenekleri kapanmadığından hava transferi gerçekleşmektedir. Su itici apre yapılmış kumaş yüzeyine, su döküldüğünde su, damlacıklar şeklinde kumaş yüzeyinde kalır. Uygulanan kumaşa su iticilik özelliğin yanı sıra, </a:t>
            </a:r>
            <a:r>
              <a:rPr lang="tr-TR" sz="2400" dirty="0">
                <a:hlinkClick r:id="rId2"/>
              </a:rPr>
              <a:t>kir iticilik</a:t>
            </a:r>
            <a:r>
              <a:rPr lang="tr-TR" sz="2400" dirty="0"/>
              <a:t> özelliği de kazandırır. Su iticilik apresi, kışlık dış giyim (yağmurluk vb.) olarak kullanılacak kumaşlara uygulanır.</a:t>
            </a:r>
          </a:p>
          <a:p>
            <a:endParaRPr lang="tr-TR" dirty="0"/>
          </a:p>
        </p:txBody>
      </p:sp>
    </p:spTree>
    <p:extLst>
      <p:ext uri="{BB962C8B-B14F-4D97-AF65-F5344CB8AC3E}">
        <p14:creationId xmlns:p14="http://schemas.microsoft.com/office/powerpoint/2010/main" val="3249952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784142" y="286603"/>
            <a:ext cx="8371537" cy="1450757"/>
          </a:xfrm>
        </p:spPr>
        <p:txBody>
          <a:bodyPr/>
          <a:lstStyle/>
          <a:p>
            <a:r>
              <a:rPr lang="tr-TR" dirty="0">
                <a:solidFill>
                  <a:srgbClr val="FF0000"/>
                </a:solidFill>
              </a:rPr>
              <a:t>Su Geçirmezlik Apresi</a:t>
            </a:r>
            <a:r>
              <a:rPr lang="tr-TR" dirty="0"/>
              <a:t/>
            </a:r>
            <a:br>
              <a:rPr lang="tr-TR" dirty="0"/>
            </a:br>
            <a:endParaRPr lang="tr-TR" dirty="0"/>
          </a:p>
        </p:txBody>
      </p:sp>
      <p:sp>
        <p:nvSpPr>
          <p:cNvPr id="3" name="İçerik Yer Tutucusu 2"/>
          <p:cNvSpPr>
            <a:spLocks noGrp="1"/>
          </p:cNvSpPr>
          <p:nvPr>
            <p:ph idx="1"/>
          </p:nvPr>
        </p:nvSpPr>
        <p:spPr/>
        <p:txBody>
          <a:bodyPr/>
          <a:lstStyle/>
          <a:p>
            <a:r>
              <a:rPr lang="tr-TR" sz="3200" dirty="0" smtClean="0"/>
              <a:t>Kumaşın </a:t>
            </a:r>
            <a:r>
              <a:rPr lang="tr-TR" sz="3200" dirty="0"/>
              <a:t>ön ve arka yüzeyi ince bir film tabakası şekilde su geçirmez apre maddesiyle kaplanır. Kumaşın gözenekleri yüksek oranda kapandığından </a:t>
            </a:r>
            <a:r>
              <a:rPr lang="tr-TR" sz="3200" dirty="0">
                <a:hlinkClick r:id="rId2"/>
              </a:rPr>
              <a:t>deri</a:t>
            </a:r>
            <a:r>
              <a:rPr lang="tr-TR" sz="3200" dirty="0"/>
              <a:t> solunumu çok zordur. Bu nedenle sınırlı alanlarda uygulanabilen bir apre yöntemidir. Genellikle çadır, branda ve ayakkabıların bez kısımlarına uygulanır.</a:t>
            </a:r>
          </a:p>
          <a:p>
            <a:endParaRPr lang="tr-TR" dirty="0"/>
          </a:p>
        </p:txBody>
      </p:sp>
    </p:spTree>
    <p:extLst>
      <p:ext uri="{BB962C8B-B14F-4D97-AF65-F5344CB8AC3E}">
        <p14:creationId xmlns:p14="http://schemas.microsoft.com/office/powerpoint/2010/main" val="2999800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Güç </a:t>
            </a:r>
            <a:r>
              <a:rPr lang="tr-TR" dirty="0" err="1">
                <a:solidFill>
                  <a:srgbClr val="FF0000"/>
                </a:solidFill>
              </a:rPr>
              <a:t>Tutuşurluk</a:t>
            </a:r>
            <a:r>
              <a:rPr lang="tr-TR" dirty="0">
                <a:solidFill>
                  <a:srgbClr val="FF0000"/>
                </a:solidFill>
              </a:rPr>
              <a:t> Apresi</a:t>
            </a:r>
            <a:r>
              <a:rPr lang="tr-TR" dirty="0"/>
              <a:t/>
            </a:r>
            <a:br>
              <a:rPr lang="tr-TR" dirty="0"/>
            </a:br>
            <a:endParaRPr lang="tr-TR" dirty="0"/>
          </a:p>
        </p:txBody>
      </p:sp>
      <p:sp>
        <p:nvSpPr>
          <p:cNvPr id="3" name="İçerik Yer Tutucusu 2"/>
          <p:cNvSpPr>
            <a:spLocks noGrp="1"/>
          </p:cNvSpPr>
          <p:nvPr>
            <p:ph idx="1"/>
          </p:nvPr>
        </p:nvSpPr>
        <p:spPr/>
        <p:txBody>
          <a:bodyPr/>
          <a:lstStyle/>
          <a:p>
            <a:r>
              <a:rPr lang="tr-TR" sz="3200" dirty="0" smtClean="0"/>
              <a:t>Güç </a:t>
            </a:r>
            <a:r>
              <a:rPr lang="tr-TR" sz="3200" dirty="0" err="1"/>
              <a:t>tutuşurluk</a:t>
            </a:r>
            <a:r>
              <a:rPr lang="tr-TR" sz="3200" dirty="0"/>
              <a:t> bitim işlemine bazı kaynaklarda yanmazlık apresi denilmektedir. Güç </a:t>
            </a:r>
            <a:r>
              <a:rPr lang="tr-TR" sz="3200" dirty="0" err="1"/>
              <a:t>tutuşurluk</a:t>
            </a:r>
            <a:r>
              <a:rPr lang="tr-TR" sz="3200" dirty="0"/>
              <a:t> apresi, apre maddesinin kumaş yüzeyine aktarılmasıyla gerçekleştirilir. Genellikle yatak, asker ve itfaiyeci kıyafetleri, araç döşemelikleri, topluma açık özel ve kamu alanlarında kullanılan tekstil ürünlerine (tiyatro perdeleri vb.) uygulanır.</a:t>
            </a:r>
          </a:p>
          <a:p>
            <a:r>
              <a:rPr lang="tr-TR" dirty="0"/>
              <a:t/>
            </a:r>
            <a:br>
              <a:rPr lang="tr-TR" dirty="0"/>
            </a:br>
            <a:endParaRPr lang="tr-TR" dirty="0"/>
          </a:p>
        </p:txBody>
      </p:sp>
    </p:spTree>
    <p:extLst>
      <p:ext uri="{BB962C8B-B14F-4D97-AF65-F5344CB8AC3E}">
        <p14:creationId xmlns:p14="http://schemas.microsoft.com/office/powerpoint/2010/main" val="2469660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88860" y="286603"/>
            <a:ext cx="8166820" cy="1450757"/>
          </a:xfrm>
        </p:spPr>
        <p:txBody>
          <a:bodyPr/>
          <a:lstStyle/>
          <a:p>
            <a:r>
              <a:rPr lang="tr-TR" dirty="0">
                <a:solidFill>
                  <a:srgbClr val="FF0000"/>
                </a:solidFill>
              </a:rPr>
              <a:t>Buruşmazlık Apresi</a:t>
            </a:r>
            <a:r>
              <a:rPr lang="tr-TR" dirty="0"/>
              <a:t/>
            </a:r>
            <a:br>
              <a:rPr lang="tr-TR" dirty="0"/>
            </a:br>
            <a:endParaRPr lang="tr-TR" dirty="0"/>
          </a:p>
        </p:txBody>
      </p:sp>
      <p:sp>
        <p:nvSpPr>
          <p:cNvPr id="3" name="İçerik Yer Tutucusu 2"/>
          <p:cNvSpPr>
            <a:spLocks noGrp="1"/>
          </p:cNvSpPr>
          <p:nvPr>
            <p:ph idx="1"/>
          </p:nvPr>
        </p:nvSpPr>
        <p:spPr>
          <a:xfrm>
            <a:off x="1097280" y="1941269"/>
            <a:ext cx="10058400" cy="4023360"/>
          </a:xfrm>
        </p:spPr>
        <p:txBody>
          <a:bodyPr/>
          <a:lstStyle/>
          <a:p>
            <a:r>
              <a:rPr lang="tr-TR" sz="3600" dirty="0" smtClean="0"/>
              <a:t>Keten </a:t>
            </a:r>
            <a:r>
              <a:rPr lang="tr-TR" sz="3600" dirty="0"/>
              <a:t>başta olmak üzere </a:t>
            </a:r>
            <a:r>
              <a:rPr lang="tr-TR" sz="3600" dirty="0" err="1"/>
              <a:t>viskon</a:t>
            </a:r>
            <a:r>
              <a:rPr lang="tr-TR" sz="3600" dirty="0"/>
              <a:t> ve </a:t>
            </a:r>
            <a:r>
              <a:rPr lang="tr-TR" sz="3600" dirty="0">
                <a:hlinkClick r:id="rId2"/>
              </a:rPr>
              <a:t>pamuk</a:t>
            </a:r>
            <a:r>
              <a:rPr lang="tr-TR" sz="3600" dirty="0"/>
              <a:t> liflerinden üretilen kumaşlar çok çabuk kırışmaktadır. Buruşmaz özelliğini en aza indirmek için lifin amorf bölgeleri reçineyle doldurularak yapılan </a:t>
            </a:r>
            <a:r>
              <a:rPr lang="tr-TR" sz="3600" dirty="0" err="1"/>
              <a:t>buruşmazlık</a:t>
            </a:r>
            <a:r>
              <a:rPr lang="tr-TR" sz="3600" dirty="0"/>
              <a:t> bitim işlemi, genellikle dış giyimde sık yıkanmayan kumaşlara uygulanır.</a:t>
            </a:r>
          </a:p>
          <a:p>
            <a:r>
              <a:rPr lang="tr-TR" dirty="0"/>
              <a:t/>
            </a:r>
            <a:br>
              <a:rPr lang="tr-TR" dirty="0"/>
            </a:br>
            <a:endParaRPr lang="tr-TR" dirty="0"/>
          </a:p>
        </p:txBody>
      </p:sp>
    </p:spTree>
    <p:extLst>
      <p:ext uri="{BB962C8B-B14F-4D97-AF65-F5344CB8AC3E}">
        <p14:creationId xmlns:p14="http://schemas.microsoft.com/office/powerpoint/2010/main" val="2771948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65778" y="286603"/>
            <a:ext cx="8589901" cy="1450757"/>
          </a:xfrm>
        </p:spPr>
        <p:txBody>
          <a:bodyPr/>
          <a:lstStyle/>
          <a:p>
            <a:r>
              <a:rPr lang="tr-TR" dirty="0">
                <a:solidFill>
                  <a:srgbClr val="FF0000"/>
                </a:solidFill>
              </a:rPr>
              <a:t>Saydamlaştırma Apresi</a:t>
            </a:r>
            <a:r>
              <a:rPr lang="tr-TR" dirty="0"/>
              <a:t/>
            </a:r>
            <a:br>
              <a:rPr lang="tr-TR" dirty="0"/>
            </a:br>
            <a:endParaRPr lang="tr-TR" dirty="0"/>
          </a:p>
        </p:txBody>
      </p:sp>
      <p:sp>
        <p:nvSpPr>
          <p:cNvPr id="3" name="İçerik Yer Tutucusu 2"/>
          <p:cNvSpPr>
            <a:spLocks noGrp="1"/>
          </p:cNvSpPr>
          <p:nvPr>
            <p:ph idx="1"/>
          </p:nvPr>
        </p:nvSpPr>
        <p:spPr/>
        <p:txBody>
          <a:bodyPr/>
          <a:lstStyle/>
          <a:p>
            <a:r>
              <a:rPr lang="tr-TR" sz="4000" dirty="0" smtClean="0"/>
              <a:t>Selülozik </a:t>
            </a:r>
            <a:r>
              <a:rPr lang="tr-TR" sz="4000" dirty="0"/>
              <a:t>kumaşın gergin bir ortamda yüksek konsantrasyonlu sülfürik asit bulunan </a:t>
            </a:r>
            <a:r>
              <a:rPr lang="tr-TR" sz="4000" dirty="0" err="1"/>
              <a:t>flotteden</a:t>
            </a:r>
            <a:r>
              <a:rPr lang="tr-TR" sz="4000" dirty="0"/>
              <a:t> geçirilmesiyle kumaşa saydam bir görüntü verme işlemidir. Genellikle fantezi kumaşlara uygulanır.</a:t>
            </a:r>
          </a:p>
          <a:p>
            <a:endParaRPr lang="tr-TR" dirty="0"/>
          </a:p>
        </p:txBody>
      </p:sp>
    </p:spTree>
    <p:extLst>
      <p:ext uri="{BB962C8B-B14F-4D97-AF65-F5344CB8AC3E}">
        <p14:creationId xmlns:p14="http://schemas.microsoft.com/office/powerpoint/2010/main" val="203481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solidFill>
                  <a:srgbClr val="FF0000"/>
                </a:solidFill>
              </a:rPr>
              <a:t>APRE NEDİR ?</a:t>
            </a:r>
            <a:endParaRPr lang="tr-TR" dirty="0">
              <a:solidFill>
                <a:srgbClr val="FF0000"/>
              </a:solidFill>
            </a:endParaRPr>
          </a:p>
        </p:txBody>
      </p:sp>
      <p:sp>
        <p:nvSpPr>
          <p:cNvPr id="3" name="İçerik Yer Tutucusu 2"/>
          <p:cNvSpPr>
            <a:spLocks noGrp="1"/>
          </p:cNvSpPr>
          <p:nvPr>
            <p:ph idx="1"/>
          </p:nvPr>
        </p:nvSpPr>
        <p:spPr/>
        <p:txBody>
          <a:bodyPr/>
          <a:lstStyle/>
          <a:p>
            <a:r>
              <a:rPr lang="tr-TR" dirty="0"/>
              <a:t>Tekstil ürünlerinin; kullanım özelliklerini, tutumunu ve görünümünü geliştirmek veya ürüne katma değer sağlayacak; yanmazlık, </a:t>
            </a:r>
            <a:r>
              <a:rPr lang="tr-TR" dirty="0" err="1"/>
              <a:t>buruşmazlık</a:t>
            </a:r>
            <a:r>
              <a:rPr lang="tr-TR" dirty="0"/>
              <a:t>, </a:t>
            </a:r>
            <a:r>
              <a:rPr lang="tr-TR" dirty="0">
                <a:hlinkClick r:id="rId2"/>
              </a:rPr>
              <a:t>parlaklık</a:t>
            </a:r>
            <a:r>
              <a:rPr lang="tr-TR" dirty="0"/>
              <a:t>, yeni haslık özellikleri, koku ve </a:t>
            </a:r>
            <a:r>
              <a:rPr lang="tr-TR" dirty="0">
                <a:hlinkClick r:id="rId3"/>
              </a:rPr>
              <a:t>kir </a:t>
            </a:r>
            <a:r>
              <a:rPr lang="tr-TR" dirty="0" err="1">
                <a:hlinkClick r:id="rId3"/>
              </a:rPr>
              <a:t>tutmazlık</a:t>
            </a:r>
            <a:r>
              <a:rPr lang="tr-TR" dirty="0"/>
              <a:t> gibi kimyasal özelikler veya kumaşın makaslama gibi işlemlerden oluşan mekanik apre ile yeni görünüm özellikleri kazandırmak amacı ile genellikle boyama işleminden sonra yani satışa sunmadan önce yapılan en son işlemlere APRE denir. </a:t>
            </a:r>
            <a:r>
              <a:rPr lang="tr-TR" dirty="0">
                <a:hlinkClick r:id="rId4"/>
              </a:rPr>
              <a:t>Apre</a:t>
            </a:r>
            <a:r>
              <a:rPr lang="tr-TR" dirty="0"/>
              <a:t> işlemlerine bitim (son) işlemleri de denir</a:t>
            </a:r>
            <a:r>
              <a:rPr lang="tr-TR" dirty="0" smtClean="0"/>
              <a:t>.</a:t>
            </a:r>
          </a:p>
          <a:p>
            <a:endParaRPr lang="tr-TR" dirty="0"/>
          </a:p>
        </p:txBody>
      </p:sp>
    </p:spTree>
    <p:extLst>
      <p:ext uri="{BB962C8B-B14F-4D97-AF65-F5344CB8AC3E}">
        <p14:creationId xmlns:p14="http://schemas.microsoft.com/office/powerpoint/2010/main" val="1485072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70996" y="286603"/>
            <a:ext cx="7784683" cy="1450757"/>
          </a:xfrm>
        </p:spPr>
        <p:txBody>
          <a:bodyPr/>
          <a:lstStyle/>
          <a:p>
            <a:r>
              <a:rPr lang="tr-TR" dirty="0">
                <a:solidFill>
                  <a:srgbClr val="FF0000"/>
                </a:solidFill>
              </a:rPr>
              <a:t>Antiseptik Apre</a:t>
            </a:r>
            <a:r>
              <a:rPr lang="tr-TR" dirty="0"/>
              <a:t/>
            </a:r>
            <a:br>
              <a:rPr lang="tr-TR" dirty="0"/>
            </a:br>
            <a:endParaRPr lang="tr-TR" dirty="0"/>
          </a:p>
        </p:txBody>
      </p:sp>
      <p:sp>
        <p:nvSpPr>
          <p:cNvPr id="3" name="İçerik Yer Tutucusu 2"/>
          <p:cNvSpPr>
            <a:spLocks noGrp="1"/>
          </p:cNvSpPr>
          <p:nvPr>
            <p:ph idx="1"/>
          </p:nvPr>
        </p:nvSpPr>
        <p:spPr/>
        <p:txBody>
          <a:bodyPr/>
          <a:lstStyle/>
          <a:p>
            <a:r>
              <a:rPr lang="tr-TR" sz="3200" dirty="0" smtClean="0"/>
              <a:t>Bakteri </a:t>
            </a:r>
            <a:r>
              <a:rPr lang="tr-TR" sz="3200" dirty="0"/>
              <a:t>ve mantarların cilt üzerinde oluşmasını engelleyen yıkamaya dayanıklı kimyasal apre işlemidir. Anti bakteriyel apre olarak isimlendiren bu bitim işlemi topluma açık özel ve kamu alanlarında kullanılan </a:t>
            </a:r>
            <a:r>
              <a:rPr lang="tr-TR" sz="3200" dirty="0">
                <a:hlinkClick r:id="rId2"/>
              </a:rPr>
              <a:t>tekstil</a:t>
            </a:r>
            <a:r>
              <a:rPr lang="tr-TR" sz="3200" dirty="0"/>
              <a:t> ürünlerinin </a:t>
            </a:r>
            <a:r>
              <a:rPr lang="tr-TR" sz="3200" dirty="0" err="1"/>
              <a:t>aprelenmesinde</a:t>
            </a:r>
            <a:r>
              <a:rPr lang="tr-TR" sz="3200" dirty="0"/>
              <a:t>; iç giyim</a:t>
            </a:r>
            <a:r>
              <a:rPr lang="tr-TR" sz="3200" dirty="0">
                <a:hlinkClick r:id="rId3"/>
              </a:rPr>
              <a:t>,</a:t>
            </a:r>
            <a:r>
              <a:rPr lang="tr-TR" sz="3200" dirty="0"/>
              <a:t> ayakkabı gibi eşyaların küflenmesini, koku oluşumunu ve bakteri üremesini engellemek için yapılır.</a:t>
            </a:r>
          </a:p>
          <a:p>
            <a:endParaRPr lang="tr-TR" dirty="0"/>
          </a:p>
        </p:txBody>
      </p:sp>
    </p:spTree>
    <p:extLst>
      <p:ext uri="{BB962C8B-B14F-4D97-AF65-F5344CB8AC3E}">
        <p14:creationId xmlns:p14="http://schemas.microsoft.com/office/powerpoint/2010/main" val="2117322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784142" y="286603"/>
            <a:ext cx="8371537" cy="1450757"/>
          </a:xfrm>
        </p:spPr>
        <p:txBody>
          <a:bodyPr/>
          <a:lstStyle/>
          <a:p>
            <a:r>
              <a:rPr lang="tr-TR" dirty="0">
                <a:solidFill>
                  <a:srgbClr val="FF0000"/>
                </a:solidFill>
              </a:rPr>
              <a:t>Keçeleşmezlik Apresi</a:t>
            </a:r>
            <a:br>
              <a:rPr lang="tr-TR" dirty="0">
                <a:solidFill>
                  <a:srgbClr val="FF0000"/>
                </a:solidFill>
              </a:rPr>
            </a:br>
            <a:endParaRPr lang="tr-TR" dirty="0">
              <a:solidFill>
                <a:srgbClr val="FF0000"/>
              </a:solidFill>
            </a:endParaRPr>
          </a:p>
        </p:txBody>
      </p:sp>
      <p:sp>
        <p:nvSpPr>
          <p:cNvPr id="3" name="İçerik Yer Tutucusu 2"/>
          <p:cNvSpPr>
            <a:spLocks noGrp="1"/>
          </p:cNvSpPr>
          <p:nvPr>
            <p:ph idx="1"/>
          </p:nvPr>
        </p:nvSpPr>
        <p:spPr/>
        <p:txBody>
          <a:bodyPr/>
          <a:lstStyle/>
          <a:p>
            <a:r>
              <a:rPr lang="tr-TR" sz="3600" dirty="0" smtClean="0">
                <a:hlinkClick r:id="rId2"/>
              </a:rPr>
              <a:t>Yün</a:t>
            </a:r>
            <a:r>
              <a:rPr lang="tr-TR" sz="3600" dirty="0"/>
              <a:t> liflerinde pul tabakası; ısı, hareket, aşırı bazik ve asidik ortamda kıvrılarak diğer liflerle karışık bir yapıya girerek keçeleşir. Bu yüzden kumaşta ence ve boyca çekme meydana gelir. Müşterinin ürünü kullanırken çekmemesi için yapılan </a:t>
            </a:r>
            <a:r>
              <a:rPr lang="tr-TR" sz="3600" dirty="0">
                <a:hlinkClick r:id="rId3"/>
              </a:rPr>
              <a:t>apre</a:t>
            </a:r>
            <a:r>
              <a:rPr lang="tr-TR" sz="3600" dirty="0"/>
              <a:t> işlemine </a:t>
            </a:r>
            <a:r>
              <a:rPr lang="tr-TR" sz="3600" dirty="0" err="1"/>
              <a:t>keçeleşmezlik</a:t>
            </a:r>
            <a:r>
              <a:rPr lang="tr-TR" sz="3600" dirty="0"/>
              <a:t> apresi denir.</a:t>
            </a:r>
          </a:p>
          <a:p>
            <a:endParaRPr lang="tr-TR" dirty="0"/>
          </a:p>
        </p:txBody>
      </p:sp>
    </p:spTree>
    <p:extLst>
      <p:ext uri="{BB962C8B-B14F-4D97-AF65-F5344CB8AC3E}">
        <p14:creationId xmlns:p14="http://schemas.microsoft.com/office/powerpoint/2010/main" val="2587290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16898" y="532263"/>
            <a:ext cx="10058400" cy="1450757"/>
          </a:xfrm>
        </p:spPr>
        <p:txBody>
          <a:bodyPr/>
          <a:lstStyle/>
          <a:p>
            <a:r>
              <a:rPr lang="tr-TR" dirty="0">
                <a:solidFill>
                  <a:srgbClr val="FF0000"/>
                </a:solidFill>
              </a:rPr>
              <a:t>Güve </a:t>
            </a:r>
            <a:r>
              <a:rPr lang="tr-TR" dirty="0" err="1">
                <a:solidFill>
                  <a:srgbClr val="FF0000"/>
                </a:solidFill>
              </a:rPr>
              <a:t>Yemezlik</a:t>
            </a:r>
            <a:r>
              <a:rPr lang="tr-TR" dirty="0">
                <a:solidFill>
                  <a:srgbClr val="FF0000"/>
                </a:solidFill>
              </a:rPr>
              <a:t> Apresi</a:t>
            </a:r>
            <a:r>
              <a:rPr lang="tr-TR" dirty="0"/>
              <a:t/>
            </a:r>
            <a:br>
              <a:rPr lang="tr-TR" dirty="0"/>
            </a:br>
            <a:endParaRPr lang="tr-TR" dirty="0"/>
          </a:p>
        </p:txBody>
      </p:sp>
      <p:sp>
        <p:nvSpPr>
          <p:cNvPr id="3" name="İçerik Yer Tutucusu 2"/>
          <p:cNvSpPr>
            <a:spLocks noGrp="1"/>
          </p:cNvSpPr>
          <p:nvPr>
            <p:ph idx="1"/>
          </p:nvPr>
        </p:nvSpPr>
        <p:spPr/>
        <p:txBody>
          <a:bodyPr/>
          <a:lstStyle/>
          <a:p>
            <a:r>
              <a:rPr lang="tr-TR" sz="3200" dirty="0" smtClean="0"/>
              <a:t>Güve </a:t>
            </a:r>
            <a:r>
              <a:rPr lang="tr-TR" sz="3200" dirty="0"/>
              <a:t>gibi böcekler, yün başta olmak üzere tüm protein liflerinin yapısını bozarak life zarar vermektedir. Bu zararlı </a:t>
            </a:r>
            <a:r>
              <a:rPr lang="tr-TR" sz="3200" dirty="0" err="1"/>
              <a:t>haşaratların</a:t>
            </a:r>
            <a:r>
              <a:rPr lang="tr-TR" sz="3200" dirty="0"/>
              <a:t> elyaf üzerinden uzaklaştırılması naftalin veya DDT benzeri zehirlerle sağlansa da pek sağlıklı bir yöntem değildir. Güve </a:t>
            </a:r>
            <a:r>
              <a:rPr lang="tr-TR" sz="3200" dirty="0" err="1"/>
              <a:t>yemezlik</a:t>
            </a:r>
            <a:r>
              <a:rPr lang="tr-TR" sz="3200" dirty="0"/>
              <a:t> apre maddeleri ile protein elyafı </a:t>
            </a:r>
            <a:r>
              <a:rPr lang="tr-TR" sz="3200" dirty="0" err="1"/>
              <a:t>aprelenerek</a:t>
            </a:r>
            <a:r>
              <a:rPr lang="tr-TR" sz="3200" dirty="0"/>
              <a:t> güvenin kumaş üzerinde barınması engellenir.</a:t>
            </a:r>
          </a:p>
          <a:p>
            <a:endParaRPr lang="tr-TR" dirty="0"/>
          </a:p>
        </p:txBody>
      </p:sp>
    </p:spTree>
    <p:extLst>
      <p:ext uri="{BB962C8B-B14F-4D97-AF65-F5344CB8AC3E}">
        <p14:creationId xmlns:p14="http://schemas.microsoft.com/office/powerpoint/2010/main" val="4268396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17400" y="559559"/>
            <a:ext cx="10058400" cy="1450757"/>
          </a:xfrm>
        </p:spPr>
        <p:txBody>
          <a:bodyPr/>
          <a:lstStyle/>
          <a:p>
            <a:r>
              <a:rPr lang="tr-TR" dirty="0">
                <a:solidFill>
                  <a:srgbClr val="FF0000"/>
                </a:solidFill>
              </a:rPr>
              <a:t>Antistatik Apre</a:t>
            </a:r>
            <a:r>
              <a:rPr lang="tr-TR" dirty="0"/>
              <a:t/>
            </a:r>
            <a:br>
              <a:rPr lang="tr-TR" dirty="0"/>
            </a:br>
            <a:endParaRPr lang="tr-TR" dirty="0"/>
          </a:p>
        </p:txBody>
      </p:sp>
      <p:sp>
        <p:nvSpPr>
          <p:cNvPr id="3" name="İçerik Yer Tutucusu 2"/>
          <p:cNvSpPr>
            <a:spLocks noGrp="1"/>
          </p:cNvSpPr>
          <p:nvPr>
            <p:ph idx="1"/>
          </p:nvPr>
        </p:nvSpPr>
        <p:spPr/>
        <p:txBody>
          <a:bodyPr/>
          <a:lstStyle/>
          <a:p>
            <a:r>
              <a:rPr lang="tr-TR" sz="3200" dirty="0" smtClean="0"/>
              <a:t>Sentetik</a:t>
            </a:r>
            <a:r>
              <a:rPr lang="tr-TR" sz="3200" dirty="0"/>
              <a:t> </a:t>
            </a:r>
            <a:r>
              <a:rPr lang="tr-TR" sz="3200" dirty="0">
                <a:hlinkClick r:id="rId2"/>
              </a:rPr>
              <a:t>lifler</a:t>
            </a:r>
            <a:r>
              <a:rPr lang="tr-TR" sz="3200" dirty="0"/>
              <a:t>de meydana gelen statik elektriklenme sonucu giysi vücuda yapışmaktadır. Ayrıca çok daha kolay kirlenmekte ve giysiyi çıkarırken rahatsızlık vermektedir. </a:t>
            </a:r>
            <a:r>
              <a:rPr lang="tr-TR" sz="3200" dirty="0" err="1">
                <a:hlinkClick r:id="rId3"/>
              </a:rPr>
              <a:t>Antistatik</a:t>
            </a:r>
            <a:r>
              <a:rPr lang="tr-TR" sz="3200" dirty="0" err="1"/>
              <a:t>apre</a:t>
            </a:r>
            <a:r>
              <a:rPr lang="tr-TR" sz="3200" dirty="0"/>
              <a:t>, statik elektriklenmeyi önleyici apre işlemidir. Antistatik apre işlemi  </a:t>
            </a:r>
            <a:r>
              <a:rPr lang="tr-TR" sz="3200" dirty="0" err="1"/>
              <a:t>antistatik</a:t>
            </a:r>
            <a:r>
              <a:rPr lang="tr-TR" sz="3200" dirty="0"/>
              <a:t> apre maddeleriyle gerçekleştirilir. Antistatik apre işlemi genellikle iplikte çekim işlemi esnasında uygulanmaktadır.</a:t>
            </a:r>
          </a:p>
          <a:p>
            <a:endParaRPr lang="tr-TR" dirty="0"/>
          </a:p>
        </p:txBody>
      </p:sp>
    </p:spTree>
    <p:extLst>
      <p:ext uri="{BB962C8B-B14F-4D97-AF65-F5344CB8AC3E}">
        <p14:creationId xmlns:p14="http://schemas.microsoft.com/office/powerpoint/2010/main" val="3946104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58092" y="518615"/>
            <a:ext cx="10058400" cy="1450757"/>
          </a:xfrm>
        </p:spPr>
        <p:txBody>
          <a:bodyPr/>
          <a:lstStyle/>
          <a:p>
            <a:r>
              <a:rPr lang="tr-TR" dirty="0">
                <a:solidFill>
                  <a:srgbClr val="FF0000"/>
                </a:solidFill>
              </a:rPr>
              <a:t>Antipilling Apresi</a:t>
            </a:r>
            <a:r>
              <a:rPr lang="tr-TR" dirty="0"/>
              <a:t/>
            </a:r>
            <a:br>
              <a:rPr lang="tr-TR" dirty="0"/>
            </a:br>
            <a:endParaRPr lang="tr-TR" dirty="0"/>
          </a:p>
        </p:txBody>
      </p:sp>
      <p:sp>
        <p:nvSpPr>
          <p:cNvPr id="3" name="İçerik Yer Tutucusu 2"/>
          <p:cNvSpPr>
            <a:spLocks noGrp="1"/>
          </p:cNvSpPr>
          <p:nvPr>
            <p:ph idx="1"/>
          </p:nvPr>
        </p:nvSpPr>
        <p:spPr/>
        <p:txBody>
          <a:bodyPr/>
          <a:lstStyle/>
          <a:p>
            <a:r>
              <a:rPr lang="tr-TR" sz="3200" dirty="0" smtClean="0"/>
              <a:t>Sentetik </a:t>
            </a:r>
            <a:r>
              <a:rPr lang="tr-TR" sz="3200" dirty="0"/>
              <a:t>liflerden yapılmış ürünlerde kullanıma bağlı olarak kumaş yüzeyinde, sürtünmeye bağlı olarak; küçük </a:t>
            </a:r>
            <a:r>
              <a:rPr lang="tr-TR" sz="3200" dirty="0">
                <a:hlinkClick r:id="rId2"/>
              </a:rPr>
              <a:t>lif</a:t>
            </a:r>
            <a:r>
              <a:rPr lang="tr-TR" sz="3200" dirty="0"/>
              <a:t> birikintileri oluşur. Bunlar boncuk şeklindedir ve kumaşa bağlı olduklarında göze hoş görünmez. Antipilling apre işlemi yapılan kumaşlarda bu durum gözlenmez. Antipilling apre maddesi kumaşa </a:t>
            </a:r>
            <a:r>
              <a:rPr lang="tr-TR" sz="3200" dirty="0" err="1"/>
              <a:t>fularddan</a:t>
            </a:r>
            <a:r>
              <a:rPr lang="tr-TR" sz="3200" dirty="0"/>
              <a:t> aktarılarak kumaşın </a:t>
            </a:r>
            <a:r>
              <a:rPr lang="tr-TR" sz="3200" dirty="0" err="1"/>
              <a:t>boncuklaşması</a:t>
            </a:r>
            <a:r>
              <a:rPr lang="tr-TR" sz="3200" dirty="0"/>
              <a:t> engellenir.</a:t>
            </a:r>
          </a:p>
          <a:p>
            <a:r>
              <a:rPr lang="tr-TR" dirty="0"/>
              <a:t/>
            </a:r>
            <a:br>
              <a:rPr lang="tr-TR" dirty="0"/>
            </a:br>
            <a:endParaRPr lang="tr-TR" dirty="0"/>
          </a:p>
        </p:txBody>
      </p:sp>
    </p:spTree>
    <p:extLst>
      <p:ext uri="{BB962C8B-B14F-4D97-AF65-F5344CB8AC3E}">
        <p14:creationId xmlns:p14="http://schemas.microsoft.com/office/powerpoint/2010/main" val="833169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44444" y="394977"/>
            <a:ext cx="10058400" cy="1450757"/>
          </a:xfrm>
        </p:spPr>
        <p:txBody>
          <a:bodyPr/>
          <a:lstStyle/>
          <a:p>
            <a:r>
              <a:rPr lang="tr-TR" dirty="0">
                <a:solidFill>
                  <a:srgbClr val="FF0000"/>
                </a:solidFill>
                <a:hlinkClick r:id="rId2"/>
              </a:rPr>
              <a:t>Tumbler</a:t>
            </a:r>
            <a:r>
              <a:rPr lang="tr-TR" dirty="0">
                <a:solidFill>
                  <a:srgbClr val="FF0000"/>
                </a:solidFill>
              </a:rPr>
              <a:t> Yapma</a:t>
            </a:r>
            <a:r>
              <a:rPr lang="tr-TR" dirty="0"/>
              <a:t/>
            </a:r>
            <a:br>
              <a:rPr lang="tr-TR" dirty="0"/>
            </a:br>
            <a:endParaRPr lang="tr-TR" dirty="0"/>
          </a:p>
        </p:txBody>
      </p:sp>
      <p:sp>
        <p:nvSpPr>
          <p:cNvPr id="3" name="İçerik Yer Tutucusu 2"/>
          <p:cNvSpPr>
            <a:spLocks noGrp="1"/>
          </p:cNvSpPr>
          <p:nvPr>
            <p:ph idx="1"/>
          </p:nvPr>
        </p:nvSpPr>
        <p:spPr/>
        <p:txBody>
          <a:bodyPr/>
          <a:lstStyle/>
          <a:p>
            <a:r>
              <a:rPr lang="tr-TR" sz="4400" dirty="0" smtClean="0"/>
              <a:t>Ön </a:t>
            </a:r>
            <a:r>
              <a:rPr lang="tr-TR" sz="4400" dirty="0"/>
              <a:t>terbiye ve renklendirme işlemleri sonucu gramajı düşmüş</a:t>
            </a:r>
            <a:r>
              <a:rPr lang="tr-TR" sz="4400" dirty="0">
                <a:hlinkClick r:id="rId3"/>
              </a:rPr>
              <a:t>,</a:t>
            </a:r>
            <a:r>
              <a:rPr lang="tr-TR" sz="4400" dirty="0"/>
              <a:t> yapısal olarak zayıflamış kumaşları enden ve boydan toplatarak; ağırlık kazandırmak amacıyla yapılmaktadır.</a:t>
            </a:r>
          </a:p>
          <a:p>
            <a:endParaRPr lang="tr-TR" dirty="0"/>
          </a:p>
        </p:txBody>
      </p:sp>
    </p:spTree>
    <p:extLst>
      <p:ext uri="{BB962C8B-B14F-4D97-AF65-F5344CB8AC3E}">
        <p14:creationId xmlns:p14="http://schemas.microsoft.com/office/powerpoint/2010/main" val="1593160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35020" y="286603"/>
            <a:ext cx="7320659" cy="1450757"/>
          </a:xfrm>
        </p:spPr>
        <p:txBody>
          <a:bodyPr/>
          <a:lstStyle/>
          <a:p>
            <a:r>
              <a:rPr lang="tr-TR" dirty="0">
                <a:solidFill>
                  <a:srgbClr val="FF0000"/>
                </a:solidFill>
              </a:rPr>
              <a:t>Sanfor</a:t>
            </a:r>
            <a:r>
              <a:rPr lang="tr-TR" dirty="0"/>
              <a:t/>
            </a:r>
            <a:br>
              <a:rPr lang="tr-TR" dirty="0"/>
            </a:br>
            <a:endParaRPr lang="tr-TR" dirty="0"/>
          </a:p>
        </p:txBody>
      </p:sp>
      <p:sp>
        <p:nvSpPr>
          <p:cNvPr id="3" name="İçerik Yer Tutucusu 2"/>
          <p:cNvSpPr>
            <a:spLocks noGrp="1"/>
          </p:cNvSpPr>
          <p:nvPr>
            <p:ph idx="1"/>
          </p:nvPr>
        </p:nvSpPr>
        <p:spPr/>
        <p:txBody>
          <a:bodyPr/>
          <a:lstStyle/>
          <a:p>
            <a:r>
              <a:rPr lang="tr-TR" sz="2800" dirty="0" smtClean="0">
                <a:hlinkClick r:id="rId2"/>
              </a:rPr>
              <a:t>Ön</a:t>
            </a:r>
            <a:r>
              <a:rPr lang="tr-TR" sz="2800" dirty="0"/>
              <a:t> terbiye ve renklendirme işlemleri sırasında, kumaşta özellikle çözgü yönünde gerilim meydana gelir. Bu gerilim giderilmezse müşterinin kullanımı esnasında daha ilk yıkamada üründe çekme</a:t>
            </a:r>
            <a:r>
              <a:rPr lang="tr-TR" sz="2800" dirty="0">
                <a:hlinkClick r:id="rId3"/>
              </a:rPr>
              <a:t>,</a:t>
            </a:r>
            <a:r>
              <a:rPr lang="tr-TR" sz="2800" dirty="0"/>
              <a:t> kısalma meydana gelir. Terbiye işlemleri esnasında meydana gelen bu gerilimi ortadan kaldırmak için kumaş </a:t>
            </a:r>
            <a:r>
              <a:rPr lang="tr-TR" sz="2800" dirty="0" err="1"/>
              <a:t>sanforlanır</a:t>
            </a:r>
            <a:r>
              <a:rPr lang="tr-TR" sz="2800" dirty="0"/>
              <a:t>. Sanfor makinesinde kumaş önce enine sonra da boyuna nemli ısı ve keçenin yardımıyla büzdürülür.</a:t>
            </a:r>
          </a:p>
          <a:p>
            <a:endParaRPr lang="tr-TR" dirty="0"/>
          </a:p>
        </p:txBody>
      </p:sp>
    </p:spTree>
    <p:extLst>
      <p:ext uri="{BB962C8B-B14F-4D97-AF65-F5344CB8AC3E}">
        <p14:creationId xmlns:p14="http://schemas.microsoft.com/office/powerpoint/2010/main" val="2464534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70996" y="286603"/>
            <a:ext cx="7784683" cy="1450757"/>
          </a:xfrm>
        </p:spPr>
        <p:txBody>
          <a:bodyPr/>
          <a:lstStyle/>
          <a:p>
            <a:r>
              <a:rPr lang="tr-TR" dirty="0">
                <a:solidFill>
                  <a:srgbClr val="FF0000"/>
                </a:solidFill>
              </a:rPr>
              <a:t>Kalandırlama</a:t>
            </a:r>
            <a:r>
              <a:rPr lang="tr-TR" dirty="0"/>
              <a:t/>
            </a:r>
            <a:br>
              <a:rPr lang="tr-TR" dirty="0"/>
            </a:br>
            <a:endParaRPr lang="tr-TR" dirty="0"/>
          </a:p>
        </p:txBody>
      </p:sp>
      <p:sp>
        <p:nvSpPr>
          <p:cNvPr id="3" name="İçerik Yer Tutucusu 2"/>
          <p:cNvSpPr>
            <a:spLocks noGrp="1"/>
          </p:cNvSpPr>
          <p:nvPr>
            <p:ph idx="1"/>
          </p:nvPr>
        </p:nvSpPr>
        <p:spPr/>
        <p:txBody>
          <a:bodyPr/>
          <a:lstStyle/>
          <a:p>
            <a:r>
              <a:rPr lang="tr-TR" sz="3200" dirty="0" smtClean="0"/>
              <a:t>En </a:t>
            </a:r>
            <a:r>
              <a:rPr lang="tr-TR" sz="3200" dirty="0"/>
              <a:t>az iki adet silindir arasından basınç altında materyalin geçirilmesiyle yapılan bitim işlemidir. Kalandırlama makinesinde ısıtılan silindir ve yüksek basıncın etkisiyle kumaşın parlaklığının artması sağlanır. Ayrıca kumaş ütülenmiş görünüm kazanmaktadır. Kalandırlama pamuklu kumaşlar başta olmak üzere sentetik ve yünlü kumaşlara da uygulanmaktadır.</a:t>
            </a:r>
          </a:p>
          <a:p>
            <a:endParaRPr lang="tr-TR" dirty="0"/>
          </a:p>
        </p:txBody>
      </p:sp>
    </p:spTree>
    <p:extLst>
      <p:ext uri="{BB962C8B-B14F-4D97-AF65-F5344CB8AC3E}">
        <p14:creationId xmlns:p14="http://schemas.microsoft.com/office/powerpoint/2010/main" val="2854540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Kalıcı Şekil Verme İşlemi</a:t>
            </a:r>
            <a:br>
              <a:rPr lang="tr-TR" dirty="0">
                <a:solidFill>
                  <a:srgbClr val="FF0000"/>
                </a:solidFill>
              </a:rPr>
            </a:br>
            <a:endParaRPr lang="tr-TR" dirty="0">
              <a:solidFill>
                <a:srgbClr val="FF0000"/>
              </a:solidFill>
            </a:endParaRPr>
          </a:p>
        </p:txBody>
      </p:sp>
      <p:sp>
        <p:nvSpPr>
          <p:cNvPr id="3" name="İçerik Yer Tutucusu 2"/>
          <p:cNvSpPr>
            <a:spLocks noGrp="1"/>
          </p:cNvSpPr>
          <p:nvPr>
            <p:ph idx="1"/>
          </p:nvPr>
        </p:nvSpPr>
        <p:spPr/>
        <p:txBody>
          <a:bodyPr/>
          <a:lstStyle/>
          <a:p>
            <a:r>
              <a:rPr lang="tr-TR" sz="3600" dirty="0" smtClean="0"/>
              <a:t>Selülozik </a:t>
            </a:r>
            <a:r>
              <a:rPr lang="tr-TR" sz="3600" dirty="0"/>
              <a:t>liflerden üretilmiş kumaşların yüksek ısıdaki silindirler veya kalıplar arasından geçirilerek bu kumaşlara belli bir desen ve </a:t>
            </a:r>
            <a:r>
              <a:rPr lang="tr-TR" sz="3600" dirty="0">
                <a:hlinkClick r:id="rId2"/>
              </a:rPr>
              <a:t>şekil</a:t>
            </a:r>
            <a:r>
              <a:rPr lang="tr-TR" sz="3600" dirty="0"/>
              <a:t> verilmesidir.</a:t>
            </a:r>
          </a:p>
          <a:p>
            <a:endParaRPr lang="tr-TR" dirty="0"/>
          </a:p>
        </p:txBody>
      </p:sp>
    </p:spTree>
    <p:extLst>
      <p:ext uri="{BB962C8B-B14F-4D97-AF65-F5344CB8AC3E}">
        <p14:creationId xmlns:p14="http://schemas.microsoft.com/office/powerpoint/2010/main" val="651829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Tesbit (</a:t>
            </a:r>
            <a:r>
              <a:rPr lang="tr-TR" dirty="0" err="1">
                <a:solidFill>
                  <a:srgbClr val="FF0000"/>
                </a:solidFill>
              </a:rPr>
              <a:t>Krablama</a:t>
            </a:r>
            <a:r>
              <a:rPr lang="tr-TR" dirty="0">
                <a:solidFill>
                  <a:srgbClr val="FF0000"/>
                </a:solidFill>
              </a:rPr>
              <a:t>)</a:t>
            </a:r>
            <a:br>
              <a:rPr lang="tr-TR" dirty="0">
                <a:solidFill>
                  <a:srgbClr val="FF0000"/>
                </a:solidFill>
              </a:rPr>
            </a:br>
            <a:endParaRPr lang="tr-TR" dirty="0">
              <a:solidFill>
                <a:srgbClr val="FF0000"/>
              </a:solidFill>
            </a:endParaRPr>
          </a:p>
        </p:txBody>
      </p:sp>
      <p:sp>
        <p:nvSpPr>
          <p:cNvPr id="3" name="İçerik Yer Tutucusu 2"/>
          <p:cNvSpPr>
            <a:spLocks noGrp="1"/>
          </p:cNvSpPr>
          <p:nvPr>
            <p:ph idx="1"/>
          </p:nvPr>
        </p:nvSpPr>
        <p:spPr/>
        <p:txBody>
          <a:bodyPr/>
          <a:lstStyle/>
          <a:p>
            <a:r>
              <a:rPr lang="tr-TR" sz="2800" dirty="0" smtClean="0"/>
              <a:t>Özellikle </a:t>
            </a:r>
            <a:r>
              <a:rPr lang="tr-TR" sz="2800" dirty="0"/>
              <a:t>yünlü kumaşlara uygulanmaktadır. Kumaşın yüksek sıcaklıktaki su içerisinden gergin, enine açık bir vaziyette geçirilerek kumaşa boyut </a:t>
            </a:r>
            <a:r>
              <a:rPr lang="tr-TR" sz="2800" dirty="0" err="1"/>
              <a:t>stabilitesi</a:t>
            </a:r>
            <a:r>
              <a:rPr lang="tr-TR" sz="2800" dirty="0"/>
              <a:t> kazandırılması işlemidir. Yünlü kumaşlarda ve pul tabakası bulunan diğer hayvansal liflerde meydana gelen keçeleşme (kumaşın en ve boy yönünde kısalması) isteğini, en aza indirmek için yapılmaktadır. Diğer bir ismi </a:t>
            </a:r>
            <a:r>
              <a:rPr lang="tr-TR" sz="2800" dirty="0" err="1">
                <a:hlinkClick r:id="rId2"/>
              </a:rPr>
              <a:t>krablama</a:t>
            </a:r>
            <a:r>
              <a:rPr lang="tr-TR" sz="2800" dirty="0"/>
              <a:t> olan bu işlem</a:t>
            </a:r>
            <a:r>
              <a:rPr lang="tr-TR" sz="2800" dirty="0">
                <a:hlinkClick r:id="rId3"/>
              </a:rPr>
              <a:t>,</a:t>
            </a:r>
            <a:r>
              <a:rPr lang="tr-TR" sz="2800" dirty="0"/>
              <a:t> ön terbiye işlemleri sırasında da yapılmaktadır.</a:t>
            </a:r>
          </a:p>
          <a:p>
            <a:endParaRPr lang="tr-TR" dirty="0"/>
          </a:p>
        </p:txBody>
      </p:sp>
    </p:spTree>
    <p:extLst>
      <p:ext uri="{BB962C8B-B14F-4D97-AF65-F5344CB8AC3E}">
        <p14:creationId xmlns:p14="http://schemas.microsoft.com/office/powerpoint/2010/main" val="732100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16406" y="477672"/>
            <a:ext cx="7839274" cy="1259688"/>
          </a:xfrm>
        </p:spPr>
        <p:txBody>
          <a:bodyPr>
            <a:normAutofit fontScale="90000"/>
          </a:bodyPr>
          <a:lstStyle/>
          <a:p>
            <a:r>
              <a:rPr lang="tr-TR" dirty="0">
                <a:solidFill>
                  <a:srgbClr val="FF0000"/>
                </a:solidFill>
              </a:rPr>
              <a:t>Aprenin </a:t>
            </a:r>
            <a:r>
              <a:rPr lang="tr-TR" dirty="0" smtClean="0">
                <a:solidFill>
                  <a:srgbClr val="FF0000"/>
                </a:solidFill>
              </a:rPr>
              <a:t> </a:t>
            </a:r>
            <a:r>
              <a:rPr lang="tr-TR" dirty="0">
                <a:solidFill>
                  <a:srgbClr val="FF0000"/>
                </a:solidFill>
              </a:rPr>
              <a:t>Amacı</a:t>
            </a:r>
            <a:r>
              <a:rPr lang="tr-TR" dirty="0"/>
              <a:t/>
            </a:r>
            <a:br>
              <a:rPr lang="tr-TR" dirty="0"/>
            </a:br>
            <a:endParaRPr lang="tr-TR" dirty="0"/>
          </a:p>
        </p:txBody>
      </p:sp>
      <p:sp>
        <p:nvSpPr>
          <p:cNvPr id="3" name="İçerik Yer Tutucusu 2"/>
          <p:cNvSpPr>
            <a:spLocks noGrp="1"/>
          </p:cNvSpPr>
          <p:nvPr>
            <p:ph idx="1"/>
          </p:nvPr>
        </p:nvSpPr>
        <p:spPr>
          <a:xfrm>
            <a:off x="1097280" y="2101754"/>
            <a:ext cx="10058400" cy="3767339"/>
          </a:xfrm>
        </p:spPr>
        <p:txBody>
          <a:bodyPr/>
          <a:lstStyle/>
          <a:p>
            <a:r>
              <a:rPr lang="tr-TR" dirty="0" smtClean="0"/>
              <a:t>Tekstil </a:t>
            </a:r>
            <a:r>
              <a:rPr lang="tr-TR" dirty="0"/>
              <a:t>materyalinin </a:t>
            </a:r>
            <a:r>
              <a:rPr lang="tr-TR" dirty="0">
                <a:hlinkClick r:id="rId2"/>
              </a:rPr>
              <a:t>ön terbiye</a:t>
            </a:r>
            <a:r>
              <a:rPr lang="tr-TR" dirty="0"/>
              <a:t> ve renklendirme işlemleri sonrası terbiye işletmesini terk etmeden önce, gördükleri mekanik ve kimyasal tüm işlemlere bitim işlemleri veya apre işlemleri denir. Tekstil ürününe, renklendirme sonrası yapılan apre işlemlerindeki amaç; ürünün tutumunu, görünümünü değiştirmek ve geliştirmektir. Bu işlemleri yapan kişi ve işletmelere de apreci denir. Kimyasal ve mekanik yollarla uygulanan apre işlemlerinin tamamı her ürüne uygulanmamaktadır. Apre işlemleri yapılırken bazı ölçütler göz önünde bulundurulur. Bunlar; ürünün formu, elyafın cinsi</a:t>
            </a:r>
            <a:r>
              <a:rPr lang="tr-TR" dirty="0">
                <a:hlinkClick r:id="rId3"/>
              </a:rPr>
              <a:t>,</a:t>
            </a:r>
            <a:r>
              <a:rPr lang="tr-TR" dirty="0"/>
              <a:t> kullanım amacı, kalıcılık derecesi, ürünün incelik ve kalınlığıdır. Örneğin </a:t>
            </a:r>
            <a:r>
              <a:rPr lang="tr-TR" dirty="0">
                <a:hlinkClick r:id="rId4"/>
              </a:rPr>
              <a:t>sentetik</a:t>
            </a:r>
            <a:r>
              <a:rPr lang="tr-TR" dirty="0"/>
              <a:t> liflerde görülen statik elektriklenme, doğal liflerde meydana gelmez. Bu nedenle statik elektriklenmeyi önleyici apre, sadece sentetik esaslı liflerden üretilen mamullere uygulanabilir. Kimyasal ve mekanik yollarla apre işlemi yapılırken elyaf cinsi göz önünde bulundurulur. Bazı </a:t>
            </a:r>
            <a:r>
              <a:rPr lang="tr-TR" dirty="0">
                <a:hlinkClick r:id="rId3"/>
              </a:rPr>
              <a:t>apre</a:t>
            </a:r>
            <a:r>
              <a:rPr lang="tr-TR" dirty="0"/>
              <a:t> işlemleri, ortak her cins elyafa uygulanabilirken, bazılarıysa tüm lif çeşitlerine uygulanamamaktadır.</a:t>
            </a:r>
          </a:p>
          <a:p>
            <a:endParaRPr lang="tr-TR" dirty="0"/>
          </a:p>
        </p:txBody>
      </p:sp>
    </p:spTree>
    <p:extLst>
      <p:ext uri="{BB962C8B-B14F-4D97-AF65-F5344CB8AC3E}">
        <p14:creationId xmlns:p14="http://schemas.microsoft.com/office/powerpoint/2010/main" val="3132888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03260" y="286603"/>
            <a:ext cx="7252420" cy="1450757"/>
          </a:xfrm>
        </p:spPr>
        <p:txBody>
          <a:bodyPr/>
          <a:lstStyle/>
          <a:p>
            <a:r>
              <a:rPr lang="tr-TR" dirty="0">
                <a:solidFill>
                  <a:srgbClr val="FF0000"/>
                </a:solidFill>
              </a:rPr>
              <a:t>Dekatür</a:t>
            </a:r>
            <a:br>
              <a:rPr lang="tr-TR" dirty="0">
                <a:solidFill>
                  <a:srgbClr val="FF0000"/>
                </a:solidFill>
              </a:rPr>
            </a:br>
            <a:endParaRPr lang="tr-TR" dirty="0">
              <a:solidFill>
                <a:srgbClr val="FF0000"/>
              </a:solidFill>
            </a:endParaRPr>
          </a:p>
        </p:txBody>
      </p:sp>
      <p:sp>
        <p:nvSpPr>
          <p:cNvPr id="3" name="İçerik Yer Tutucusu 2"/>
          <p:cNvSpPr>
            <a:spLocks noGrp="1"/>
          </p:cNvSpPr>
          <p:nvPr>
            <p:ph idx="1"/>
          </p:nvPr>
        </p:nvSpPr>
        <p:spPr/>
        <p:txBody>
          <a:bodyPr/>
          <a:lstStyle/>
          <a:p>
            <a:r>
              <a:rPr lang="tr-TR" sz="3200" dirty="0" smtClean="0"/>
              <a:t>Yünlü </a:t>
            </a:r>
            <a:r>
              <a:rPr lang="tr-TR" sz="3200" dirty="0"/>
              <a:t>kumaşların dikime gitmeden önce gördüğü son işlemlerden biridir. </a:t>
            </a:r>
            <a:r>
              <a:rPr lang="tr-TR" sz="3200" dirty="0" err="1"/>
              <a:t>Dekatürleme</a:t>
            </a:r>
            <a:r>
              <a:rPr lang="tr-TR" sz="3200" dirty="0"/>
              <a:t> apresinde amaç, materyali dikime hazır hâle getirmektir. </a:t>
            </a:r>
            <a:r>
              <a:rPr lang="tr-TR" sz="3200" dirty="0" err="1"/>
              <a:t>Dekatürleme</a:t>
            </a:r>
            <a:r>
              <a:rPr lang="tr-TR" sz="3200" dirty="0"/>
              <a:t> apresiyle materyale belli bir boyut </a:t>
            </a:r>
            <a:r>
              <a:rPr lang="tr-TR" sz="3200" dirty="0" err="1"/>
              <a:t>stabilitesi</a:t>
            </a:r>
            <a:r>
              <a:rPr lang="tr-TR" sz="3200" dirty="0"/>
              <a:t> (sabitliği) kazandırılır, kumaşın parlaklığı ve yumuşaklığı artırılır.</a:t>
            </a:r>
          </a:p>
          <a:p>
            <a:endParaRPr lang="tr-TR" dirty="0"/>
          </a:p>
        </p:txBody>
      </p:sp>
    </p:spTree>
    <p:extLst>
      <p:ext uri="{BB962C8B-B14F-4D97-AF65-F5344CB8AC3E}">
        <p14:creationId xmlns:p14="http://schemas.microsoft.com/office/powerpoint/2010/main" val="1802715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31549" y="614149"/>
            <a:ext cx="10058400" cy="1450757"/>
          </a:xfrm>
        </p:spPr>
        <p:txBody>
          <a:bodyPr/>
          <a:lstStyle/>
          <a:p>
            <a:r>
              <a:rPr lang="tr-TR" dirty="0">
                <a:solidFill>
                  <a:srgbClr val="FF0000"/>
                </a:solidFill>
              </a:rPr>
              <a:t>Presleme</a:t>
            </a:r>
            <a:r>
              <a:rPr lang="tr-TR" dirty="0"/>
              <a:t/>
            </a:r>
            <a:br>
              <a:rPr lang="tr-TR" dirty="0"/>
            </a:br>
            <a:endParaRPr lang="tr-TR" dirty="0"/>
          </a:p>
        </p:txBody>
      </p:sp>
      <p:sp>
        <p:nvSpPr>
          <p:cNvPr id="3" name="İçerik Yer Tutucusu 2"/>
          <p:cNvSpPr>
            <a:spLocks noGrp="1"/>
          </p:cNvSpPr>
          <p:nvPr>
            <p:ph idx="1"/>
          </p:nvPr>
        </p:nvSpPr>
        <p:spPr/>
        <p:txBody>
          <a:bodyPr/>
          <a:lstStyle/>
          <a:p>
            <a:r>
              <a:rPr lang="tr-TR" sz="2800" dirty="0" smtClean="0"/>
              <a:t>Pamuklu </a:t>
            </a:r>
            <a:r>
              <a:rPr lang="tr-TR" sz="2800" dirty="0"/>
              <a:t>kumaşlara yapılan </a:t>
            </a:r>
            <a:r>
              <a:rPr lang="tr-TR" sz="2800" dirty="0" err="1"/>
              <a:t>kalandırlama</a:t>
            </a:r>
            <a:r>
              <a:rPr lang="tr-TR" sz="2800" dirty="0"/>
              <a:t> apresinde elde edilen etkileri sağlamak için yünlü kumaşlara presleme yapılır. </a:t>
            </a:r>
            <a:r>
              <a:rPr lang="tr-TR" sz="2800" dirty="0" err="1"/>
              <a:t>Kalandırlamada</a:t>
            </a:r>
            <a:r>
              <a:rPr lang="tr-TR" sz="2800" dirty="0"/>
              <a:t> basıncın fazla olması nedeniyle bu işlem, yünlü kumaşlara uygulanamaz. Kalandırlar, yünü ezerek yapay bir parlaklık ve buna bağlı olarak basık bir görüntü oluşturur. Presleme işlemi</a:t>
            </a:r>
            <a:r>
              <a:rPr lang="tr-TR" sz="2800" dirty="0">
                <a:hlinkClick r:id="rId2"/>
              </a:rPr>
              <a:t>,</a:t>
            </a:r>
            <a:r>
              <a:rPr lang="tr-TR" sz="2800" dirty="0"/>
              <a:t> yünlü </a:t>
            </a:r>
            <a:r>
              <a:rPr lang="tr-TR" sz="2800" dirty="0">
                <a:hlinkClick r:id="rId3"/>
              </a:rPr>
              <a:t>kumaş</a:t>
            </a:r>
            <a:r>
              <a:rPr lang="tr-TR" sz="2800" dirty="0"/>
              <a:t>lara en çok </a:t>
            </a:r>
            <a:r>
              <a:rPr lang="tr-TR" sz="2800" dirty="0" err="1"/>
              <a:t>mulden</a:t>
            </a:r>
            <a:r>
              <a:rPr lang="tr-TR" sz="2800" dirty="0"/>
              <a:t> pres makinelerinde uygulanmaktadır. Preslemeyle yünlü kumaşa, parlaklık ve yumuşaklık kazandırılır.</a:t>
            </a:r>
          </a:p>
          <a:p>
            <a:endParaRPr lang="tr-TR" dirty="0"/>
          </a:p>
        </p:txBody>
      </p:sp>
    </p:spTree>
    <p:extLst>
      <p:ext uri="{BB962C8B-B14F-4D97-AF65-F5344CB8AC3E}">
        <p14:creationId xmlns:p14="http://schemas.microsoft.com/office/powerpoint/2010/main" val="60783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72492" y="668741"/>
            <a:ext cx="10058400" cy="1450757"/>
          </a:xfrm>
        </p:spPr>
        <p:txBody>
          <a:bodyPr/>
          <a:lstStyle/>
          <a:p>
            <a:r>
              <a:rPr lang="tr-TR" dirty="0">
                <a:solidFill>
                  <a:srgbClr val="FF0000"/>
                </a:solidFill>
              </a:rPr>
              <a:t>Ratine</a:t>
            </a:r>
            <a:r>
              <a:rPr lang="tr-TR" dirty="0"/>
              <a:t/>
            </a:r>
            <a:br>
              <a:rPr lang="tr-TR" dirty="0"/>
            </a:br>
            <a:endParaRPr lang="tr-TR" dirty="0"/>
          </a:p>
        </p:txBody>
      </p:sp>
      <p:sp>
        <p:nvSpPr>
          <p:cNvPr id="3" name="İçerik Yer Tutucusu 2"/>
          <p:cNvSpPr>
            <a:spLocks noGrp="1"/>
          </p:cNvSpPr>
          <p:nvPr>
            <p:ph idx="1"/>
          </p:nvPr>
        </p:nvSpPr>
        <p:spPr/>
        <p:txBody>
          <a:bodyPr/>
          <a:lstStyle/>
          <a:p>
            <a:r>
              <a:rPr lang="tr-TR" sz="3600" dirty="0" err="1" smtClean="0"/>
              <a:t>Şardonlanarak</a:t>
            </a:r>
            <a:r>
              <a:rPr lang="tr-TR" sz="3600" dirty="0" smtClean="0"/>
              <a:t> </a:t>
            </a:r>
            <a:r>
              <a:rPr lang="tr-TR" sz="3600" dirty="0"/>
              <a:t>ve zımparalanarak tüy tabakası oluşturulmuş yünlü kumaşlara mekanik bir işlemle dalgalı görünüm kazandırılmasıdır. Çok az uygulanan </a:t>
            </a:r>
            <a:r>
              <a:rPr lang="tr-TR" sz="3600" dirty="0" err="1"/>
              <a:t>ratine</a:t>
            </a:r>
            <a:r>
              <a:rPr lang="tr-TR" sz="3600" dirty="0"/>
              <a:t> apresi</a:t>
            </a:r>
            <a:r>
              <a:rPr lang="tr-TR" sz="3600" dirty="0">
                <a:hlinkClick r:id="rId2"/>
              </a:rPr>
              <a:t>,</a:t>
            </a:r>
            <a:r>
              <a:rPr lang="tr-TR" sz="3600" dirty="0"/>
              <a:t> genellikle fantezi kumaş üretiminde kullanılır.</a:t>
            </a:r>
          </a:p>
          <a:p>
            <a:r>
              <a:rPr lang="tr-TR" dirty="0"/>
              <a:t/>
            </a:r>
            <a:br>
              <a:rPr lang="tr-TR" dirty="0"/>
            </a:br>
            <a:endParaRPr lang="tr-TR" dirty="0"/>
          </a:p>
        </p:txBody>
      </p:sp>
    </p:spTree>
    <p:extLst>
      <p:ext uri="{BB962C8B-B14F-4D97-AF65-F5344CB8AC3E}">
        <p14:creationId xmlns:p14="http://schemas.microsoft.com/office/powerpoint/2010/main" val="954096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58593" y="394977"/>
            <a:ext cx="10058400" cy="1450757"/>
          </a:xfrm>
        </p:spPr>
        <p:txBody>
          <a:bodyPr/>
          <a:lstStyle/>
          <a:p>
            <a:r>
              <a:rPr lang="tr-TR" dirty="0">
                <a:solidFill>
                  <a:srgbClr val="FF0000"/>
                </a:solidFill>
              </a:rPr>
              <a:t>Hav Polisajı</a:t>
            </a:r>
            <a:br>
              <a:rPr lang="tr-TR" dirty="0">
                <a:solidFill>
                  <a:srgbClr val="FF0000"/>
                </a:solidFill>
              </a:rPr>
            </a:br>
            <a:endParaRPr lang="tr-TR" dirty="0">
              <a:solidFill>
                <a:srgbClr val="FF0000"/>
              </a:solidFill>
            </a:endParaRPr>
          </a:p>
        </p:txBody>
      </p:sp>
      <p:sp>
        <p:nvSpPr>
          <p:cNvPr id="3" name="İçerik Yer Tutucusu 2"/>
          <p:cNvSpPr>
            <a:spLocks noGrp="1"/>
          </p:cNvSpPr>
          <p:nvPr>
            <p:ph idx="1"/>
          </p:nvPr>
        </p:nvSpPr>
        <p:spPr/>
        <p:txBody>
          <a:bodyPr/>
          <a:lstStyle/>
          <a:p>
            <a:r>
              <a:rPr lang="tr-TR" sz="3200" dirty="0" smtClean="0"/>
              <a:t>Yüzeyinde </a:t>
            </a:r>
            <a:r>
              <a:rPr lang="tr-TR" sz="3200" dirty="0"/>
              <a:t>hav tabakası bulunan yünlü kumaşlara uygulanan özel bir bitim işlemidir. Hav tabakasında bulunan ipliklerin açılarak lif hâline getirilmesi ve parlatılmasıyla kumaşa hoş bir görünüm kazandırılmasıdır. Kadife, battaniye, </a:t>
            </a:r>
            <a:r>
              <a:rPr lang="tr-TR" sz="3200" dirty="0">
                <a:hlinkClick r:id="rId2"/>
              </a:rPr>
              <a:t>halı</a:t>
            </a:r>
            <a:r>
              <a:rPr lang="tr-TR" sz="3200" dirty="0"/>
              <a:t> gibi ürünlere uygulanır.</a:t>
            </a:r>
          </a:p>
          <a:p>
            <a:endParaRPr lang="tr-TR" dirty="0"/>
          </a:p>
        </p:txBody>
      </p:sp>
    </p:spTree>
    <p:extLst>
      <p:ext uri="{BB962C8B-B14F-4D97-AF65-F5344CB8AC3E}">
        <p14:creationId xmlns:p14="http://schemas.microsoft.com/office/powerpoint/2010/main" val="1972190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95071" y="545910"/>
            <a:ext cx="10058400" cy="1450757"/>
          </a:xfrm>
        </p:spPr>
        <p:txBody>
          <a:bodyPr/>
          <a:lstStyle/>
          <a:p>
            <a:r>
              <a:rPr lang="tr-TR" dirty="0">
                <a:solidFill>
                  <a:srgbClr val="FF0000"/>
                </a:solidFill>
                <a:hlinkClick r:id="rId2"/>
              </a:rPr>
              <a:t>Dinkleme</a:t>
            </a:r>
            <a:r>
              <a:rPr lang="tr-TR" dirty="0">
                <a:solidFill>
                  <a:srgbClr val="FF0000"/>
                </a:solidFill>
              </a:rPr>
              <a:t/>
            </a:r>
            <a:br>
              <a:rPr lang="tr-TR" dirty="0">
                <a:solidFill>
                  <a:srgbClr val="FF0000"/>
                </a:solidFill>
              </a:rPr>
            </a:br>
            <a:endParaRPr lang="tr-TR" dirty="0">
              <a:solidFill>
                <a:srgbClr val="FF0000"/>
              </a:solidFill>
            </a:endParaRPr>
          </a:p>
        </p:txBody>
      </p:sp>
      <p:sp>
        <p:nvSpPr>
          <p:cNvPr id="3" name="İçerik Yer Tutucusu 2"/>
          <p:cNvSpPr>
            <a:spLocks noGrp="1"/>
          </p:cNvSpPr>
          <p:nvPr>
            <p:ph idx="1"/>
          </p:nvPr>
        </p:nvSpPr>
        <p:spPr/>
        <p:txBody>
          <a:bodyPr/>
          <a:lstStyle/>
          <a:p>
            <a:r>
              <a:rPr lang="tr-TR" sz="3600" dirty="0" smtClean="0"/>
              <a:t>Yünlülerin </a:t>
            </a:r>
            <a:r>
              <a:rPr lang="tr-TR" sz="3600" dirty="0"/>
              <a:t>keçeleşme özelliğinden faydalanarak kontrol altında yapılan keçeleştirme işlemidir. </a:t>
            </a:r>
            <a:r>
              <a:rPr lang="tr-TR" sz="3600" dirty="0" err="1"/>
              <a:t>Dinklenen</a:t>
            </a:r>
            <a:r>
              <a:rPr lang="tr-TR" sz="3600" dirty="0"/>
              <a:t> kumaşın hava geçirgenliği azaldığından bu kumaşlar daha sıcak tutmaktadır. Ayrıca gevşek dokunmuş kumaşlar bu işlemle daha sıkı bir yapı kazanır.</a:t>
            </a:r>
          </a:p>
          <a:p>
            <a:endParaRPr lang="tr-TR" dirty="0"/>
          </a:p>
        </p:txBody>
      </p:sp>
    </p:spTree>
    <p:extLst>
      <p:ext uri="{BB962C8B-B14F-4D97-AF65-F5344CB8AC3E}">
        <p14:creationId xmlns:p14="http://schemas.microsoft.com/office/powerpoint/2010/main" val="1110296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49411" y="614149"/>
            <a:ext cx="10058400" cy="1450757"/>
          </a:xfrm>
        </p:spPr>
        <p:txBody>
          <a:bodyPr/>
          <a:lstStyle/>
          <a:p>
            <a:r>
              <a:rPr lang="tr-TR" dirty="0">
                <a:solidFill>
                  <a:srgbClr val="FF0000"/>
                </a:solidFill>
              </a:rPr>
              <a:t>Fikse İşlemi</a:t>
            </a:r>
            <a:br>
              <a:rPr lang="tr-TR" dirty="0">
                <a:solidFill>
                  <a:srgbClr val="FF0000"/>
                </a:solidFill>
              </a:rPr>
            </a:br>
            <a:endParaRPr lang="tr-TR" dirty="0">
              <a:solidFill>
                <a:srgbClr val="FF0000"/>
              </a:solidFill>
            </a:endParaRPr>
          </a:p>
        </p:txBody>
      </p:sp>
      <p:sp>
        <p:nvSpPr>
          <p:cNvPr id="3" name="İçerik Yer Tutucusu 2"/>
          <p:cNvSpPr>
            <a:spLocks noGrp="1"/>
          </p:cNvSpPr>
          <p:nvPr>
            <p:ph idx="1"/>
          </p:nvPr>
        </p:nvSpPr>
        <p:spPr/>
        <p:txBody>
          <a:bodyPr/>
          <a:lstStyle/>
          <a:p>
            <a:r>
              <a:rPr lang="tr-TR" sz="2800" dirty="0" smtClean="0"/>
              <a:t>Sentetik </a:t>
            </a:r>
            <a:r>
              <a:rPr lang="tr-TR" sz="2800" dirty="0"/>
              <a:t>mamule yüksek sıcaklık altında şekil ve biçim verme işlemine </a:t>
            </a:r>
            <a:r>
              <a:rPr lang="tr-TR" sz="2800" dirty="0" err="1"/>
              <a:t>fikse</a:t>
            </a:r>
            <a:r>
              <a:rPr lang="tr-TR" sz="2800" dirty="0"/>
              <a:t> denir. Sentetik mamuller terbiye işlemleri esnasında boyut değişimine uğrar. </a:t>
            </a:r>
            <a:r>
              <a:rPr lang="tr-TR" sz="2800" dirty="0" err="1"/>
              <a:t>Fiksaj</a:t>
            </a:r>
            <a:r>
              <a:rPr lang="tr-TR" sz="2800" dirty="0"/>
              <a:t> işlemi </a:t>
            </a:r>
            <a:r>
              <a:rPr lang="tr-TR" sz="2800" dirty="0">
                <a:hlinkClick r:id="rId2"/>
              </a:rPr>
              <a:t>terbiye</a:t>
            </a:r>
            <a:r>
              <a:rPr lang="tr-TR" sz="2800" dirty="0"/>
              <a:t> öncesi ve sonrasında yapılabilir. Terbiye öncesi yapılan </a:t>
            </a:r>
            <a:r>
              <a:rPr lang="tr-TR" sz="2800" dirty="0" err="1"/>
              <a:t>fikse</a:t>
            </a:r>
            <a:r>
              <a:rPr lang="tr-TR" sz="2800" dirty="0"/>
              <a:t> işlemiyle mamulde görülebilecek boyut değişimleri azaltılır. Terbiye sonrası yapılan </a:t>
            </a:r>
            <a:r>
              <a:rPr lang="tr-TR" sz="2800" dirty="0" err="1"/>
              <a:t>fikse</a:t>
            </a:r>
            <a:r>
              <a:rPr lang="tr-TR" sz="2800" dirty="0"/>
              <a:t> işlemiyle de mamulün istenilen boyutlara getirilmesi sağlanır.</a:t>
            </a:r>
          </a:p>
          <a:p>
            <a:endParaRPr lang="tr-TR" dirty="0"/>
          </a:p>
        </p:txBody>
      </p:sp>
    </p:spTree>
    <p:extLst>
      <p:ext uri="{BB962C8B-B14F-4D97-AF65-F5344CB8AC3E}">
        <p14:creationId xmlns:p14="http://schemas.microsoft.com/office/powerpoint/2010/main" val="3435448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Parlaklık Veren Aprenin Kumaşa Uygulanması</a:t>
            </a:r>
          </a:p>
        </p:txBody>
      </p:sp>
      <p:pic>
        <p:nvPicPr>
          <p:cNvPr id="4" name="İçerik Yer Tutucusu 3"/>
          <p:cNvPicPr>
            <a:picLocks noGrp="1" noChangeAspect="1"/>
          </p:cNvPicPr>
          <p:nvPr>
            <p:ph idx="1"/>
          </p:nvPr>
        </p:nvPicPr>
        <p:blipFill>
          <a:blip r:embed="rId2"/>
          <a:stretch>
            <a:fillRect/>
          </a:stretch>
        </p:blipFill>
        <p:spPr>
          <a:xfrm>
            <a:off x="3441576" y="1846263"/>
            <a:ext cx="5369173" cy="4022725"/>
          </a:xfrm>
          <a:prstGeom prst="rect">
            <a:avLst/>
          </a:prstGeom>
        </p:spPr>
      </p:pic>
    </p:spTree>
    <p:extLst>
      <p:ext uri="{BB962C8B-B14F-4D97-AF65-F5344CB8AC3E}">
        <p14:creationId xmlns:p14="http://schemas.microsoft.com/office/powerpoint/2010/main" val="638428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0000"/>
                </a:solidFill>
              </a:rPr>
              <a:t>Apre işlemleri iki konu dikkate alınarak sınıflandırılabilir:</a:t>
            </a:r>
            <a:endParaRPr lang="tr-TR" dirty="0">
              <a:solidFill>
                <a:srgbClr val="FF0000"/>
              </a:solidFill>
            </a:endParaRPr>
          </a:p>
        </p:txBody>
      </p:sp>
      <p:sp>
        <p:nvSpPr>
          <p:cNvPr id="3" name="İçerik Yer Tutucusu 2"/>
          <p:cNvSpPr>
            <a:spLocks noGrp="1"/>
          </p:cNvSpPr>
          <p:nvPr>
            <p:ph idx="1"/>
          </p:nvPr>
        </p:nvSpPr>
        <p:spPr/>
        <p:txBody>
          <a:bodyPr>
            <a:normAutofit fontScale="92500" lnSpcReduction="20000"/>
          </a:bodyPr>
          <a:lstStyle/>
          <a:p>
            <a:r>
              <a:rPr lang="tr-TR" dirty="0" smtClean="0"/>
              <a:t>1</a:t>
            </a:r>
            <a:r>
              <a:rPr lang="tr-TR" dirty="0"/>
              <a:t>. Elyafın cinsi ve kalitesine göre apre işlemleri</a:t>
            </a:r>
          </a:p>
          <a:p>
            <a:r>
              <a:rPr lang="tr-TR" dirty="0"/>
              <a:t>2. İşlemin yapılış şeklini dikkate alarak apre işlemleri,</a:t>
            </a:r>
          </a:p>
          <a:p>
            <a:r>
              <a:rPr lang="tr-TR" dirty="0"/>
              <a:t>Bunlarda kendi aralarında ayrılırlar;</a:t>
            </a:r>
          </a:p>
          <a:p>
            <a:r>
              <a:rPr lang="tr-TR" dirty="0"/>
              <a:t>1. Elyafın cinsi ve kalitesi dikkate alınarak yapılan apre işlemleri:</a:t>
            </a:r>
          </a:p>
          <a:p>
            <a:r>
              <a:rPr lang="tr-TR" dirty="0"/>
              <a:t>a) Selüloz esaslı mamullere yapılan apre işlemleri,</a:t>
            </a:r>
          </a:p>
          <a:p>
            <a:r>
              <a:rPr lang="tr-TR" dirty="0"/>
              <a:t>b) Protein esaslı mamullere yapılan apre işlemleri,</a:t>
            </a:r>
          </a:p>
          <a:p>
            <a:r>
              <a:rPr lang="tr-TR" dirty="0"/>
              <a:t>c) Sentetik esaslı mamullere yapılan apre işlemleri,</a:t>
            </a:r>
          </a:p>
          <a:p>
            <a:r>
              <a:rPr lang="tr-TR" dirty="0"/>
              <a:t>2. İşlemin yapılış şeklini dikkate alarak yapılan apre işlemleri:</a:t>
            </a:r>
          </a:p>
          <a:p>
            <a:r>
              <a:rPr lang="tr-TR" dirty="0"/>
              <a:t>a) Mekanik apre (Kuru apre),</a:t>
            </a:r>
          </a:p>
          <a:p>
            <a:r>
              <a:rPr lang="tr-TR" dirty="0"/>
              <a:t>b) Kimyasal apre (Yaş apre),</a:t>
            </a:r>
          </a:p>
          <a:p>
            <a:endParaRPr lang="tr-TR" dirty="0"/>
          </a:p>
        </p:txBody>
      </p:sp>
    </p:spTree>
    <p:extLst>
      <p:ext uri="{BB962C8B-B14F-4D97-AF65-F5344CB8AC3E}">
        <p14:creationId xmlns:p14="http://schemas.microsoft.com/office/powerpoint/2010/main" val="2263116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88098" y="218364"/>
            <a:ext cx="10058400" cy="2242327"/>
          </a:xfrm>
        </p:spPr>
        <p:txBody>
          <a:bodyPr>
            <a:normAutofit/>
          </a:bodyPr>
          <a:lstStyle/>
          <a:p>
            <a:r>
              <a:rPr lang="tr-TR" dirty="0">
                <a:solidFill>
                  <a:srgbClr val="FF0000"/>
                </a:solidFill>
              </a:rPr>
              <a:t>Tüm </a:t>
            </a:r>
            <a:r>
              <a:rPr lang="tr-TR" dirty="0" err="1">
                <a:solidFill>
                  <a:srgbClr val="FF0000"/>
                </a:solidFill>
              </a:rPr>
              <a:t>Elyaflara</a:t>
            </a:r>
            <a:r>
              <a:rPr lang="tr-TR" dirty="0">
                <a:solidFill>
                  <a:srgbClr val="FF0000"/>
                </a:solidFill>
              </a:rPr>
              <a:t> Uygulanan Kimyasal Apre İşlemleri</a:t>
            </a:r>
            <a:br>
              <a:rPr lang="tr-TR" dirty="0">
                <a:solidFill>
                  <a:srgbClr val="FF0000"/>
                </a:solidFill>
              </a:rPr>
            </a:br>
            <a:endParaRPr lang="tr-TR" dirty="0">
              <a:solidFill>
                <a:srgbClr val="FF0000"/>
              </a:solidFill>
            </a:endParaRPr>
          </a:p>
        </p:txBody>
      </p:sp>
      <p:sp>
        <p:nvSpPr>
          <p:cNvPr id="3" name="İçerik Yer Tutucusu 2"/>
          <p:cNvSpPr>
            <a:spLocks noGrp="1"/>
          </p:cNvSpPr>
          <p:nvPr>
            <p:ph idx="1"/>
          </p:nvPr>
        </p:nvSpPr>
        <p:spPr>
          <a:xfrm>
            <a:off x="988098" y="2610008"/>
            <a:ext cx="10058400" cy="4023360"/>
          </a:xfrm>
        </p:spPr>
        <p:txBody>
          <a:bodyPr/>
          <a:lstStyle/>
          <a:p>
            <a:r>
              <a:rPr lang="tr-TR" dirty="0" smtClean="0">
                <a:hlinkClick r:id="rId2"/>
              </a:rPr>
              <a:t>Tekstil</a:t>
            </a:r>
            <a:r>
              <a:rPr lang="tr-TR" dirty="0"/>
              <a:t> ürününün bir </a:t>
            </a:r>
            <a:r>
              <a:rPr lang="tr-TR" dirty="0" err="1"/>
              <a:t>flotte</a:t>
            </a:r>
            <a:r>
              <a:rPr lang="tr-TR" dirty="0"/>
              <a:t> içerisinden geçirilmesi ya da bir süre muamele edilmesiyle apre maddesinin ürüne aktarılmasına kimyasal apre denir. Apre maddesi, bir sıvı içerisinde çözündürüldükten sonra emdirme ya da çektirme metoduyla çalışan bir apre makinesinde materyale aktarılır. Apre maddelerinin tekstil materyaline aktarılmasının hızlı olmasından dolayı kimyasal apreler</a:t>
            </a:r>
            <a:r>
              <a:rPr lang="tr-TR" dirty="0">
                <a:hlinkClick r:id="rId3"/>
              </a:rPr>
              <a:t>,</a:t>
            </a:r>
            <a:r>
              <a:rPr lang="tr-TR" dirty="0"/>
              <a:t> kumaş formundaki ürünlere, apre </a:t>
            </a:r>
            <a:r>
              <a:rPr lang="tr-TR" dirty="0" err="1"/>
              <a:t>fulardında</a:t>
            </a:r>
            <a:r>
              <a:rPr lang="tr-TR" dirty="0"/>
              <a:t> yapılmaktadır. Bunun nedeni </a:t>
            </a:r>
            <a:r>
              <a:rPr lang="tr-TR" dirty="0" err="1"/>
              <a:t>kontinü</a:t>
            </a:r>
            <a:r>
              <a:rPr lang="tr-TR" dirty="0"/>
              <a:t> (sürekli) bir sistem ve hızlı olmasıdır. Bunun dışında çektirme usulü çalışan </a:t>
            </a:r>
            <a:r>
              <a:rPr lang="tr-TR" dirty="0" err="1"/>
              <a:t>overflow</a:t>
            </a:r>
            <a:r>
              <a:rPr lang="tr-TR" dirty="0"/>
              <a:t>, </a:t>
            </a:r>
            <a:r>
              <a:rPr lang="tr-TR" dirty="0" err="1"/>
              <a:t>airflow</a:t>
            </a:r>
            <a:r>
              <a:rPr lang="tr-TR" dirty="0"/>
              <a:t>, </a:t>
            </a:r>
            <a:r>
              <a:rPr lang="tr-TR" dirty="0" err="1">
                <a:hlinkClick r:id="rId4"/>
              </a:rPr>
              <a:t>haspel</a:t>
            </a:r>
            <a:r>
              <a:rPr lang="tr-TR" dirty="0"/>
              <a:t> gibi makinelerde de kimyasal apreleme yapmak mümkündür.</a:t>
            </a:r>
          </a:p>
          <a:p>
            <a:endParaRPr lang="tr-TR" dirty="0"/>
          </a:p>
        </p:txBody>
      </p:sp>
    </p:spTree>
    <p:extLst>
      <p:ext uri="{BB962C8B-B14F-4D97-AF65-F5344CB8AC3E}">
        <p14:creationId xmlns:p14="http://schemas.microsoft.com/office/powerpoint/2010/main" val="1460312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47413" y="436728"/>
            <a:ext cx="9142863" cy="1253960"/>
          </a:xfrm>
        </p:spPr>
        <p:txBody>
          <a:bodyPr>
            <a:normAutofit fontScale="90000"/>
          </a:bodyPr>
          <a:lstStyle/>
          <a:p>
            <a:r>
              <a:rPr lang="tr-TR" dirty="0" smtClean="0">
                <a:solidFill>
                  <a:srgbClr val="FF0000"/>
                </a:solidFill>
              </a:rPr>
              <a:t>MEKANİK (KURU) APRE</a:t>
            </a:r>
            <a:r>
              <a:rPr lang="tr-TR" dirty="0" smtClean="0"/>
              <a:t/>
            </a:r>
            <a:br>
              <a:rPr lang="tr-TR" dirty="0" smtClean="0"/>
            </a:br>
            <a:endParaRPr lang="tr-TR" dirty="0"/>
          </a:p>
        </p:txBody>
      </p:sp>
      <p:sp>
        <p:nvSpPr>
          <p:cNvPr id="3" name="İçerik Yer Tutucusu 2"/>
          <p:cNvSpPr>
            <a:spLocks noGrp="1"/>
          </p:cNvSpPr>
          <p:nvPr>
            <p:ph idx="1"/>
          </p:nvPr>
        </p:nvSpPr>
        <p:spPr>
          <a:xfrm>
            <a:off x="709684" y="2169994"/>
            <a:ext cx="10644116" cy="4006969"/>
          </a:xfrm>
        </p:spPr>
        <p:txBody>
          <a:bodyPr>
            <a:normAutofit/>
          </a:bodyPr>
          <a:lstStyle/>
          <a:p>
            <a:r>
              <a:rPr lang="tr-TR" dirty="0" smtClean="0"/>
              <a:t>Bastırma</a:t>
            </a:r>
            <a:r>
              <a:rPr lang="tr-TR" dirty="0"/>
              <a:t>, kesme, tüylendirme, </a:t>
            </a:r>
            <a:r>
              <a:rPr lang="tr-TR" dirty="0" err="1">
                <a:hlinkClick r:id="rId2"/>
              </a:rPr>
              <a:t>traşlama</a:t>
            </a:r>
            <a:r>
              <a:rPr lang="tr-TR" dirty="0"/>
              <a:t>, zımparalama gibi mekanik etkilerle, büyük çoğunlukla mamule kuru halde yapılan apre işlemleridir. Bu işlemler sırasında herhangi bir kimyasal madde kullanılmadığından, kimyasal bir bağ söz konusu değildir. Bazı durumlarda mamule işlemler sırasında, su ve yardımcı maddeler etki ettirilirse de aplikasyon söz konusu olmadığından kimyasal bir bağda meydana gelemez. </a:t>
            </a:r>
            <a:r>
              <a:rPr lang="tr-TR" dirty="0" err="1"/>
              <a:t>Şardonlama</a:t>
            </a:r>
            <a:r>
              <a:rPr lang="tr-TR" dirty="0"/>
              <a:t>, </a:t>
            </a:r>
            <a:r>
              <a:rPr lang="tr-TR" dirty="0">
                <a:hlinkClick r:id="rId2"/>
              </a:rPr>
              <a:t>makaslama</a:t>
            </a:r>
            <a:r>
              <a:rPr lang="tr-TR" dirty="0"/>
              <a:t>, zımparalama, fırçalama, </a:t>
            </a:r>
            <a:r>
              <a:rPr lang="tr-TR" dirty="0" err="1"/>
              <a:t>sanfor</a:t>
            </a:r>
            <a:r>
              <a:rPr lang="tr-TR" dirty="0"/>
              <a:t>, </a:t>
            </a:r>
            <a:r>
              <a:rPr lang="tr-TR" dirty="0" err="1"/>
              <a:t>kalandırlama</a:t>
            </a:r>
            <a:r>
              <a:rPr lang="tr-TR" dirty="0"/>
              <a:t>, </a:t>
            </a:r>
            <a:r>
              <a:rPr lang="tr-TR" dirty="0" err="1"/>
              <a:t>mangıllama</a:t>
            </a:r>
            <a:r>
              <a:rPr lang="tr-TR" dirty="0"/>
              <a:t>, </a:t>
            </a:r>
            <a:r>
              <a:rPr lang="tr-TR" dirty="0" err="1"/>
              <a:t>krinkıl</a:t>
            </a:r>
            <a:r>
              <a:rPr lang="tr-TR" dirty="0"/>
              <a:t> apresi, </a:t>
            </a:r>
            <a:r>
              <a:rPr lang="tr-TR" dirty="0" err="1">
                <a:hlinkClick r:id="rId3"/>
              </a:rPr>
              <a:t>plise</a:t>
            </a:r>
            <a:r>
              <a:rPr lang="tr-TR" dirty="0"/>
              <a:t> ve kalıcı ütü apresi, </a:t>
            </a:r>
            <a:r>
              <a:rPr lang="tr-TR" dirty="0" err="1">
                <a:hlinkClick r:id="rId3"/>
              </a:rPr>
              <a:t>gofre</a:t>
            </a:r>
            <a:r>
              <a:rPr lang="tr-TR" dirty="0">
                <a:hlinkClick r:id="rId3"/>
              </a:rPr>
              <a:t> apresi</a:t>
            </a:r>
            <a:r>
              <a:rPr lang="tr-TR" dirty="0"/>
              <a:t>, </a:t>
            </a:r>
            <a:r>
              <a:rPr lang="tr-TR" dirty="0" err="1"/>
              <a:t>fikse</a:t>
            </a:r>
            <a:r>
              <a:rPr lang="tr-TR" dirty="0"/>
              <a:t> (çekmezlik apresi), </a:t>
            </a:r>
            <a:r>
              <a:rPr lang="tr-TR" dirty="0" err="1"/>
              <a:t>degatür</a:t>
            </a:r>
            <a:r>
              <a:rPr lang="tr-TR" dirty="0"/>
              <a:t>, presleme, </a:t>
            </a:r>
            <a:r>
              <a:rPr lang="tr-TR" dirty="0" err="1"/>
              <a:t>ratine</a:t>
            </a:r>
            <a:r>
              <a:rPr lang="tr-TR" dirty="0"/>
              <a:t> ve hav polisaj (hav parlatma) apresi, kalıplama gibi apreler mekanik apre sınıfına girer.</a:t>
            </a:r>
          </a:p>
          <a:p>
            <a:endParaRPr lang="tr-TR" dirty="0"/>
          </a:p>
        </p:txBody>
      </p:sp>
    </p:spTree>
    <p:extLst>
      <p:ext uri="{BB962C8B-B14F-4D97-AF65-F5344CB8AC3E}">
        <p14:creationId xmlns:p14="http://schemas.microsoft.com/office/powerpoint/2010/main" val="3442922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34017" y="518615"/>
            <a:ext cx="9333931" cy="1064525"/>
          </a:xfrm>
        </p:spPr>
        <p:txBody>
          <a:bodyPr>
            <a:normAutofit fontScale="90000"/>
          </a:bodyPr>
          <a:lstStyle/>
          <a:p>
            <a:r>
              <a:rPr lang="tr-TR" dirty="0" smtClean="0">
                <a:solidFill>
                  <a:srgbClr val="FF0000"/>
                </a:solidFill>
              </a:rPr>
              <a:t>KİMYASAL (YAŞ) APRE</a:t>
            </a:r>
            <a:br>
              <a:rPr lang="tr-TR" dirty="0" smtClean="0">
                <a:solidFill>
                  <a:srgbClr val="FF0000"/>
                </a:solidFill>
              </a:rPr>
            </a:br>
            <a:endParaRPr lang="tr-TR" dirty="0">
              <a:solidFill>
                <a:srgbClr val="FF0000"/>
              </a:solidFill>
            </a:endParaRPr>
          </a:p>
        </p:txBody>
      </p:sp>
      <p:sp>
        <p:nvSpPr>
          <p:cNvPr id="3" name="İçerik Yer Tutucusu 2"/>
          <p:cNvSpPr>
            <a:spLocks noGrp="1"/>
          </p:cNvSpPr>
          <p:nvPr>
            <p:ph idx="1"/>
          </p:nvPr>
        </p:nvSpPr>
        <p:spPr>
          <a:xfrm>
            <a:off x="838200" y="2265528"/>
            <a:ext cx="10515600" cy="3911435"/>
          </a:xfrm>
        </p:spPr>
        <p:txBody>
          <a:bodyPr>
            <a:normAutofit/>
          </a:bodyPr>
          <a:lstStyle/>
          <a:p>
            <a:r>
              <a:rPr lang="tr-TR" dirty="0" smtClean="0"/>
              <a:t>Herhangi </a:t>
            </a:r>
            <a:r>
              <a:rPr lang="tr-TR" dirty="0"/>
              <a:t>bir aplikasyon yöntemine göre, apre maddeleri, bir sıvı içinde (genellikle su) çözünmüş olarak mamule aktarılır ve bu sırada, apre maddeleri mamule; hidrojen köprüleri, </a:t>
            </a:r>
            <a:r>
              <a:rPr lang="tr-TR" dirty="0" err="1"/>
              <a:t>vandervals</a:t>
            </a:r>
            <a:r>
              <a:rPr lang="tr-TR" dirty="0"/>
              <a:t> kuvvetleri veya moleküllerin </a:t>
            </a:r>
            <a:r>
              <a:rPr lang="tr-TR" dirty="0" err="1"/>
              <a:t>dipol</a:t>
            </a:r>
            <a:r>
              <a:rPr lang="tr-TR" dirty="0"/>
              <a:t> çekim kuvvetleri şeklinde kimyasal bağlarla bağlanır. Not: Bazı hallerde apre maddesi sentetik olarak üretilen elyafa bir kopolimer olarak katılabilir. </a:t>
            </a:r>
            <a:r>
              <a:rPr lang="tr-TR" dirty="0">
                <a:hlinkClick r:id="rId2"/>
              </a:rPr>
              <a:t>Yumuşaklık apresi</a:t>
            </a:r>
            <a:r>
              <a:rPr lang="tr-TR" dirty="0"/>
              <a:t>, sentetik apresi, </a:t>
            </a:r>
            <a:r>
              <a:rPr lang="tr-TR" dirty="0">
                <a:hlinkClick r:id="rId3"/>
              </a:rPr>
              <a:t>dolgunluk apresi</a:t>
            </a:r>
            <a:r>
              <a:rPr lang="tr-TR" dirty="0"/>
              <a:t>, antiseptik apre, </a:t>
            </a:r>
            <a:r>
              <a:rPr lang="tr-TR" dirty="0">
                <a:hlinkClick r:id="rId4"/>
              </a:rPr>
              <a:t>kir itici apre</a:t>
            </a:r>
            <a:r>
              <a:rPr lang="tr-TR" dirty="0"/>
              <a:t>, su geçirmez apre, </a:t>
            </a:r>
            <a:r>
              <a:rPr lang="tr-TR" dirty="0">
                <a:hlinkClick r:id="rId4"/>
              </a:rPr>
              <a:t>su itici apre</a:t>
            </a:r>
            <a:r>
              <a:rPr lang="tr-TR" dirty="0"/>
              <a:t>, yanmazlık apresi, </a:t>
            </a:r>
            <a:r>
              <a:rPr lang="tr-TR" dirty="0" err="1">
                <a:hlinkClick r:id="rId5"/>
              </a:rPr>
              <a:t>buruşmazlık</a:t>
            </a:r>
            <a:r>
              <a:rPr lang="tr-TR" dirty="0"/>
              <a:t> apresi, saydamlaştırma apresi, </a:t>
            </a:r>
            <a:r>
              <a:rPr lang="tr-TR" dirty="0" err="1"/>
              <a:t>keçeleşmezlik</a:t>
            </a:r>
            <a:r>
              <a:rPr lang="tr-TR" dirty="0"/>
              <a:t> apresi, güve </a:t>
            </a:r>
            <a:r>
              <a:rPr lang="tr-TR" dirty="0" err="1"/>
              <a:t>yemezlik</a:t>
            </a:r>
            <a:r>
              <a:rPr lang="tr-TR" dirty="0"/>
              <a:t> apresi, </a:t>
            </a:r>
            <a:r>
              <a:rPr lang="tr-TR" dirty="0" err="1"/>
              <a:t>antipilling</a:t>
            </a:r>
            <a:r>
              <a:rPr lang="tr-TR" dirty="0"/>
              <a:t> apresi başlıca kimyasal yani yaş apre türleridir.</a:t>
            </a:r>
          </a:p>
          <a:p>
            <a:endParaRPr lang="tr-TR" dirty="0"/>
          </a:p>
        </p:txBody>
      </p:sp>
    </p:spTree>
    <p:extLst>
      <p:ext uri="{BB962C8B-B14F-4D97-AF65-F5344CB8AC3E}">
        <p14:creationId xmlns:p14="http://schemas.microsoft.com/office/powerpoint/2010/main" val="3757698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43952" y="365125"/>
            <a:ext cx="7709848" cy="1325563"/>
          </a:xfrm>
        </p:spPr>
        <p:txBody>
          <a:bodyPr/>
          <a:lstStyle/>
          <a:p>
            <a:r>
              <a:rPr lang="tr-TR" dirty="0" smtClean="0">
                <a:solidFill>
                  <a:srgbClr val="FF0000"/>
                </a:solidFill>
              </a:rPr>
              <a:t>ŞARDONLAMA</a:t>
            </a:r>
            <a:endParaRPr lang="tr-TR" dirty="0">
              <a:solidFill>
                <a:srgbClr val="FF0000"/>
              </a:solidFill>
            </a:endParaRPr>
          </a:p>
        </p:txBody>
      </p:sp>
      <p:sp>
        <p:nvSpPr>
          <p:cNvPr id="3" name="İçerik Yer Tutucusu 2"/>
          <p:cNvSpPr>
            <a:spLocks noGrp="1"/>
          </p:cNvSpPr>
          <p:nvPr>
            <p:ph idx="1"/>
          </p:nvPr>
        </p:nvSpPr>
        <p:spPr>
          <a:xfrm>
            <a:off x="838200" y="1825625"/>
            <a:ext cx="10515600" cy="4520584"/>
          </a:xfrm>
        </p:spPr>
        <p:txBody>
          <a:bodyPr>
            <a:normAutofit/>
          </a:bodyPr>
          <a:lstStyle/>
          <a:p>
            <a:r>
              <a:rPr lang="tr-TR" dirty="0" smtClean="0"/>
              <a:t>Dokuma </a:t>
            </a:r>
            <a:r>
              <a:rPr lang="tr-TR" dirty="0"/>
              <a:t>ya da örme kumaşların ipliklerinin içerisinden liflerin çekilerek kumaş yüzeyine çıkarılması ve böylece tüylendirilmiş yüzeyli bir kumaş görünüşü oluşturulmasıdır. Kısacası; kumaş yüzeyinin mekanik etkilerle tüylendirilmesi işlemine </a:t>
            </a:r>
            <a:r>
              <a:rPr lang="tr-TR" dirty="0" err="1"/>
              <a:t>şardonlama</a:t>
            </a:r>
            <a:r>
              <a:rPr lang="tr-TR" dirty="0"/>
              <a:t> denir. </a:t>
            </a:r>
            <a:r>
              <a:rPr lang="tr-TR" dirty="0">
                <a:hlinkClick r:id="rId2"/>
              </a:rPr>
              <a:t>Yakma</a:t>
            </a:r>
            <a:r>
              <a:rPr lang="tr-TR" dirty="0"/>
              <a:t> işleminin tam tersi bir işlemdir. Enlemesine açık durumdaki kumaş, dönen doğal veya metalik ince teller ya da zımpara kaplı dönen silindirler ile aksi yönde geçirilir. Bu işlem sırasında, kumaşı oluşturan ipliklerin içinden lifler dışarı doğru çekilerek kumaşın yüzeyi tüylendirilir. Yün, pamuk, </a:t>
            </a:r>
            <a:r>
              <a:rPr lang="tr-TR" dirty="0" err="1"/>
              <a:t>poliester</a:t>
            </a:r>
            <a:r>
              <a:rPr lang="tr-TR" dirty="0"/>
              <a:t> ve </a:t>
            </a:r>
            <a:r>
              <a:rPr lang="tr-TR" dirty="0" err="1"/>
              <a:t>poliakrilnitril</a:t>
            </a:r>
            <a:r>
              <a:rPr lang="tr-TR" dirty="0"/>
              <a:t> </a:t>
            </a:r>
            <a:r>
              <a:rPr lang="tr-TR" dirty="0" err="1"/>
              <a:t>mamüllere</a:t>
            </a:r>
            <a:r>
              <a:rPr lang="tr-TR" dirty="0"/>
              <a:t> yoğun olarak, </a:t>
            </a:r>
            <a:r>
              <a:rPr lang="tr-TR" dirty="0" err="1"/>
              <a:t>rayonda</a:t>
            </a:r>
            <a:r>
              <a:rPr lang="tr-TR" dirty="0"/>
              <a:t> nadiren tercih edilir. İpeğe uygulanmaz. Son yıllarda pamuklu örme kumaşlarda yoğun olarak uygulanmaktadır. Birçok </a:t>
            </a:r>
            <a:r>
              <a:rPr lang="tr-TR" dirty="0" err="1"/>
              <a:t>şardonlu</a:t>
            </a:r>
            <a:r>
              <a:rPr lang="tr-TR" dirty="0"/>
              <a:t> kumaş </a:t>
            </a:r>
            <a:r>
              <a:rPr lang="tr-TR" dirty="0" err="1"/>
              <a:t>şardonlamadan</a:t>
            </a:r>
            <a:r>
              <a:rPr lang="tr-TR" dirty="0"/>
              <a:t> sonra tek yönde fırçalanarak kesin bir yön kazandırılır. Böylece </a:t>
            </a:r>
            <a:r>
              <a:rPr lang="tr-TR" dirty="0" err="1"/>
              <a:t>şardonlu</a:t>
            </a:r>
            <a:r>
              <a:rPr lang="tr-TR" dirty="0"/>
              <a:t> yüzey daha </a:t>
            </a:r>
            <a:r>
              <a:rPr lang="tr-TR" dirty="0" err="1"/>
              <a:t>üniform</a:t>
            </a:r>
            <a:r>
              <a:rPr lang="tr-TR" dirty="0"/>
              <a:t> (düzenli) bir hal alır. </a:t>
            </a:r>
            <a:r>
              <a:rPr lang="tr-TR" dirty="0" err="1"/>
              <a:t>Şardonlama</a:t>
            </a:r>
            <a:r>
              <a:rPr lang="tr-TR" dirty="0"/>
              <a:t> ile; </a:t>
            </a:r>
            <a:r>
              <a:rPr lang="tr-TR" dirty="0" err="1"/>
              <a:t>mamülün</a:t>
            </a:r>
            <a:r>
              <a:rPr lang="tr-TR" dirty="0"/>
              <a:t> ısı yalıtma özelliği artar; </a:t>
            </a:r>
            <a:r>
              <a:rPr lang="tr-TR" dirty="0">
                <a:hlinkClick r:id="rId3"/>
              </a:rPr>
              <a:t>dolgun</a:t>
            </a:r>
            <a:r>
              <a:rPr lang="tr-TR" dirty="0"/>
              <a:t> ve yumuşak bir tutum kazandırılır; doku şeklini ve deseni kısmen örterek, renkler arasındaki geçiş kibarlaştırılır; doğal, su ve leke itici özellikler verir; gevşek dokunmuş kumaşı gizler. Battaniye, palto, manto gibi mamullerde </a:t>
            </a:r>
            <a:r>
              <a:rPr lang="tr-TR" dirty="0" err="1"/>
              <a:t>şardonlama</a:t>
            </a:r>
            <a:r>
              <a:rPr lang="tr-TR" dirty="0"/>
              <a:t> yapılır.</a:t>
            </a:r>
          </a:p>
          <a:p>
            <a:endParaRPr lang="tr-TR" dirty="0"/>
          </a:p>
        </p:txBody>
      </p:sp>
    </p:spTree>
    <p:extLst>
      <p:ext uri="{BB962C8B-B14F-4D97-AF65-F5344CB8AC3E}">
        <p14:creationId xmlns:p14="http://schemas.microsoft.com/office/powerpoint/2010/main" val="3732556991"/>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44</TotalTime>
  <Words>1002</Words>
  <Application>Microsoft Office PowerPoint</Application>
  <PresentationFormat>Özel</PresentationFormat>
  <Paragraphs>81</Paragraphs>
  <Slides>35</Slides>
  <Notes>0</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Geçmişe bakış</vt:lpstr>
      <vt:lpstr>TEKSTİL TEKNOLOJİSİ APRE</vt:lpstr>
      <vt:lpstr>APRE NEDİR ?</vt:lpstr>
      <vt:lpstr>Aprenin  Amacı </vt:lpstr>
      <vt:lpstr>Parlaklık Veren Aprenin Kumaşa Uygulanması</vt:lpstr>
      <vt:lpstr>Apre işlemleri iki konu dikkate alınarak sınıflandırılabilir:</vt:lpstr>
      <vt:lpstr>Tüm Elyaflara Uygulanan Kimyasal Apre İşlemleri </vt:lpstr>
      <vt:lpstr>MEKANİK (KURU) APRE </vt:lpstr>
      <vt:lpstr>KİMYASAL (YAŞ) APRE </vt:lpstr>
      <vt:lpstr>ŞARDONLAMA</vt:lpstr>
      <vt:lpstr>MAKASLAMA</vt:lpstr>
      <vt:lpstr>FIRÇALAMA </vt:lpstr>
      <vt:lpstr>ZIMPARALAMA (SÜEDLEME) </vt:lpstr>
      <vt:lpstr>YUMUŞAKLIK APRESİ (KAYGANLAŞTIRMA APRESİ) </vt:lpstr>
      <vt:lpstr>Kir İticilik Apresi </vt:lpstr>
      <vt:lpstr>Su İticilik Apresi </vt:lpstr>
      <vt:lpstr>Su Geçirmezlik Apresi </vt:lpstr>
      <vt:lpstr>Güç Tutuşurluk Apresi </vt:lpstr>
      <vt:lpstr>Buruşmazlık Apresi </vt:lpstr>
      <vt:lpstr>Saydamlaştırma Apresi </vt:lpstr>
      <vt:lpstr>Antiseptik Apre </vt:lpstr>
      <vt:lpstr>Keçeleşmezlik Apresi </vt:lpstr>
      <vt:lpstr>Güve Yemezlik Apresi </vt:lpstr>
      <vt:lpstr>Antistatik Apre </vt:lpstr>
      <vt:lpstr>Antipilling Apresi </vt:lpstr>
      <vt:lpstr>Tumbler Yapma </vt:lpstr>
      <vt:lpstr>Sanfor </vt:lpstr>
      <vt:lpstr>Kalandırlama </vt:lpstr>
      <vt:lpstr>Kalıcı Şekil Verme İşlemi </vt:lpstr>
      <vt:lpstr>Tesbit (Krablama) </vt:lpstr>
      <vt:lpstr>Dekatür </vt:lpstr>
      <vt:lpstr>Presleme </vt:lpstr>
      <vt:lpstr>Ratine </vt:lpstr>
      <vt:lpstr>Hav Polisajı </vt:lpstr>
      <vt:lpstr>Dinkleme </vt:lpstr>
      <vt:lpstr>Fikse İşlemi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deniz gülboy</dc:creator>
  <cp:lastModifiedBy>hatice</cp:lastModifiedBy>
  <cp:revision>6</cp:revision>
  <dcterms:created xsi:type="dcterms:W3CDTF">2017-05-12T11:04:53Z</dcterms:created>
  <dcterms:modified xsi:type="dcterms:W3CDTF">2018-06-19T11:26:33Z</dcterms:modified>
</cp:coreProperties>
</file>