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64" r:id="rId2"/>
    <p:sldId id="258" r:id="rId3"/>
    <p:sldId id="265" r:id="rId4"/>
    <p:sldId id="266" r:id="rId5"/>
    <p:sldId id="267" r:id="rId6"/>
    <p:sldId id="268" r:id="rId7"/>
    <p:sldId id="269" r:id="rId8"/>
    <p:sldId id="270" r:id="rId9"/>
    <p:sldId id="271"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66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12.2.2020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xmlns=""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12.2.2020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12.2.2020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TOPLUMSAL SORUNLAR</a:t>
            </a:r>
            <a:r>
              <a:rPr lang="tr-TR" dirty="0">
                <a:latin typeface="Book Antiqua" pitchFamily="18" charset="0"/>
              </a:rPr>
              <a:t/>
            </a:r>
            <a:br>
              <a:rPr lang="tr-TR" dirty="0">
                <a:latin typeface="Book Antiqua" pitchFamily="18" charset="0"/>
              </a:rPr>
            </a:br>
            <a:r>
              <a:rPr lang="tr-TR" sz="4000" i="1" dirty="0">
                <a:latin typeface="Book Antiqua" pitchFamily="18" charset="0"/>
              </a:rPr>
              <a:t>Toplumsal Sorunların İncelenmesinde Yöntem</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normAutofit/>
          </a:bodyPr>
          <a:lstStyle/>
          <a:p>
            <a:pPr algn="ctr"/>
            <a:r>
              <a:rPr lang="tr-TR" i="1" dirty="0">
                <a:latin typeface="Book Antiqua" pitchFamily="18" charset="0"/>
              </a:rPr>
              <a:t>Toplumsal Sorunların İncelenmesinde Yöntem</a:t>
            </a:r>
            <a:r>
              <a:rPr lang="tr-TR" b="1" dirty="0">
                <a:latin typeface="Book Antiqua" panose="02040602050305030304" pitchFamily="18" charset="0"/>
              </a:rPr>
              <a:t>– </a:t>
            </a:r>
            <a:br>
              <a:rPr lang="tr-TR" b="1" dirty="0">
                <a:latin typeface="Book Antiqua" panose="02040602050305030304" pitchFamily="18" charset="0"/>
              </a:rPr>
            </a:br>
            <a:r>
              <a:rPr lang="tr-TR" b="1" dirty="0">
                <a:latin typeface="Book Antiqua" panose="02040602050305030304" pitchFamily="18" charset="0"/>
              </a:rPr>
              <a:t>Ders İçeriği</a:t>
            </a: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631852" y="2539854"/>
            <a:ext cx="8173329"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Metodolojik Bağlam</a:t>
            </a:r>
          </a:p>
          <a:p>
            <a:pPr lvl="1">
              <a:buFont typeface="Wingdings" panose="05000000000000000000" pitchFamily="2" charset="2"/>
              <a:buChar char="§"/>
            </a:pPr>
            <a:r>
              <a:rPr lang="tr-TR" sz="2800" dirty="0">
                <a:latin typeface="Book Antiqua" panose="02040602050305030304" pitchFamily="18" charset="0"/>
              </a:rPr>
              <a:t>Araştırma Türleri</a:t>
            </a:r>
          </a:p>
          <a:p>
            <a:pPr lvl="1">
              <a:buFont typeface="Wingdings" panose="05000000000000000000" pitchFamily="2" charset="2"/>
              <a:buChar char="§"/>
            </a:pPr>
            <a:r>
              <a:rPr lang="tr-TR" sz="2800" dirty="0">
                <a:latin typeface="Book Antiqua" panose="02040602050305030304" pitchFamily="18" charset="0"/>
              </a:rPr>
              <a:t>Araştırmanın Aşamaları</a:t>
            </a:r>
          </a:p>
          <a:p>
            <a:pPr lvl="1">
              <a:buFont typeface="Wingdings" panose="05000000000000000000" pitchFamily="2" charset="2"/>
              <a:buChar char="§"/>
            </a:pPr>
            <a:r>
              <a:rPr lang="tr-TR" sz="2800" dirty="0">
                <a:latin typeface="Book Antiqua" panose="02040602050305030304" pitchFamily="18" charset="0"/>
              </a:rPr>
              <a:t>Sosyal problemlerle ilgili olarak sosyolojinin rolü</a:t>
            </a:r>
          </a:p>
        </p:txBody>
      </p:sp>
    </p:spTree>
    <p:extLst>
      <p:ext uri="{BB962C8B-B14F-4D97-AF65-F5344CB8AC3E}">
        <p14:creationId xmlns:p14="http://schemas.microsoft.com/office/powerpoint/2010/main" xmlns="" val="3575598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399328"/>
            <a:ext cx="10515600" cy="1325563"/>
          </a:xfrm>
        </p:spPr>
        <p:txBody>
          <a:bodyPr>
            <a:normAutofit/>
          </a:bodyPr>
          <a:lstStyle/>
          <a:p>
            <a:pPr algn="ctr"/>
            <a:r>
              <a:rPr lang="tr-TR" i="1" dirty="0">
                <a:latin typeface="Book Antiqua" pitchFamily="18" charset="0"/>
              </a:rPr>
              <a:t>Toplumsal Sorunların İncelenmesinde Yöntem</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631853" y="2264899"/>
            <a:ext cx="8173329"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Metodolojik bağlam sosyal problemlerin incelenmesine ilişkin olarak ele alınmaktadır. </a:t>
            </a:r>
          </a:p>
          <a:p>
            <a:pPr lvl="1">
              <a:buFont typeface="Wingdings" panose="05000000000000000000" pitchFamily="2" charset="2"/>
              <a:buChar char="§"/>
            </a:pPr>
            <a:r>
              <a:rPr lang="tr-TR" sz="2800" dirty="0">
                <a:latin typeface="Book Antiqua" panose="02040602050305030304" pitchFamily="18" charset="0"/>
              </a:rPr>
              <a:t>Yöntemsel süreç hem sosyal problemlerin incelenmesine yönelik geniş tasarımı hem de veri toplama ve analizini içerir. </a:t>
            </a:r>
          </a:p>
        </p:txBody>
      </p:sp>
    </p:spTree>
    <p:extLst>
      <p:ext uri="{BB962C8B-B14F-4D97-AF65-F5344CB8AC3E}">
        <p14:creationId xmlns:p14="http://schemas.microsoft.com/office/powerpoint/2010/main" xmlns="" val="3150463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399328"/>
            <a:ext cx="10515600" cy="1325563"/>
          </a:xfrm>
        </p:spPr>
        <p:txBody>
          <a:bodyPr>
            <a:normAutofit/>
          </a:bodyPr>
          <a:lstStyle/>
          <a:p>
            <a:pPr algn="ctr"/>
            <a:r>
              <a:rPr lang="tr-TR" i="1" dirty="0">
                <a:latin typeface="Book Antiqua" pitchFamily="18" charset="0"/>
              </a:rPr>
              <a:t>Toplumsal Sorunların İncelenmesinde Yöntem</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434905" y="2110154"/>
            <a:ext cx="8539089" cy="3460652"/>
          </a:xfrm>
        </p:spPr>
        <p:txBody>
          <a:bodyPr>
            <a:normAutofit fontScale="92500"/>
          </a:bodyPr>
          <a:lstStyle/>
          <a:p>
            <a:pPr lvl="1">
              <a:buFont typeface="Wingdings" panose="05000000000000000000" pitchFamily="2" charset="2"/>
              <a:buChar char="§"/>
            </a:pPr>
            <a:r>
              <a:rPr lang="tr-TR" sz="2800" dirty="0">
                <a:latin typeface="Book Antiqua" panose="02040602050305030304" pitchFamily="18" charset="0"/>
              </a:rPr>
              <a:t>Bir problem incelemesi, yalnızca olgunun sosyolojik incelenmesini değil aynı zamanda daha geniş bir bakışla, sosyal politikaların uygulanmasına yönelik olarak da </a:t>
            </a:r>
            <a:r>
              <a:rPr lang="tr-TR" sz="2800" dirty="0" smtClean="0">
                <a:latin typeface="Book Antiqua" panose="02040602050305030304" pitchFamily="18" charset="0"/>
              </a:rPr>
              <a:t>tasarlanmasını içerir. </a:t>
            </a:r>
            <a:endParaRPr lang="tr-TR" sz="2800" dirty="0">
              <a:latin typeface="Book Antiqua" panose="02040602050305030304" pitchFamily="18" charset="0"/>
            </a:endParaRPr>
          </a:p>
          <a:p>
            <a:pPr lvl="1">
              <a:buFont typeface="Wingdings" panose="05000000000000000000" pitchFamily="2" charset="2"/>
              <a:buChar char="§"/>
            </a:pPr>
            <a:r>
              <a:rPr lang="tr-TR" sz="2800" dirty="0">
                <a:latin typeface="Book Antiqua" panose="02040602050305030304" pitchFamily="18" charset="0"/>
              </a:rPr>
              <a:t>Sosyal politika önünde sonunda “olumlu yönde” de olsa, topluma müdahale anlamına geldiği için ilgili konuda oldukça dikkatli ve hassas olmak gerekir. </a:t>
            </a:r>
          </a:p>
        </p:txBody>
      </p:sp>
    </p:spTree>
    <p:extLst>
      <p:ext uri="{BB962C8B-B14F-4D97-AF65-F5344CB8AC3E}">
        <p14:creationId xmlns:p14="http://schemas.microsoft.com/office/powerpoint/2010/main" xmlns="" val="2797774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399328"/>
            <a:ext cx="10515600" cy="1325563"/>
          </a:xfrm>
        </p:spPr>
        <p:txBody>
          <a:bodyPr>
            <a:normAutofit/>
          </a:bodyPr>
          <a:lstStyle/>
          <a:p>
            <a:pPr algn="ctr"/>
            <a:r>
              <a:rPr lang="tr-TR" i="1" dirty="0">
                <a:latin typeface="Book Antiqua" pitchFamily="18" charset="0"/>
              </a:rPr>
              <a:t>Toplumsal Sorunların İncelenmesinde Yöntem </a:t>
            </a:r>
            <a:r>
              <a:rPr lang="tr-TR" dirty="0">
                <a:latin typeface="Book Antiqua" pitchFamily="18" charset="0"/>
              </a:rPr>
              <a:t>– Araştırma Türleri</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406769" y="2110155"/>
            <a:ext cx="8778240"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İlgili konuda dikkate alınabilecek araştırma türleri: </a:t>
            </a:r>
          </a:p>
          <a:p>
            <a:pPr lvl="2"/>
            <a:r>
              <a:rPr lang="tr-TR" sz="2600" dirty="0">
                <a:latin typeface="Book Antiqua" panose="02040602050305030304" pitchFamily="18" charset="0"/>
              </a:rPr>
              <a:t>Örnek olay incelemesi,</a:t>
            </a:r>
          </a:p>
          <a:p>
            <a:pPr lvl="2"/>
            <a:r>
              <a:rPr lang="tr-TR" sz="2600" dirty="0">
                <a:latin typeface="Book Antiqua" panose="02040602050305030304" pitchFamily="18" charset="0"/>
              </a:rPr>
              <a:t>Anket,</a:t>
            </a:r>
          </a:p>
          <a:p>
            <a:pPr lvl="2"/>
            <a:r>
              <a:rPr lang="tr-TR" sz="2600" dirty="0">
                <a:latin typeface="Book Antiqua" panose="02040602050305030304" pitchFamily="18" charset="0"/>
              </a:rPr>
              <a:t>Saha araştırması,</a:t>
            </a:r>
          </a:p>
          <a:p>
            <a:pPr lvl="2"/>
            <a:r>
              <a:rPr lang="tr-TR" sz="2600" dirty="0">
                <a:latin typeface="Book Antiqua" panose="02040602050305030304" pitchFamily="18" charset="0"/>
              </a:rPr>
              <a:t>Diğer incelemeler (sözlü tarih, metin incelemesi vb.).</a:t>
            </a:r>
          </a:p>
          <a:p>
            <a:pPr lvl="1">
              <a:buFont typeface="Wingdings" panose="05000000000000000000" pitchFamily="2" charset="2"/>
              <a:buChar char="§"/>
            </a:pPr>
            <a:endParaRPr lang="tr-TR" sz="2800" dirty="0">
              <a:latin typeface="Book Antiqua" panose="02040602050305030304" pitchFamily="18" charset="0"/>
            </a:endParaRPr>
          </a:p>
        </p:txBody>
      </p:sp>
    </p:spTree>
    <p:extLst>
      <p:ext uri="{BB962C8B-B14F-4D97-AF65-F5344CB8AC3E}">
        <p14:creationId xmlns:p14="http://schemas.microsoft.com/office/powerpoint/2010/main" xmlns="" val="1275110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399328"/>
            <a:ext cx="10515600" cy="1325563"/>
          </a:xfrm>
        </p:spPr>
        <p:txBody>
          <a:bodyPr>
            <a:normAutofit/>
          </a:bodyPr>
          <a:lstStyle/>
          <a:p>
            <a:pPr algn="ctr"/>
            <a:r>
              <a:rPr lang="tr-TR" i="1" dirty="0">
                <a:latin typeface="Book Antiqua" pitchFamily="18" charset="0"/>
              </a:rPr>
              <a:t>Toplumsal Sorunların İncelenmesinde Yöntem </a:t>
            </a:r>
            <a:r>
              <a:rPr lang="tr-TR" dirty="0">
                <a:latin typeface="Book Antiqua" pitchFamily="18" charset="0"/>
              </a:rPr>
              <a:t>– Aşamalar</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406769" y="2110155"/>
            <a:ext cx="8778240"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Bir sosyal problemin incelemesinde aşamalar:</a:t>
            </a:r>
          </a:p>
          <a:p>
            <a:pPr lvl="2">
              <a:buFont typeface="Arial" panose="020B0604020202020204" pitchFamily="34" charset="0"/>
              <a:buChar char="•"/>
            </a:pPr>
            <a:r>
              <a:rPr lang="tr-TR" sz="2600" dirty="0">
                <a:latin typeface="Book Antiqua" panose="02040602050305030304" pitchFamily="18" charset="0"/>
              </a:rPr>
              <a:t>1. Aşama: Sosyal problemin ayırt edilmesi: Problemin nitelikleri; ortaya çıkışı; aktörler, liderler; probleme farklı kesimler tarafından yaklaşım vb.</a:t>
            </a:r>
          </a:p>
          <a:p>
            <a:pPr lvl="2">
              <a:buFont typeface="Arial" panose="020B0604020202020204" pitchFamily="34" charset="0"/>
              <a:buChar char="•"/>
            </a:pPr>
            <a:r>
              <a:rPr lang="tr-TR" sz="2600" dirty="0">
                <a:latin typeface="Book Antiqua" panose="02040602050305030304" pitchFamily="18" charset="0"/>
              </a:rPr>
              <a:t>2. Aşama: Ayırt edilen problemin veri toplama ve analizlerle desteklenmesi: Çeşitli araçlar ve teknikler yardımıyla veri toplanarak ayrıntılı analizler yapılabilir. </a:t>
            </a:r>
          </a:p>
          <a:p>
            <a:pPr lvl="1">
              <a:buFont typeface="Wingdings" panose="05000000000000000000" pitchFamily="2" charset="2"/>
              <a:buChar char="§"/>
            </a:pPr>
            <a:endParaRPr lang="tr-TR" sz="2800" dirty="0">
              <a:latin typeface="Book Antiqua" panose="02040602050305030304" pitchFamily="18" charset="0"/>
            </a:endParaRPr>
          </a:p>
        </p:txBody>
      </p:sp>
    </p:spTree>
    <p:extLst>
      <p:ext uri="{BB962C8B-B14F-4D97-AF65-F5344CB8AC3E}">
        <p14:creationId xmlns:p14="http://schemas.microsoft.com/office/powerpoint/2010/main" xmlns="" val="1912692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399328"/>
            <a:ext cx="10515600" cy="1325563"/>
          </a:xfrm>
        </p:spPr>
        <p:txBody>
          <a:bodyPr>
            <a:normAutofit/>
          </a:bodyPr>
          <a:lstStyle/>
          <a:p>
            <a:pPr algn="ctr"/>
            <a:r>
              <a:rPr lang="tr-TR" i="1" dirty="0">
                <a:latin typeface="Book Antiqua" pitchFamily="18" charset="0"/>
              </a:rPr>
              <a:t>Toplumsal Sorunların İncelenmesinde Yöntem </a:t>
            </a:r>
            <a:r>
              <a:rPr lang="tr-TR" dirty="0">
                <a:latin typeface="Book Antiqua" pitchFamily="18" charset="0"/>
              </a:rPr>
              <a:t>– Aşamalar</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406769" y="2110155"/>
            <a:ext cx="8778240" cy="3460652"/>
          </a:xfrm>
        </p:spPr>
        <p:txBody>
          <a:bodyPr>
            <a:normAutofit lnSpcReduction="10000"/>
          </a:bodyPr>
          <a:lstStyle/>
          <a:p>
            <a:pPr lvl="1">
              <a:buFont typeface="Wingdings" panose="05000000000000000000" pitchFamily="2" charset="2"/>
              <a:buChar char="§"/>
            </a:pPr>
            <a:r>
              <a:rPr lang="tr-TR" sz="2800" dirty="0">
                <a:latin typeface="Book Antiqua" panose="02040602050305030304" pitchFamily="18" charset="0"/>
              </a:rPr>
              <a:t>Bir sosyal problemin incelemesinde aşamalar:</a:t>
            </a:r>
          </a:p>
          <a:p>
            <a:pPr lvl="2">
              <a:buFont typeface="Arial" panose="020B0604020202020204" pitchFamily="34" charset="0"/>
              <a:buChar char="•"/>
            </a:pPr>
            <a:r>
              <a:rPr lang="tr-TR" sz="2600" dirty="0">
                <a:latin typeface="Book Antiqua" panose="02040602050305030304" pitchFamily="18" charset="0"/>
              </a:rPr>
              <a:t>3. Aşama: Kamuoyunun yaklaşımı: Bu aşamada hem devletin (yasalar, uygulamalar, bakışlar vb.) hem de kamunun (medya, STK’lar, başka aktörler vb.) bakışı incelenir. Hem devlet hem de kamu tarafından sorunun içselleştirme veya dışsallaştırma boyutlarına dikkat çekilir. İlk iki aşamanın çıktıları da dikkate alınarak problemin mevcut durumu sergilenir.</a:t>
            </a:r>
            <a:endParaRPr lang="tr-TR" sz="2800" dirty="0">
              <a:latin typeface="Book Antiqua" panose="02040602050305030304" pitchFamily="18" charset="0"/>
            </a:endParaRPr>
          </a:p>
        </p:txBody>
      </p:sp>
    </p:spTree>
    <p:extLst>
      <p:ext uri="{BB962C8B-B14F-4D97-AF65-F5344CB8AC3E}">
        <p14:creationId xmlns:p14="http://schemas.microsoft.com/office/powerpoint/2010/main" xmlns="" val="1571389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399328"/>
            <a:ext cx="10515600" cy="1325563"/>
          </a:xfrm>
        </p:spPr>
        <p:txBody>
          <a:bodyPr>
            <a:normAutofit/>
          </a:bodyPr>
          <a:lstStyle/>
          <a:p>
            <a:pPr algn="ctr"/>
            <a:r>
              <a:rPr lang="tr-TR" i="1" dirty="0">
                <a:latin typeface="Book Antiqua" pitchFamily="18" charset="0"/>
              </a:rPr>
              <a:t>Toplumsal Sorunların İncelenmesinde Yöntem </a:t>
            </a:r>
            <a:r>
              <a:rPr lang="tr-TR" dirty="0">
                <a:latin typeface="Book Antiqua" pitchFamily="18" charset="0"/>
              </a:rPr>
              <a:t>– Aşamalar</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406769" y="2110155"/>
            <a:ext cx="8778240"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Bir sosyal problemin incelemesinde aşamalar:</a:t>
            </a:r>
          </a:p>
          <a:p>
            <a:pPr lvl="2">
              <a:buFont typeface="Arial" panose="020B0604020202020204" pitchFamily="34" charset="0"/>
              <a:buChar char="•"/>
            </a:pPr>
            <a:r>
              <a:rPr lang="tr-TR" sz="2600" dirty="0">
                <a:latin typeface="Book Antiqua" panose="02040602050305030304" pitchFamily="18" charset="0"/>
              </a:rPr>
              <a:t>4. Aşama: Uygulamaya dönük stratejilerin geliştirilmesi. Demokrasi ve insan hakları çerçevesinde uygulamaya dönük çözüm önerileri geliştirilmesi ve muhtemel sonuçlarının değerlendirilmesi. </a:t>
            </a:r>
          </a:p>
        </p:txBody>
      </p:sp>
    </p:spTree>
    <p:extLst>
      <p:ext uri="{BB962C8B-B14F-4D97-AF65-F5344CB8AC3E}">
        <p14:creationId xmlns:p14="http://schemas.microsoft.com/office/powerpoint/2010/main" xmlns="" val="1363713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399328"/>
            <a:ext cx="10515600" cy="1325563"/>
          </a:xfrm>
        </p:spPr>
        <p:txBody>
          <a:bodyPr>
            <a:normAutofit/>
          </a:bodyPr>
          <a:lstStyle/>
          <a:p>
            <a:pPr algn="ctr"/>
            <a:r>
              <a:rPr lang="tr-TR" i="1" dirty="0">
                <a:latin typeface="Book Antiqua" pitchFamily="18" charset="0"/>
              </a:rPr>
              <a:t>Toplumsal Sorunların İncelenmesinde Yöntem </a:t>
            </a:r>
            <a:r>
              <a:rPr lang="tr-TR" dirty="0">
                <a:latin typeface="Book Antiqua" pitchFamily="18" charset="0"/>
              </a:rPr>
              <a:t>– Aşamalar</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406769" y="2110155"/>
            <a:ext cx="8778240" cy="3460652"/>
          </a:xfrm>
        </p:spPr>
        <p:txBody>
          <a:bodyPr>
            <a:normAutofit fontScale="92500"/>
          </a:bodyPr>
          <a:lstStyle/>
          <a:p>
            <a:pPr lvl="1">
              <a:buFont typeface="Wingdings" panose="05000000000000000000" pitchFamily="2" charset="2"/>
              <a:buChar char="§"/>
            </a:pPr>
            <a:r>
              <a:rPr lang="tr-TR" sz="2800" dirty="0">
                <a:latin typeface="Book Antiqua" panose="02040602050305030304" pitchFamily="18" charset="0"/>
              </a:rPr>
              <a:t>Sosyal problemlerle ilgili olarak sosyolojinin rolü:</a:t>
            </a:r>
          </a:p>
          <a:p>
            <a:pPr lvl="2">
              <a:buFont typeface="Arial" panose="020B0604020202020204" pitchFamily="34" charset="0"/>
              <a:buChar char="•"/>
            </a:pPr>
            <a:r>
              <a:rPr lang="tr-TR" sz="2600" dirty="0">
                <a:latin typeface="Book Antiqua" panose="02040602050305030304" pitchFamily="18" charset="0"/>
              </a:rPr>
              <a:t>Toplumsal incelemede geniş bir çeşitlilikte metodolojik araçlara başvurabilmesi;</a:t>
            </a:r>
          </a:p>
          <a:p>
            <a:pPr lvl="2">
              <a:buFont typeface="Arial" panose="020B0604020202020204" pitchFamily="34" charset="0"/>
              <a:buChar char="•"/>
            </a:pPr>
            <a:r>
              <a:rPr lang="tr-TR" sz="2600" dirty="0">
                <a:latin typeface="Book Antiqua" panose="02040602050305030304" pitchFamily="18" charset="0"/>
              </a:rPr>
              <a:t>Sosyolojik imgelemi kullanması;</a:t>
            </a:r>
          </a:p>
          <a:p>
            <a:pPr lvl="2">
              <a:buFont typeface="Arial" panose="020B0604020202020204" pitchFamily="34" charset="0"/>
              <a:buChar char="•"/>
            </a:pPr>
            <a:r>
              <a:rPr lang="tr-TR" sz="2600" dirty="0">
                <a:latin typeface="Book Antiqua" panose="02040602050305030304" pitchFamily="18" charset="0"/>
              </a:rPr>
              <a:t>Toplum felsefesini ve teorisini dikkate alarak farklı müdahale yollarını gözden geçirmesi ve uygun politika önerileri dikkate alması ve politikaların muhtemel olumlu ve olumsuz sonuçlarını öngörebilmesidir.</a:t>
            </a:r>
          </a:p>
        </p:txBody>
      </p:sp>
    </p:spTree>
    <p:extLst>
      <p:ext uri="{BB962C8B-B14F-4D97-AF65-F5344CB8AC3E}">
        <p14:creationId xmlns:p14="http://schemas.microsoft.com/office/powerpoint/2010/main" xmlns="" val="16986204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249</TotalTime>
  <Words>370</Words>
  <Application>Microsoft Office PowerPoint</Application>
  <PresentationFormat>Özel</PresentationFormat>
  <Paragraphs>38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Görünüş</vt:lpstr>
      <vt:lpstr>TOPLUMSAL SORUNLAR Toplumsal Sorunların İncelenmesinde Yöntem</vt:lpstr>
      <vt:lpstr>Toplumsal Sorunların İncelenmesinde Yöntem–  Ders İçeriği</vt:lpstr>
      <vt:lpstr>Toplumsal Sorunların İncelenmesinde Yöntem</vt:lpstr>
      <vt:lpstr>Toplumsal Sorunların İncelenmesinde Yöntem</vt:lpstr>
      <vt:lpstr>Toplumsal Sorunların İncelenmesinde Yöntem – Araştırma Türleri</vt:lpstr>
      <vt:lpstr>Toplumsal Sorunların İncelenmesinde Yöntem – Aşamalar</vt:lpstr>
      <vt:lpstr>Toplumsal Sorunların İncelenmesinde Yöntem – Aşamalar</vt:lpstr>
      <vt:lpstr>Toplumsal Sorunların İncelenmesinde Yöntem – Aşamalar</vt:lpstr>
      <vt:lpstr>Toplumsal Sorunların İncelenmesinde Yöntem – Aşamalar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FİZYNH</cp:lastModifiedBy>
  <cp:revision>101</cp:revision>
  <dcterms:created xsi:type="dcterms:W3CDTF">2018-03-24T09:54:46Z</dcterms:created>
  <dcterms:modified xsi:type="dcterms:W3CDTF">2020-02-12T08:11:25Z</dcterms:modified>
</cp:coreProperties>
</file>