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7" r:id="rId3"/>
    <p:sldId id="290" r:id="rId4"/>
    <p:sldId id="294" r:id="rId5"/>
    <p:sldId id="295" r:id="rId6"/>
    <p:sldId id="288" r:id="rId7"/>
    <p:sldId id="289" r:id="rId8"/>
    <p:sldId id="296" r:id="rId9"/>
    <p:sldId id="291" r:id="rId10"/>
    <p:sldId id="293" r:id="rId11"/>
    <p:sldId id="298" r:id="rId12"/>
    <p:sldId id="325" r:id="rId13"/>
    <p:sldId id="299" r:id="rId14"/>
    <p:sldId id="30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DAD9-0A1F-44FC-8778-8C325C584968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DA32-96F6-4492-97E3-D23EE97CA13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6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65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089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52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36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85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3DA32-96F6-4492-97E3-D23EE97CA139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702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73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3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6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8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0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86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51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95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860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6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2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3A00-8B77-471C-BE58-3C2AEA9FBCA4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B90B-EFC3-4125-ACDE-90659C3F677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1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SYMBOLISM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Symbolism refers to any use of symbols – something standing for its natural qualities in another context, with human meaning added.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e.g. 	Eagle symbolises power and dominance</a:t>
            </a:r>
          </a:p>
          <a:p>
            <a:pPr marL="0" indent="0">
              <a:buNone/>
            </a:pPr>
            <a:r>
              <a:rPr lang="en-GB" dirty="0"/>
              <a:t>	Dove symbolises love and peace</a:t>
            </a:r>
          </a:p>
        </p:txBody>
      </p:sp>
    </p:spTree>
    <p:extLst>
      <p:ext uri="{BB962C8B-B14F-4D97-AF65-F5344CB8AC3E}">
        <p14:creationId xmlns:p14="http://schemas.microsoft.com/office/powerpoint/2010/main" val="344187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0" y="1"/>
            <a:ext cx="1893251" cy="745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3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Paradox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paradox is an apparent contradiction that is nevertheless somehow true. Its seeming impossibility startles the reader into attention and emphasises the truth of what is being said.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e.g. «</a:t>
            </a:r>
            <a:r>
              <a:rPr lang="en-US" dirty="0"/>
              <a:t>To be natural is such a very difficult pose to keep up.</a:t>
            </a:r>
            <a:r>
              <a:rPr lang="tr-TR" dirty="0"/>
              <a:t>» (from Oscar Wilde’s </a:t>
            </a:r>
            <a:r>
              <a:rPr lang="tr-TR" i="1" dirty="0"/>
              <a:t>The Importance of Being Earnest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3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Paradox and Irony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Paradox is a statement that contradicts itself.</a:t>
            </a:r>
          </a:p>
          <a:p>
            <a:pPr marL="0" indent="0">
              <a:buNone/>
            </a:pPr>
            <a:r>
              <a:rPr lang="en-GB" dirty="0"/>
              <a:t>e.g. «There is no one so poor as a wealthy miser.»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Irony is saying something but meaning the opposite (verbal irony). It refers to a situation which involves an incongruity between what is intended and what happens (situational irony). A situation which is known by the readers/viewers but not by the characters (dramatic irony)</a:t>
            </a:r>
          </a:p>
          <a:p>
            <a:pPr marL="0" indent="0">
              <a:buNone/>
            </a:pPr>
            <a:r>
              <a:rPr lang="en-GB" dirty="0"/>
              <a:t>e.g. Great answers indeed! (verbal irony)</a:t>
            </a:r>
          </a:p>
          <a:p>
            <a:pPr marL="0" indent="0">
              <a:buNone/>
            </a:pPr>
            <a:r>
              <a:rPr lang="en-GB" dirty="0"/>
              <a:t>e.g. He ran over by the ambulance as he was crossing the road to get to the clinic in time for his appointment. (situational irony)</a:t>
            </a:r>
          </a:p>
          <a:p>
            <a:pPr marL="0" indent="0">
              <a:buNone/>
            </a:pPr>
            <a:r>
              <a:rPr lang="en-GB" dirty="0"/>
              <a:t>e.g. Oedipus</a:t>
            </a:r>
            <a:r>
              <a:rPr lang="tr-TR" dirty="0"/>
              <a:t> </a:t>
            </a:r>
            <a:r>
              <a:rPr lang="en-GB" dirty="0"/>
              <a:t>is oblivious of his unintended patricide, but the readers know that the man he kills at the junction where three roads meet is </a:t>
            </a:r>
            <a:r>
              <a:rPr lang="tr-TR" dirty="0" err="1"/>
              <a:t>Laius</a:t>
            </a:r>
            <a:r>
              <a:rPr lang="en-GB" dirty="0"/>
              <a:t> – his father (dramatic irony) </a:t>
            </a:r>
          </a:p>
        </p:txBody>
      </p:sp>
    </p:spTree>
    <p:extLst>
      <p:ext uri="{BB962C8B-B14F-4D97-AF65-F5344CB8AC3E}">
        <p14:creationId xmlns:p14="http://schemas.microsoft.com/office/powerpoint/2010/main" val="158493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Much Madness is divinest Sense </a:t>
            </a:r>
          </a:p>
          <a:p>
            <a:pPr marL="0" indent="0">
              <a:buNone/>
            </a:pPr>
            <a:r>
              <a:rPr lang="tr-TR" dirty="0"/>
              <a:t>by</a:t>
            </a:r>
            <a:r>
              <a:rPr lang="en-US" dirty="0"/>
              <a:t> E</a:t>
            </a:r>
            <a:r>
              <a:rPr lang="tr-TR" dirty="0"/>
              <a:t>mily</a:t>
            </a:r>
            <a:r>
              <a:rPr lang="en-US" dirty="0"/>
              <a:t> DICKINSON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Much Madness is divinest Sense -</a:t>
            </a:r>
          </a:p>
          <a:p>
            <a:pPr marL="0" indent="0">
              <a:buNone/>
            </a:pPr>
            <a:r>
              <a:rPr lang="en-US" dirty="0"/>
              <a:t>To a discerning Eye -</a:t>
            </a:r>
          </a:p>
          <a:p>
            <a:pPr marL="0" indent="0">
              <a:buNone/>
            </a:pPr>
            <a:r>
              <a:rPr lang="en-US" dirty="0"/>
              <a:t>Much Sense - the starkest Madness -</a:t>
            </a:r>
          </a:p>
          <a:p>
            <a:pPr marL="0" indent="0">
              <a:buNone/>
            </a:pPr>
            <a:r>
              <a:rPr lang="en-US" dirty="0"/>
              <a:t>’Tis the Majority</a:t>
            </a:r>
          </a:p>
          <a:p>
            <a:pPr marL="0" indent="0">
              <a:buNone/>
            </a:pPr>
            <a:r>
              <a:rPr lang="en-US" dirty="0"/>
              <a:t>In this, as all, prevail -</a:t>
            </a:r>
          </a:p>
          <a:p>
            <a:pPr marL="0" indent="0">
              <a:buNone/>
            </a:pPr>
            <a:r>
              <a:rPr lang="en-US" dirty="0"/>
              <a:t>Assent - and you are sane -</a:t>
            </a:r>
          </a:p>
          <a:p>
            <a:pPr marL="0" indent="0">
              <a:buNone/>
            </a:pPr>
            <a:r>
              <a:rPr lang="en-US" dirty="0"/>
              <a:t>Demur - you’re straightway dangerous -</a:t>
            </a:r>
          </a:p>
          <a:p>
            <a:pPr marL="0" indent="0">
              <a:buNone/>
            </a:pPr>
            <a:r>
              <a:rPr lang="en-US" dirty="0"/>
              <a:t>And handled with a Chain -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63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the paradox presented in the poem?</a:t>
            </a:r>
          </a:p>
          <a:p>
            <a:r>
              <a:rPr lang="en-GB" dirty="0"/>
              <a:t>What do the words «discerning» and «majority» imply?</a:t>
            </a:r>
          </a:p>
          <a:p>
            <a:r>
              <a:rPr lang="en-GB" dirty="0"/>
              <a:t>How do we </a:t>
            </a:r>
            <a:r>
              <a:rPr lang="tr-TR" dirty="0"/>
              <a:t>k</a:t>
            </a:r>
            <a:r>
              <a:rPr lang="en-GB" dirty="0"/>
              <a:t>now that the speaker does not believe that the majority is correct?</a:t>
            </a:r>
          </a:p>
          <a:p>
            <a:r>
              <a:rPr lang="en-GB" dirty="0"/>
              <a:t>How do the last five lines extend the subject beyond a contrast between sanity and insanity?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01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3" y="872836"/>
            <a:ext cx="10522527" cy="5304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Sick Rose</a:t>
            </a:r>
          </a:p>
          <a:p>
            <a:pPr marL="0" indent="0">
              <a:buNone/>
            </a:pPr>
            <a:r>
              <a:rPr lang="en-US" dirty="0"/>
              <a:t>BY WILLIAM BLAKE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O Rose thou art sick. </a:t>
            </a:r>
          </a:p>
          <a:p>
            <a:pPr marL="0" indent="0">
              <a:buNone/>
            </a:pPr>
            <a:r>
              <a:rPr lang="en-US" dirty="0"/>
              <a:t>The invisible worm, </a:t>
            </a:r>
          </a:p>
          <a:p>
            <a:pPr marL="0" indent="0">
              <a:buNone/>
            </a:pPr>
            <a:r>
              <a:rPr lang="en-US" dirty="0"/>
              <a:t>That flies in the night </a:t>
            </a:r>
          </a:p>
          <a:p>
            <a:pPr marL="0" indent="0">
              <a:buNone/>
            </a:pPr>
            <a:r>
              <a:rPr lang="en-US" dirty="0"/>
              <a:t>In the howling storm: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found out thy bed </a:t>
            </a:r>
          </a:p>
          <a:p>
            <a:pPr marL="0" indent="0">
              <a:buNone/>
            </a:pPr>
            <a:r>
              <a:rPr lang="en-US" dirty="0"/>
              <a:t>Of crimson joy: </a:t>
            </a:r>
          </a:p>
          <a:p>
            <a:pPr marL="0" indent="0">
              <a:buNone/>
            </a:pPr>
            <a:r>
              <a:rPr lang="en-US" dirty="0"/>
              <a:t>And his dark secret love </a:t>
            </a:r>
          </a:p>
          <a:p>
            <a:pPr marL="0" indent="0">
              <a:buNone/>
            </a:pPr>
            <a:r>
              <a:rPr lang="en-US" dirty="0"/>
              <a:t>Does thy life destroy.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6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04" y="-249382"/>
            <a:ext cx="452437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What figures of speech do you find in the poem in addition to symbol?</a:t>
            </a:r>
          </a:p>
        </p:txBody>
      </p:sp>
    </p:spTree>
    <p:extLst>
      <p:ext uri="{BB962C8B-B14F-4D97-AF65-F5344CB8AC3E}">
        <p14:creationId xmlns:p14="http://schemas.microsoft.com/office/powerpoint/2010/main" val="26834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/>
              <a:t>What are the possible symbolic meanings of the «night» and the «storm»? </a:t>
            </a:r>
          </a:p>
        </p:txBody>
      </p:sp>
    </p:spTree>
    <p:extLst>
      <p:ext uri="{BB962C8B-B14F-4D97-AF65-F5344CB8AC3E}">
        <p14:creationId xmlns:p14="http://schemas.microsoft.com/office/powerpoint/2010/main" val="263127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291" y="180111"/>
            <a:ext cx="10813473" cy="60107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en-US" sz="1800" b="1" dirty="0"/>
              <a:t>The Road Not Taken </a:t>
            </a:r>
            <a:r>
              <a:rPr lang="tr-TR" sz="1800" dirty="0" err="1" smtClean="0"/>
              <a:t>by</a:t>
            </a:r>
            <a:r>
              <a:rPr lang="tr-TR" sz="1800" dirty="0" smtClean="0"/>
              <a:t> Robert </a:t>
            </a:r>
            <a:r>
              <a:rPr lang="tr-TR" sz="1800" dirty="0" err="1" smtClean="0"/>
              <a:t>Frost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Two roads diverged in a yellow wood,</a:t>
            </a:r>
          </a:p>
          <a:p>
            <a:pPr marL="0" indent="0">
              <a:buNone/>
            </a:pPr>
            <a:r>
              <a:rPr lang="en-US" sz="1800" dirty="0"/>
              <a:t>And sorry I could not travel both</a:t>
            </a:r>
          </a:p>
          <a:p>
            <a:pPr marL="0" indent="0">
              <a:buNone/>
            </a:pPr>
            <a:r>
              <a:rPr lang="en-US" sz="1800" dirty="0"/>
              <a:t>And be one traveler, long I stood</a:t>
            </a:r>
          </a:p>
          <a:p>
            <a:pPr marL="0" indent="0">
              <a:buNone/>
            </a:pPr>
            <a:r>
              <a:rPr lang="en-US" sz="1800" dirty="0"/>
              <a:t>And looked down one as far as I could</a:t>
            </a:r>
          </a:p>
          <a:p>
            <a:pPr marL="0" indent="0">
              <a:buNone/>
            </a:pPr>
            <a:r>
              <a:rPr lang="en-US" sz="1800" dirty="0"/>
              <a:t>To where it bent in the undergrowth;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Then took the other, as just as fair,</a:t>
            </a:r>
          </a:p>
          <a:p>
            <a:pPr marL="0" indent="0">
              <a:buNone/>
            </a:pPr>
            <a:r>
              <a:rPr lang="en-US" sz="1800" dirty="0"/>
              <a:t>And having perhaps the better claim,</a:t>
            </a:r>
          </a:p>
          <a:p>
            <a:pPr marL="0" indent="0">
              <a:buNone/>
            </a:pPr>
            <a:r>
              <a:rPr lang="en-US" sz="1800" dirty="0"/>
              <a:t>Because it was grassy and wanted wear;</a:t>
            </a:r>
          </a:p>
          <a:p>
            <a:pPr marL="0" indent="0">
              <a:buNone/>
            </a:pPr>
            <a:r>
              <a:rPr lang="en-US" sz="1800" dirty="0"/>
              <a:t>Though as for that the passing there</a:t>
            </a:r>
          </a:p>
          <a:p>
            <a:pPr marL="0" indent="0">
              <a:buNone/>
            </a:pPr>
            <a:r>
              <a:rPr lang="en-US" sz="1800" dirty="0"/>
              <a:t>Had worn them really about the same,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293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And both that morning equally lay</a:t>
            </a:r>
          </a:p>
          <a:p>
            <a:pPr marL="0" indent="0">
              <a:buNone/>
            </a:pPr>
            <a:r>
              <a:rPr lang="en-US" dirty="0"/>
              <a:t>In leaves no step had trodden black.</a:t>
            </a:r>
          </a:p>
          <a:p>
            <a:pPr marL="0" indent="0">
              <a:buNone/>
            </a:pPr>
            <a:r>
              <a:rPr lang="en-US" dirty="0"/>
              <a:t>Oh, I kept the first for another day!</a:t>
            </a:r>
          </a:p>
          <a:p>
            <a:pPr marL="0" indent="0">
              <a:buNone/>
            </a:pPr>
            <a:r>
              <a:rPr lang="en-US" dirty="0"/>
              <a:t>Yet knowing how way leads on to way,</a:t>
            </a:r>
          </a:p>
          <a:p>
            <a:pPr marL="0" indent="0">
              <a:buNone/>
            </a:pPr>
            <a:r>
              <a:rPr lang="en-US" dirty="0"/>
              <a:t>I doubted if I should ever come back.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shall be telling this with a sigh</a:t>
            </a:r>
          </a:p>
          <a:p>
            <a:pPr marL="0" indent="0">
              <a:buNone/>
            </a:pPr>
            <a:r>
              <a:rPr lang="en-US" dirty="0"/>
              <a:t>Somewhere ages and ages hence:</a:t>
            </a:r>
          </a:p>
          <a:p>
            <a:pPr marL="0" indent="0">
              <a:buNone/>
            </a:pPr>
            <a:r>
              <a:rPr lang="en-US" dirty="0"/>
              <a:t>Two roads diverged in a wood, and I—</a:t>
            </a:r>
          </a:p>
          <a:p>
            <a:pPr marL="0" indent="0">
              <a:buNone/>
            </a:pPr>
            <a:r>
              <a:rPr lang="en-US" dirty="0"/>
              <a:t>I took the one less traveled by,</a:t>
            </a:r>
          </a:p>
          <a:p>
            <a:pPr marL="0" indent="0">
              <a:buNone/>
            </a:pPr>
            <a:r>
              <a:rPr lang="en-US" dirty="0"/>
              <a:t>And that has made all the difference.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0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is the symbolic meaning of «two roads»?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Does the speaker feel that he has made the wrong choice in tak</a:t>
            </a:r>
            <a:r>
              <a:rPr lang="tr-TR" dirty="0"/>
              <a:t>i</a:t>
            </a:r>
            <a:r>
              <a:rPr lang="en-GB" dirty="0"/>
              <a:t>ng the road «less travelled by»? If not, why will he «sigh»?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will the choice between two roads that seem very much alike make such a difference?</a:t>
            </a:r>
          </a:p>
        </p:txBody>
      </p:sp>
    </p:spTree>
    <p:extLst>
      <p:ext uri="{BB962C8B-B14F-4D97-AF65-F5344CB8AC3E}">
        <p14:creationId xmlns:p14="http://schemas.microsoft.com/office/powerpoint/2010/main" val="121629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ALLEGORY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Allegory means a story that suggests another story. An allegory is present in literature whenever it is clear that the author is saying, «By this I also mean that.» </a:t>
            </a:r>
            <a:r>
              <a:rPr lang="tr-TR" dirty="0"/>
              <a:t>It refers to a</a:t>
            </a:r>
            <a:r>
              <a:rPr lang="en-US" dirty="0"/>
              <a:t> work of art that has a hidden meaning that aims to teach a lesson, explain a difficult concept, or explore a historical or political situation.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Everyman is an allegorical play about every human being, and the characters (Fellowship, Goods, Good Deeds, etc.) </a:t>
            </a:r>
            <a:r>
              <a:rPr lang="tr-TR" dirty="0"/>
              <a:t>that the protagonist</a:t>
            </a:r>
            <a:r>
              <a:rPr lang="en-GB" dirty="0"/>
              <a:t> interacts with symbolise what every human experiences in life.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E.g. </a:t>
            </a:r>
            <a:r>
              <a:rPr lang="tr-TR" i="1" dirty="0"/>
              <a:t>Animal Farm </a:t>
            </a:r>
            <a:r>
              <a:rPr lang="tr-TR" dirty="0"/>
              <a:t>by George Orwell (</a:t>
            </a:r>
            <a:r>
              <a:rPr lang="en-US" dirty="0"/>
              <a:t>each of the </a:t>
            </a:r>
            <a:r>
              <a:rPr lang="tr-TR" dirty="0"/>
              <a:t>characters </a:t>
            </a:r>
            <a:r>
              <a:rPr lang="en-US" dirty="0"/>
              <a:t>represent</a:t>
            </a:r>
            <a:r>
              <a:rPr lang="tr-TR" dirty="0"/>
              <a:t>ing</a:t>
            </a:r>
            <a:r>
              <a:rPr lang="en-US" dirty="0"/>
              <a:t> some figure from </a:t>
            </a:r>
            <a:r>
              <a:rPr lang="tr-TR" dirty="0"/>
              <a:t>the Russian</a:t>
            </a:r>
            <a:r>
              <a:rPr lang="en-US" dirty="0"/>
              <a:t> revolution</a:t>
            </a:r>
            <a:r>
              <a:rPr lang="tr-TR" dirty="0"/>
              <a:t>, </a:t>
            </a:r>
            <a:r>
              <a:rPr lang="tr-TR" i="1" dirty="0"/>
              <a:t>The Lord of the Flies </a:t>
            </a:r>
            <a:r>
              <a:rPr lang="tr-TR" dirty="0"/>
              <a:t>(an allegorical story about the conflict between good and evil) by William Golding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78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769</Words>
  <Application>Microsoft Office PowerPoint</Application>
  <PresentationFormat>Geniş ekran</PresentationFormat>
  <Paragraphs>94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SYMBOLISM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ALLEGORY</vt:lpstr>
      <vt:lpstr>PowerPoint Sunusu</vt:lpstr>
      <vt:lpstr>Paradox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93</cp:revision>
  <dcterms:created xsi:type="dcterms:W3CDTF">2018-11-27T06:15:09Z</dcterms:created>
  <dcterms:modified xsi:type="dcterms:W3CDTF">2020-05-03T23:42:34Z</dcterms:modified>
</cp:coreProperties>
</file>