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88" r:id="rId1"/>
  </p:sldMasterIdLst>
  <p:notesMasterIdLst>
    <p:notesMasterId r:id="rId10"/>
  </p:notesMasterIdLst>
  <p:handoutMasterIdLst>
    <p:handoutMasterId r:id="rId11"/>
  </p:handoutMasterIdLst>
  <p:sldIdLst>
    <p:sldId id="331" r:id="rId2"/>
    <p:sldId id="328" r:id="rId3"/>
    <p:sldId id="333" r:id="rId4"/>
    <p:sldId id="336" r:id="rId5"/>
    <p:sldId id="335" r:id="rId6"/>
    <p:sldId id="332" r:id="rId7"/>
    <p:sldId id="334" r:id="rId8"/>
    <p:sldId id="33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3090"/>
    <p:restoredTop sz="87817" autoAdjust="0"/>
  </p:normalViewPr>
  <p:slideViewPr>
    <p:cSldViewPr snapToGrid="0" snapToObjects="1">
      <p:cViewPr varScale="1">
        <p:scale>
          <a:sx n="70" d="100"/>
          <a:sy n="70" d="100"/>
        </p:scale>
        <p:origin x="200" y="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F42C28-EF26-FB48-A700-1774AAC97D04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11B0F1-8534-E444-AEEA-77BB8C432E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953417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0D90C2-D41D-7442-AB0E-A0AF20EBA49C}" type="datetime1">
              <a:rPr lang="en-US" smtClean="0"/>
              <a:t>5/9/20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32D4FF-3F6A-F143-980C-D4EB3FDC52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76528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660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6404" y="4800600"/>
            <a:ext cx="7063740" cy="1691640"/>
          </a:xfrm>
        </p:spPr>
        <p:txBody>
          <a:bodyPr>
            <a:normAutofit/>
          </a:bodyPr>
          <a:lstStyle>
            <a:lvl1pPr marL="0" indent="0" algn="l">
              <a:buNone/>
              <a:defRPr sz="2000" baseline="0">
                <a:solidFill>
                  <a:schemeClr val="tx1">
                    <a:lumMod val="8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fld id="{9A9DAC05-7E70-E046-A8BC-F9D875A00DF4}" type="datetime1">
              <a:rPr lang="en-US" smtClean="0"/>
              <a:t>5/9/20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269885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B11F-CB76-E344-BA39-B8B8E491D7F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375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486525" y="381000"/>
            <a:ext cx="1857375" cy="589756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71500" y="381000"/>
            <a:ext cx="5800725" cy="589756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00D4F-F8DD-F747-8DB9-F809CF1E2F20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9430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BBAC9A-02FC-E741-9BB2-D018128610AF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6767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6404" y="758952"/>
            <a:ext cx="706374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4800600"/>
            <a:ext cx="706374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1BA20-4769-4C4E-AE1B-8F623739C37E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3429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3888544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6404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94860" y="1828801"/>
            <a:ext cx="336042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75583-4550-3B4E-9E45-4BF01978924D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40376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717185"/>
            <a:ext cx="336042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6404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4599432" y="1717185"/>
            <a:ext cx="3364992" cy="731520"/>
          </a:xfrm>
        </p:spPr>
        <p:txBody>
          <a:bodyPr anchor="b">
            <a:normAutofit/>
          </a:bodyPr>
          <a:lstStyle>
            <a:lvl1pPr marL="0" indent="0">
              <a:buFontTx/>
              <a:buNone/>
              <a:defRPr lang="en-US" sz="1800" b="0" kern="1200" spc="10" baseline="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lnSpc>
                <a:spcPct val="95000"/>
              </a:lnSpc>
              <a:spcBef>
                <a:spcPts val="0"/>
              </a:spcBef>
              <a:spcAft>
                <a:spcPts val="200"/>
              </a:spcAft>
              <a:buClr>
                <a:schemeClr val="accent1"/>
              </a:buClr>
              <a:buSzPct val="8000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94860" y="2507550"/>
            <a:ext cx="336042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F564E-60F3-814E-A974-BFF0889CBB86}" type="datetime1">
              <a:rPr lang="en-US" smtClean="0"/>
              <a:t>5/9/20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0586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1B2D8-0696-6A4F-8B72-42A4C1395CDE}" type="datetime1">
              <a:rPr lang="en-US" smtClean="0"/>
              <a:t>5/9/20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1712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5FE51-B1E8-9E4D-BCF0-6CB77306CE91}" type="datetime1">
              <a:rPr lang="en-US" smtClean="0"/>
              <a:t>5/9/20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21252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936" y="457201"/>
            <a:ext cx="2400300" cy="1600197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78200" y="685800"/>
            <a:ext cx="4559300" cy="5486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936" y="2099735"/>
            <a:ext cx="24003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B5773-E136-E54B-A7C1-165FD837FC31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3806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846963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257800"/>
            <a:ext cx="748665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1"/>
            <a:ext cx="8469630" cy="5128923"/>
          </a:xfrm>
          <a:blipFill>
            <a:blip r:embed="rId2"/>
            <a:stretch>
              <a:fillRect/>
            </a:stretch>
          </a:blip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6108590"/>
            <a:ext cx="748665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46B88-1CFD-474A-BEA7-FDB1C35D5932}" type="datetime1">
              <a:rPr lang="en-US" smtClean="0"/>
              <a:t>5/9/20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
              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646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418195" y="0"/>
            <a:ext cx="73152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6404" y="365760"/>
            <a:ext cx="726948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6404" y="1828801"/>
            <a:ext cx="644652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831456" y="1044178"/>
            <a:ext cx="190499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38220521-94D3-9440-AB3C-81C09224D575}" type="datetime1">
              <a:rPr lang="en-US" smtClean="0"/>
              <a:t>5/9/20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6993255" y="4092178"/>
            <a:ext cx="3581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41055" y="6172201"/>
            <a:ext cx="685800" cy="593725"/>
          </a:xfrm>
          <a:prstGeom prst="rect">
            <a:avLst/>
          </a:prstGeom>
        </p:spPr>
        <p:txBody>
          <a:bodyPr vert="horz" lIns="27432" tIns="45720" rIns="27432" bIns="45720" rtlCol="0" anchor="ctr">
            <a:normAutofit/>
          </a:bodyPr>
          <a:lstStyle>
            <a:lvl1pPr algn="ctr">
              <a:defRPr sz="32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B0E34495-0114-2F4E-BF2F-3A865854BF5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340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89" r:id="rId1"/>
    <p:sldLayoutId id="2147483990" r:id="rId2"/>
    <p:sldLayoutId id="2147483991" r:id="rId3"/>
    <p:sldLayoutId id="2147483992" r:id="rId4"/>
    <p:sldLayoutId id="2147483993" r:id="rId5"/>
    <p:sldLayoutId id="2147483994" r:id="rId6"/>
    <p:sldLayoutId id="2147483995" r:id="rId7"/>
    <p:sldLayoutId id="2147483996" r:id="rId8"/>
    <p:sldLayoutId id="2147483997" r:id="rId9"/>
    <p:sldLayoutId id="2147483998" r:id="rId10"/>
    <p:sldLayoutId id="214748399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30120" y="4371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Atomic and Ionic Arrangements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73283"/>
            <a:ext cx="2133600" cy="365125"/>
          </a:xfrm>
        </p:spPr>
        <p:txBody>
          <a:bodyPr>
            <a:normAutofit fontScale="70000" lnSpcReduction="20000"/>
          </a:bodyPr>
          <a:lstStyle/>
          <a:p>
            <a:fld id="{B0E34495-0114-2F4E-BF2F-3A865854BF54}" type="slidenum">
              <a:rPr lang="en-US" smtClean="0"/>
              <a:t>1</a:t>
            </a:fld>
            <a:endParaRPr lang="en-US" dirty="0"/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>
          <a:xfrm>
            <a:off x="136258" y="1790065"/>
            <a:ext cx="8211879" cy="3306868"/>
          </a:xfrm>
          <a:prstGeom prst="rect">
            <a:avLst/>
          </a:prstGeom>
          <a:noFill/>
          <a:ln/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50000"/>
              </a:lnSpc>
              <a:buNone/>
            </a:pPr>
            <a:r>
              <a:rPr lang="en-US" sz="2000" b="1" dirty="0"/>
              <a:t>OBJECTIVES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relationships between unit cell edge length and atomic radius for FCC and BCC crystal structures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packing factor and density</a:t>
            </a:r>
          </a:p>
          <a:p>
            <a:pPr>
              <a:lnSpc>
                <a:spcPct val="150000"/>
              </a:lnSpc>
            </a:pPr>
            <a:r>
              <a:rPr lang="en-US" sz="2000" dirty="0"/>
              <a:t>crystal structure  transformation</a:t>
            </a:r>
          </a:p>
        </p:txBody>
      </p:sp>
    </p:spTree>
    <p:extLst>
      <p:ext uri="{BB962C8B-B14F-4D97-AF65-F5344CB8AC3E}">
        <p14:creationId xmlns:p14="http://schemas.microsoft.com/office/powerpoint/2010/main" val="221221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03206" y="299791"/>
            <a:ext cx="848359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000" dirty="0"/>
              <a:t>Number of atoms per unit cell</a:t>
            </a:r>
          </a:p>
          <a:p>
            <a:pPr marL="742950" lvl="1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000" dirty="0"/>
              <a:t>FCC (n = 4)</a:t>
            </a:r>
          </a:p>
          <a:p>
            <a:pPr marL="742950" lvl="1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000" dirty="0"/>
              <a:t>SC (n = 1)</a:t>
            </a:r>
          </a:p>
          <a:p>
            <a:pPr marL="742950" lvl="1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000" dirty="0"/>
              <a:t>BCC (n = 2)</a:t>
            </a:r>
          </a:p>
          <a:p>
            <a:pPr marL="742950" lvl="1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000" dirty="0"/>
              <a:t>HCP (n = 6)</a:t>
            </a: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203206" y="2641599"/>
            <a:ext cx="6055825" cy="46628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In BCC : Atoms are located and center of the cube</a:t>
            </a:r>
          </a:p>
          <a:p>
            <a:pPr>
              <a:lnSpc>
                <a:spcPct val="150000"/>
              </a:lnSpc>
            </a:pPr>
            <a:r>
              <a:rPr lang="en-US" dirty="0"/>
              <a:t>n = 8 corners x (1/8) + 1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In FCC : Atoms are located at the corners and face of the cubes</a:t>
            </a:r>
          </a:p>
          <a:p>
            <a:pPr>
              <a:lnSpc>
                <a:spcPct val="150000"/>
              </a:lnSpc>
            </a:pPr>
            <a:r>
              <a:rPr lang="en-US" dirty="0"/>
              <a:t>n = 8 </a:t>
            </a:r>
            <a:r>
              <a:rPr lang="en-US" dirty="0" err="1"/>
              <a:t>cornes</a:t>
            </a:r>
            <a:r>
              <a:rPr lang="en-US" dirty="0"/>
              <a:t> x (1/8) + 6 faces (1/2)</a:t>
            </a:r>
          </a:p>
          <a:p>
            <a:pPr>
              <a:lnSpc>
                <a:spcPct val="150000"/>
              </a:lnSpc>
            </a:pPr>
            <a:endParaRPr lang="en-US" dirty="0"/>
          </a:p>
          <a:p>
            <a:pPr>
              <a:lnSpc>
                <a:spcPct val="150000"/>
              </a:lnSpc>
            </a:pPr>
            <a:r>
              <a:rPr lang="en-US" dirty="0"/>
              <a:t>In HCP  ; </a:t>
            </a:r>
          </a:p>
          <a:p>
            <a:pPr>
              <a:lnSpc>
                <a:spcPct val="150000"/>
              </a:lnSpc>
            </a:pPr>
            <a:r>
              <a:rPr lang="en-US" dirty="0"/>
              <a:t>3 mid plane atoms shared by no other cell : 3 x 1</a:t>
            </a:r>
          </a:p>
          <a:p>
            <a:pPr>
              <a:lnSpc>
                <a:spcPct val="150000"/>
              </a:lnSpc>
            </a:pPr>
            <a:r>
              <a:rPr lang="en-US" dirty="0"/>
              <a:t>12 hexagonal corner atoms shared by 6 cells : 12 x (1/6)</a:t>
            </a:r>
          </a:p>
          <a:p>
            <a:pPr>
              <a:lnSpc>
                <a:spcPct val="150000"/>
              </a:lnSpc>
            </a:pPr>
            <a:r>
              <a:rPr lang="en-US" dirty="0"/>
              <a:t>2 top/bottom plane atoms shared by 2 cells : 2 x (1/2)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2598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03206" y="299791"/>
            <a:ext cx="806758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/>
              <a:t>Atomic Radius vs Lattice Parameters</a:t>
            </a: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000" dirty="0"/>
              <a:t>Directions in the unit cell along which atoms are in continuous contact are </a:t>
            </a:r>
            <a:r>
              <a:rPr lang="en-US" sz="2000" b="1" i="1" dirty="0"/>
              <a:t>close-packed directions.</a:t>
            </a: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/>
          </a:p>
          <a:p>
            <a:pPr lvl="1" algn="just">
              <a:lnSpc>
                <a:spcPct val="150000"/>
              </a:lnSpc>
            </a:pPr>
            <a:r>
              <a:rPr lang="en-US" sz="2000" dirty="0"/>
              <a:t>     SC                           BCC					 FCC				                                                 </a:t>
            </a: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Rectangle 20"/>
              <p:cNvSpPr/>
              <p:nvPr/>
            </p:nvSpPr>
            <p:spPr>
              <a:xfrm>
                <a:off x="827163" y="2815476"/>
                <a:ext cx="1247452" cy="369332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latin typeface="Cambria Math" charset="0"/>
                            </a:rPr>
                            <m:t>𝑜</m:t>
                          </m:r>
                        </m:sub>
                      </m:sSub>
                      <m:r>
                        <a:rPr lang="en-US" i="0">
                          <a:latin typeface="Cambria Math" charset="0"/>
                        </a:rPr>
                        <m:t>=2</m:t>
                      </m:r>
                      <m:r>
                        <a:rPr lang="en-US" i="1">
                          <a:latin typeface="Cambria Math" charset="0"/>
                        </a:rPr>
                        <m:t>𝑟</m:t>
                      </m:r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1" name="Rectangle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163" y="2815476"/>
                <a:ext cx="1247452" cy="369332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Rectangle 21"/>
              <p:cNvSpPr/>
              <p:nvPr/>
            </p:nvSpPr>
            <p:spPr>
              <a:xfrm>
                <a:off x="3035492" y="2595471"/>
                <a:ext cx="1230584" cy="66358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latin typeface="Cambria Math" charset="0"/>
                            </a:rPr>
                            <m:t>𝑜</m:t>
                          </m:r>
                        </m:sub>
                      </m:sSub>
                      <m:r>
                        <a:rPr lang="en-US" i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charset="0"/>
                            </a:rPr>
                            <m:t>4</m:t>
                          </m:r>
                          <m:r>
                            <a:rPr lang="en-US" i="1">
                              <a:latin typeface="Cambria Math" charset="0"/>
                            </a:rPr>
                            <m:t>𝑟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0">
                                  <a:latin typeface="Cambria Math" charset="0"/>
                                </a:rPr>
                                <m:t>3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2" name="Rectangle 2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35492" y="2595471"/>
                <a:ext cx="1230584" cy="663580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Rectangle 22"/>
              <p:cNvSpPr/>
              <p:nvPr/>
            </p:nvSpPr>
            <p:spPr>
              <a:xfrm>
                <a:off x="5591130" y="2566659"/>
                <a:ext cx="1151489" cy="66357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charset="0"/>
                            </a:rPr>
                            <m:t>𝑎</m:t>
                          </m:r>
                        </m:e>
                        <m:sub>
                          <m:r>
                            <a:rPr lang="en-US" i="1">
                              <a:latin typeface="Cambria Math" charset="0"/>
                            </a:rPr>
                            <m:t>𝑜</m:t>
                          </m:r>
                        </m:sub>
                      </m:sSub>
                      <m:r>
                        <a:rPr lang="en-US" i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0">
                              <a:latin typeface="Cambria Math" charset="0"/>
                            </a:rPr>
                            <m:t>4</m:t>
                          </m:r>
                          <m:r>
                            <a:rPr lang="en-US" i="1">
                              <a:latin typeface="Cambria Math" charset="0"/>
                            </a:rPr>
                            <m:t>𝑟</m:t>
                          </m:r>
                        </m:num>
                        <m:den>
                          <m:rad>
                            <m:radPr>
                              <m:degHide m:val="on"/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radPr>
                            <m:deg/>
                            <m:e>
                              <m:r>
                                <a:rPr lang="en-US" i="0">
                                  <a:latin typeface="Cambria Math" charset="0"/>
                                </a:rPr>
                                <m:t>2</m:t>
                              </m:r>
                            </m:e>
                          </m:rad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23" name="Rectangle 2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91130" y="2566659"/>
                <a:ext cx="1151489" cy="663579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7" name="Group 66"/>
          <p:cNvGrpSpPr/>
          <p:nvPr/>
        </p:nvGrpSpPr>
        <p:grpSpPr>
          <a:xfrm>
            <a:off x="639019" y="3635026"/>
            <a:ext cx="1448134" cy="1690546"/>
            <a:chOff x="603519" y="4814497"/>
            <a:chExt cx="1448134" cy="1690546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946582" y="6505043"/>
              <a:ext cx="720000" cy="0"/>
            </a:xfrm>
            <a:prstGeom prst="straightConnector1">
              <a:avLst/>
            </a:prstGeom>
            <a:ln>
              <a:solidFill>
                <a:schemeClr val="accent2"/>
              </a:solidFill>
              <a:prstDash val="dash"/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6" name="Group 65"/>
            <p:cNvGrpSpPr/>
            <p:nvPr/>
          </p:nvGrpSpPr>
          <p:grpSpPr>
            <a:xfrm>
              <a:off x="603519" y="4814497"/>
              <a:ext cx="1448134" cy="1685198"/>
              <a:chOff x="603519" y="4814497"/>
              <a:chExt cx="1448134" cy="1685198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603519" y="4814497"/>
                <a:ext cx="1448134" cy="1465060"/>
                <a:chOff x="484985" y="4289566"/>
                <a:chExt cx="1448134" cy="1465060"/>
              </a:xfrm>
            </p:grpSpPr>
            <p:sp>
              <p:nvSpPr>
                <p:cNvPr id="11" name="Oval 10"/>
                <p:cNvSpPr>
                  <a:spLocks noChangeAspect="1"/>
                </p:cNvSpPr>
                <p:nvPr/>
              </p:nvSpPr>
              <p:spPr>
                <a:xfrm>
                  <a:off x="1213116" y="4289566"/>
                  <a:ext cx="720000" cy="720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46000">
                      <a:schemeClr val="accent1">
                        <a:lumMod val="95000"/>
                        <a:lumOff val="5000"/>
                      </a:schemeClr>
                    </a:gs>
                    <a:gs pos="100000">
                      <a:schemeClr val="accent1">
                        <a:lumMod val="60000"/>
                      </a:schemeClr>
                    </a:gs>
                  </a:gsLst>
                  <a:path path="circle">
                    <a:fillToRect l="50000" t="130000" r="50000" b="-30000"/>
                  </a:path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2" name="Oval 11"/>
                <p:cNvSpPr>
                  <a:spLocks noChangeAspect="1"/>
                </p:cNvSpPr>
                <p:nvPr/>
              </p:nvSpPr>
              <p:spPr>
                <a:xfrm>
                  <a:off x="484988" y="5034626"/>
                  <a:ext cx="720000" cy="720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46000">
                      <a:schemeClr val="accent1">
                        <a:lumMod val="95000"/>
                        <a:lumOff val="5000"/>
                      </a:schemeClr>
                    </a:gs>
                    <a:gs pos="100000">
                      <a:schemeClr val="accent1">
                        <a:lumMod val="60000"/>
                      </a:schemeClr>
                    </a:gs>
                  </a:gsLst>
                  <a:path path="circle">
                    <a:fillToRect l="50000" t="130000" r="50000" b="-30000"/>
                  </a:path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" name="Oval 12"/>
                <p:cNvSpPr>
                  <a:spLocks noChangeAspect="1"/>
                </p:cNvSpPr>
                <p:nvPr/>
              </p:nvSpPr>
              <p:spPr>
                <a:xfrm>
                  <a:off x="1213119" y="5017696"/>
                  <a:ext cx="720000" cy="720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46000">
                      <a:schemeClr val="accent1">
                        <a:lumMod val="95000"/>
                        <a:lumOff val="5000"/>
                      </a:schemeClr>
                    </a:gs>
                    <a:gs pos="100000">
                      <a:schemeClr val="accent1">
                        <a:lumMod val="60000"/>
                      </a:schemeClr>
                    </a:gs>
                  </a:gsLst>
                  <a:path path="circle">
                    <a:fillToRect l="50000" t="130000" r="50000" b="-30000"/>
                  </a:path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" name="Oval 9"/>
                <p:cNvSpPr>
                  <a:spLocks noChangeAspect="1"/>
                </p:cNvSpPr>
                <p:nvPr/>
              </p:nvSpPr>
              <p:spPr>
                <a:xfrm>
                  <a:off x="484985" y="4306496"/>
                  <a:ext cx="720000" cy="720000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chemeClr val="accent1">
                        <a:lumMod val="40000"/>
                        <a:lumOff val="60000"/>
                      </a:schemeClr>
                    </a:gs>
                    <a:gs pos="46000">
                      <a:schemeClr val="accent1">
                        <a:lumMod val="95000"/>
                        <a:lumOff val="5000"/>
                      </a:schemeClr>
                    </a:gs>
                    <a:gs pos="100000">
                      <a:schemeClr val="accent1">
                        <a:lumMod val="60000"/>
                      </a:schemeClr>
                    </a:gs>
                  </a:gsLst>
                  <a:path path="circle">
                    <a:fillToRect l="50000" t="130000" r="50000" b="-30000"/>
                  </a:path>
                  <a:tileRect/>
                </a:gradFill>
              </p:spPr>
              <p:style>
                <a:lnRef idx="1">
                  <a:schemeClr val="accent1"/>
                </a:lnRef>
                <a:fillRef idx="3">
                  <a:schemeClr val="accent1"/>
                </a:fillRef>
                <a:effectRef idx="2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5" name="Straight Connector 14"/>
                <p:cNvCxnSpPr/>
                <p:nvPr/>
              </p:nvCxnSpPr>
              <p:spPr>
                <a:xfrm>
                  <a:off x="844985" y="5377696"/>
                  <a:ext cx="720000" cy="0"/>
                </a:xfrm>
                <a:prstGeom prst="line">
                  <a:avLst/>
                </a:prstGeom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/>
                <p:cNvCxnSpPr/>
                <p:nvPr/>
              </p:nvCxnSpPr>
              <p:spPr>
                <a:xfrm>
                  <a:off x="844988" y="4700370"/>
                  <a:ext cx="720000" cy="0"/>
                </a:xfrm>
                <a:prstGeom prst="line">
                  <a:avLst/>
                </a:prstGeom>
                <a:ln>
                  <a:solidFill>
                    <a:srgbClr val="C00000"/>
                  </a:solidFill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/>
                <p:cNvCxnSpPr/>
                <p:nvPr/>
              </p:nvCxnSpPr>
              <p:spPr>
                <a:xfrm>
                  <a:off x="1200581" y="5055966"/>
                  <a:ext cx="720000" cy="0"/>
                </a:xfrm>
                <a:prstGeom prst="line">
                  <a:avLst/>
                </a:prstGeom>
                <a:ln>
                  <a:solidFill>
                    <a:srgbClr val="C00000"/>
                  </a:solidFill>
                </a:ln>
                <a:scene3d>
                  <a:camera prst="orthographicFront">
                    <a:rot lat="0" lon="0" rev="54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Straight Connector 17"/>
                <p:cNvCxnSpPr/>
                <p:nvPr/>
              </p:nvCxnSpPr>
              <p:spPr>
                <a:xfrm>
                  <a:off x="506331" y="5055966"/>
                  <a:ext cx="720000" cy="0"/>
                </a:xfrm>
                <a:prstGeom prst="line">
                  <a:avLst/>
                </a:prstGeom>
                <a:ln>
                  <a:solidFill>
                    <a:srgbClr val="C00000"/>
                  </a:solidFill>
                </a:ln>
                <a:scene3d>
                  <a:camera prst="orthographicFront">
                    <a:rot lat="0" lon="0" rev="5400000"/>
                  </a:camera>
                  <a:lightRig rig="threePt" dir="t"/>
                </a:scene3d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7" name="Rectangle 26"/>
                  <p:cNvSpPr/>
                  <p:nvPr/>
                </p:nvSpPr>
                <p:spPr>
                  <a:xfrm>
                    <a:off x="1099001" y="6130363"/>
                    <a:ext cx="478464" cy="369332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charset="0"/>
                                </a:rPr>
                                <m:t>𝑎</m:t>
                              </m:r>
                            </m:e>
                            <m:sub>
                              <m:r>
                                <a:rPr lang="en-US" i="1">
                                  <a:latin typeface="Cambria Math" charset="0"/>
                                </a:rPr>
                                <m:t>𝑜</m:t>
                              </m:r>
                            </m:sub>
                          </m:sSub>
                        </m:oMath>
                      </m:oMathPara>
                    </a14:m>
                    <a:endParaRPr lang="en-US" dirty="0"/>
                  </a:p>
                </p:txBody>
              </p:sp>
            </mc:Choice>
            <mc:Fallback xmlns="">
              <p:sp>
                <p:nvSpPr>
                  <p:cNvPr id="27" name="Rectangle 26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99001" y="6130363"/>
                    <a:ext cx="478464" cy="369332"/>
                  </a:xfrm>
                  <a:prstGeom prst="rect">
                    <a:avLst/>
                  </a:prstGeom>
                  <a:blipFill rotWithShape="0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n-US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64" name="Group 63"/>
          <p:cNvGrpSpPr/>
          <p:nvPr/>
        </p:nvGrpSpPr>
        <p:grpSpPr>
          <a:xfrm>
            <a:off x="2985398" y="3577340"/>
            <a:ext cx="2291918" cy="1817818"/>
            <a:chOff x="3575695" y="4667346"/>
            <a:chExt cx="2291918" cy="1817818"/>
          </a:xfrm>
        </p:grpSpPr>
        <p:sp>
          <p:nvSpPr>
            <p:cNvPr id="28" name="Oval 27"/>
            <p:cNvSpPr/>
            <p:nvPr/>
          </p:nvSpPr>
          <p:spPr>
            <a:xfrm>
              <a:off x="3575695" y="4712166"/>
              <a:ext cx="720000" cy="720000"/>
            </a:xfrm>
            <a:prstGeom prst="ellipse">
              <a:avLst/>
            </a:prstGeom>
            <a:gradFill flip="none" rotWithShape="1">
              <a:gsLst>
                <a:gs pos="0">
                  <a:schemeClr val="accent2"/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4160709" y="5164666"/>
              <a:ext cx="720000" cy="720000"/>
            </a:xfrm>
            <a:prstGeom prst="ellipse">
              <a:avLst/>
            </a:prstGeom>
            <a:gradFill flip="none" rotWithShape="1">
              <a:gsLst>
                <a:gs pos="0">
                  <a:schemeClr val="accent2"/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4779108" y="5595029"/>
              <a:ext cx="720000" cy="720000"/>
            </a:xfrm>
            <a:prstGeom prst="ellipse">
              <a:avLst/>
            </a:prstGeom>
            <a:gradFill flip="none" rotWithShape="1">
              <a:gsLst>
                <a:gs pos="0">
                  <a:schemeClr val="accent2"/>
                </a:gs>
                <a:gs pos="46000">
                  <a:schemeClr val="accent2">
                    <a:lumMod val="95000"/>
                    <a:lumOff val="5000"/>
                  </a:schemeClr>
                </a:gs>
                <a:gs pos="100000">
                  <a:schemeClr val="accent2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2" name="Straight Connector 31"/>
            <p:cNvCxnSpPr/>
            <p:nvPr/>
          </p:nvCxnSpPr>
          <p:spPr>
            <a:xfrm>
              <a:off x="3935695" y="5072166"/>
              <a:ext cx="1183062" cy="847391"/>
            </a:xfrm>
            <a:prstGeom prst="line">
              <a:avLst/>
            </a:prstGeom>
            <a:ln w="15875">
              <a:prstDash val="dash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Elbow Connector 40"/>
            <p:cNvCxnSpPr/>
            <p:nvPr/>
          </p:nvCxnSpPr>
          <p:spPr>
            <a:xfrm flipV="1">
              <a:off x="4520709" y="4831427"/>
              <a:ext cx="796358" cy="600739"/>
            </a:xfrm>
            <a:prstGeom prst="bentConnector3">
              <a:avLst/>
            </a:prstGeom>
            <a:ln w="12700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2" name="Rectangle 41"/>
                <p:cNvSpPr/>
                <p:nvPr/>
              </p:nvSpPr>
              <p:spPr>
                <a:xfrm>
                  <a:off x="5210767" y="4667346"/>
                  <a:ext cx="656846" cy="395429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>
                              <a:latin typeface="Cambria Math" charset="0"/>
                            </a:rPr>
                            <m:t>3</m:t>
                          </m:r>
                        </m:e>
                      </m:rad>
                    </m:oMath>
                  </a14:m>
                  <a:r>
                    <a:rPr lang="en-US" dirty="0"/>
                    <a:t>a</a:t>
                  </a:r>
                  <a:r>
                    <a:rPr lang="en-US" baseline="-25000" dirty="0"/>
                    <a:t>o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42" name="Rectangle 41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10767" y="4667346"/>
                  <a:ext cx="656846" cy="395429"/>
                </a:xfrm>
                <a:prstGeom prst="rect">
                  <a:avLst/>
                </a:prstGeom>
                <a:blipFill rotWithShape="0">
                  <a:blip r:embed="rId6"/>
                  <a:stretch>
                    <a:fillRect t="-3077" r="-926" b="-2307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60" name="Straight Arrow Connector 59"/>
            <p:cNvCxnSpPr/>
            <p:nvPr/>
          </p:nvCxnSpPr>
          <p:spPr>
            <a:xfrm>
              <a:off x="3935695" y="6485164"/>
              <a:ext cx="1152000" cy="0"/>
            </a:xfrm>
            <a:prstGeom prst="straightConnector1">
              <a:avLst/>
            </a:prstGeom>
            <a:ln>
              <a:solidFill>
                <a:schemeClr val="accent2"/>
              </a:solidFill>
              <a:prstDash val="dash"/>
              <a:headEnd type="triangle"/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1" name="Rectangle 60"/>
                <p:cNvSpPr/>
                <p:nvPr/>
              </p:nvSpPr>
              <p:spPr>
                <a:xfrm>
                  <a:off x="4265529" y="6113433"/>
                  <a:ext cx="47846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latin typeface="Cambria Math" charset="0"/>
                              </a:rPr>
                              <m:t>𝑜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1" name="Rectangle 60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65529" y="6113433"/>
                  <a:ext cx="478464" cy="369332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  <p:cxnSp>
        <p:nvCxnSpPr>
          <p:cNvPr id="62" name="Straight Arrow Connector 61"/>
          <p:cNvCxnSpPr/>
          <p:nvPr/>
        </p:nvCxnSpPr>
        <p:spPr>
          <a:xfrm>
            <a:off x="6196657" y="5455634"/>
            <a:ext cx="1152000" cy="0"/>
          </a:xfrm>
          <a:prstGeom prst="straightConnector1">
            <a:avLst/>
          </a:prstGeom>
          <a:ln>
            <a:solidFill>
              <a:schemeClr val="accent2"/>
            </a:solidFill>
            <a:prstDash val="dash"/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65" name="Group 64"/>
          <p:cNvGrpSpPr/>
          <p:nvPr/>
        </p:nvGrpSpPr>
        <p:grpSpPr>
          <a:xfrm>
            <a:off x="5790258" y="3554411"/>
            <a:ext cx="2480534" cy="1901223"/>
            <a:chOff x="6722533" y="4598472"/>
            <a:chExt cx="2480534" cy="1901223"/>
          </a:xfrm>
        </p:grpSpPr>
        <p:grpSp>
          <p:nvGrpSpPr>
            <p:cNvPr id="50" name="Group 49"/>
            <p:cNvGrpSpPr/>
            <p:nvPr/>
          </p:nvGrpSpPr>
          <p:grpSpPr>
            <a:xfrm>
              <a:off x="6722533" y="4598472"/>
              <a:ext cx="1823691" cy="1709232"/>
              <a:chOff x="6637868" y="4513807"/>
              <a:chExt cx="1823691" cy="1709232"/>
            </a:xfrm>
          </p:grpSpPr>
          <p:sp>
            <p:nvSpPr>
              <p:cNvPr id="43" name="Oval 42"/>
              <p:cNvSpPr/>
              <p:nvPr/>
            </p:nvSpPr>
            <p:spPr>
              <a:xfrm>
                <a:off x="6637868" y="4520907"/>
                <a:ext cx="720000" cy="720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  <a:tileRect/>
              </a:gra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4" name="Oval 43"/>
              <p:cNvSpPr/>
              <p:nvPr/>
            </p:nvSpPr>
            <p:spPr>
              <a:xfrm>
                <a:off x="7198351" y="5002428"/>
                <a:ext cx="720000" cy="720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  <a:tileRect/>
              </a:gra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5" name="Oval 44"/>
              <p:cNvSpPr/>
              <p:nvPr/>
            </p:nvSpPr>
            <p:spPr>
              <a:xfrm>
                <a:off x="7741556" y="4513807"/>
                <a:ext cx="720000" cy="720000"/>
              </a:xfrm>
              <a:prstGeom prst="ellipse">
                <a:avLst/>
              </a:prstGeom>
              <a:gradFill flip="none" rotWithShape="1"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  <a:tileRect/>
              </a:gra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6" name="Oval 45"/>
              <p:cNvSpPr/>
              <p:nvPr/>
            </p:nvSpPr>
            <p:spPr>
              <a:xfrm>
                <a:off x="6671737" y="5503039"/>
                <a:ext cx="720000" cy="720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</a:gra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47" name="Oval 46"/>
              <p:cNvSpPr/>
              <p:nvPr/>
            </p:nvSpPr>
            <p:spPr>
              <a:xfrm>
                <a:off x="7741559" y="5495939"/>
                <a:ext cx="720000" cy="720000"/>
              </a:xfrm>
              <a:prstGeom prst="ellipse">
                <a:avLst/>
              </a:prstGeom>
              <a:gradFill>
                <a:gsLst>
                  <a:gs pos="0">
                    <a:schemeClr val="accent1">
                      <a:lumMod val="40000"/>
                      <a:lumOff val="60000"/>
                    </a:schemeClr>
                  </a:gs>
                  <a:gs pos="46000">
                    <a:schemeClr val="accent1">
                      <a:lumMod val="95000"/>
                      <a:lumOff val="5000"/>
                    </a:schemeClr>
                  </a:gs>
                  <a:gs pos="100000">
                    <a:schemeClr val="accent1">
                      <a:lumMod val="60000"/>
                    </a:schemeClr>
                  </a:gs>
                </a:gsLst>
                <a:path path="circle">
                  <a:fillToRect l="50000" t="130000" r="50000" b="-30000"/>
                </a:path>
              </a:gradFill>
              <a:ln>
                <a:solidFill>
                  <a:schemeClr val="tx2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49" name="Straight Connector 48"/>
              <p:cNvCxnSpPr/>
              <p:nvPr/>
            </p:nvCxnSpPr>
            <p:spPr>
              <a:xfrm flipV="1">
                <a:off x="7044267" y="4831427"/>
                <a:ext cx="1049866" cy="1053239"/>
              </a:xfrm>
              <a:prstGeom prst="line">
                <a:avLst/>
              </a:prstGeom>
              <a:ln w="15875">
                <a:solidFill>
                  <a:schemeClr val="accent2"/>
                </a:solidFill>
                <a:prstDash val="dash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8" name="Straight Arrow Connector 57"/>
            <p:cNvCxnSpPr/>
            <p:nvPr/>
          </p:nvCxnSpPr>
          <p:spPr>
            <a:xfrm>
              <a:off x="7620000" y="5459288"/>
              <a:ext cx="996046" cy="0"/>
            </a:xfrm>
            <a:prstGeom prst="straightConnector1">
              <a:avLst/>
            </a:prstGeom>
            <a:ln w="15875">
              <a:solidFill>
                <a:schemeClr val="bg1">
                  <a:lumMod val="50000"/>
                </a:schemeClr>
              </a:solidFill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9" name="Rectangle 58"/>
                <p:cNvSpPr/>
                <p:nvPr/>
              </p:nvSpPr>
              <p:spPr>
                <a:xfrm>
                  <a:off x="8546221" y="5243037"/>
                  <a:ext cx="656846" cy="39632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14:m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b="0" i="0" smtClean="0">
                              <a:latin typeface="Cambria Math" charset="0"/>
                            </a:rPr>
                            <m:t>2</m:t>
                          </m:r>
                        </m:e>
                      </m:rad>
                    </m:oMath>
                  </a14:m>
                  <a:r>
                    <a:rPr lang="en-US" dirty="0"/>
                    <a:t>a</a:t>
                  </a:r>
                  <a:r>
                    <a:rPr lang="en-US" baseline="-25000" dirty="0"/>
                    <a:t>o</a:t>
                  </a:r>
                  <a:endParaRPr lang="en-US" dirty="0"/>
                </a:p>
              </p:txBody>
            </p:sp>
          </mc:Choice>
          <mc:Fallback xmlns="">
            <p:sp>
              <p:nvSpPr>
                <p:cNvPr id="59" name="Rectangle 5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546221" y="5243037"/>
                  <a:ext cx="656846" cy="396327"/>
                </a:xfrm>
                <a:prstGeom prst="rect">
                  <a:avLst/>
                </a:prstGeom>
                <a:blipFill rotWithShape="0">
                  <a:blip r:embed="rId8"/>
                  <a:stretch>
                    <a:fillRect t="-3077" r="-1852" b="-23077"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3" name="Rectangle 62"/>
                <p:cNvSpPr/>
                <p:nvPr/>
              </p:nvSpPr>
              <p:spPr>
                <a:xfrm>
                  <a:off x="7521268" y="6130363"/>
                  <a:ext cx="478464" cy="36933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charset="0"/>
                              </a:rPr>
                              <m:t>𝑎</m:t>
                            </m:r>
                          </m:e>
                          <m:sub>
                            <m:r>
                              <a:rPr lang="en-US" i="1">
                                <a:latin typeface="Cambria Math" charset="0"/>
                              </a:rPr>
                              <m:t>𝑜</m:t>
                            </m:r>
                          </m:sub>
                        </m:sSub>
                      </m:oMath>
                    </m:oMathPara>
                  </a14:m>
                  <a:endParaRPr lang="en-US" dirty="0"/>
                </a:p>
              </p:txBody>
            </p:sp>
          </mc:Choice>
          <mc:Fallback xmlns="">
            <p:sp>
              <p:nvSpPr>
                <p:cNvPr id="63" name="Rectangle 62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21268" y="6130363"/>
                  <a:ext cx="478464" cy="369332"/>
                </a:xfrm>
                <a:prstGeom prst="rect">
                  <a:avLst/>
                </a:prstGeom>
                <a:blipFill rotWithShape="0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140397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03206" y="299791"/>
            <a:ext cx="8009461" cy="58169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 dirty="0"/>
              <a:t>Coordination Number</a:t>
            </a:r>
          </a:p>
          <a:p>
            <a:pPr marL="742950" lvl="1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000" dirty="0"/>
              <a:t>The number of atoms touching a particular atom or the number of nearest neighbors is the </a:t>
            </a:r>
            <a:r>
              <a:rPr lang="en-US" sz="2000" b="1" i="1" dirty="0"/>
              <a:t>coordination number.</a:t>
            </a:r>
          </a:p>
          <a:p>
            <a:pPr marL="742950" lvl="1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000" dirty="0"/>
              <a:t>Indicates how tightly and efficiently atoms are packed. </a:t>
            </a:r>
          </a:p>
          <a:p>
            <a:pPr marL="742950" lvl="1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400" dirty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190222"/>
              </p:ext>
            </p:extLst>
          </p:nvPr>
        </p:nvGraphicFramePr>
        <p:xfrm>
          <a:off x="2302936" y="3073400"/>
          <a:ext cx="38100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5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446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Structure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Coordination Number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BCC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FCC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HCP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rgbClr val="C00000"/>
                          </a:solidFill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 flipV="1">
            <a:off x="1591736" y="4707467"/>
            <a:ext cx="711200" cy="203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561" y="4742842"/>
            <a:ext cx="1382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>
                <a:solidFill>
                  <a:srgbClr val="C00000"/>
                </a:solidFill>
              </a:rPr>
              <a:t>Maximum</a:t>
            </a:r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1625602" y="5061376"/>
            <a:ext cx="57573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971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5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03206" y="299791"/>
            <a:ext cx="8483594" cy="49859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400" dirty="0"/>
              <a:t>Atomic Packing Factor (APF)</a:t>
            </a: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400" dirty="0"/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r>
              <a:rPr lang="en-US" sz="2400" dirty="0"/>
              <a:t>Theoretical Density</a:t>
            </a:r>
          </a:p>
          <a:p>
            <a:pPr marL="285750" indent="-285750" algn="just">
              <a:lnSpc>
                <a:spcPct val="150000"/>
              </a:lnSpc>
              <a:buFont typeface="Arial"/>
              <a:buChar char="•"/>
            </a:pPr>
            <a:endParaRPr lang="en-US" sz="2000" dirty="0"/>
          </a:p>
        </p:txBody>
      </p:sp>
      <p:sp>
        <p:nvSpPr>
          <p:cNvPr id="9" name="TextBox 8"/>
          <p:cNvSpPr txBox="1"/>
          <p:nvPr/>
        </p:nvSpPr>
        <p:spPr>
          <a:xfrm>
            <a:off x="1712981" y="6068953"/>
            <a:ext cx="271189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ρ</a:t>
            </a:r>
            <a:r>
              <a:rPr lang="en-US" sz="2000" baseline="-25000" dirty="0" err="1"/>
              <a:t>metals</a:t>
            </a:r>
            <a:r>
              <a:rPr lang="en-US" sz="2000" dirty="0"/>
              <a:t>&gt; </a:t>
            </a:r>
            <a:r>
              <a:rPr lang="en-US" sz="2000" dirty="0" err="1"/>
              <a:t>ρ</a:t>
            </a:r>
            <a:r>
              <a:rPr lang="en-US" sz="2000" baseline="-25000" dirty="0" err="1"/>
              <a:t>ceramics</a:t>
            </a:r>
            <a:r>
              <a:rPr lang="en-US" sz="2000" baseline="-25000" dirty="0"/>
              <a:t> </a:t>
            </a:r>
            <a:r>
              <a:rPr lang="en-US" sz="2000" dirty="0"/>
              <a:t>&gt; </a:t>
            </a:r>
            <a:r>
              <a:rPr lang="en-US" sz="2000" dirty="0" err="1"/>
              <a:t>ρ</a:t>
            </a:r>
            <a:r>
              <a:rPr lang="en-US" sz="2000" baseline="-25000" dirty="0" err="1"/>
              <a:t>polymers</a:t>
            </a:r>
            <a:endParaRPr lang="en-US" sz="2000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Rectangle 1"/>
              <p:cNvSpPr/>
              <p:nvPr/>
            </p:nvSpPr>
            <p:spPr>
              <a:xfrm>
                <a:off x="620156" y="2131061"/>
                <a:ext cx="7609444" cy="190565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>
                  <a:lnSpc>
                    <a:spcPct val="150000"/>
                  </a:lnSpc>
                </a:pPr>
                <a:r>
                  <a:rPr lang="en-US" dirty="0"/>
                  <a:t>Both FCC and HCP crystal structures have atomic packing factor of 0.74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Atomic factor of BCC  is 0.68</a:t>
                </a:r>
              </a:p>
              <a:p>
                <a:pPr>
                  <a:lnSpc>
                    <a:spcPct val="150000"/>
                  </a:lnSpc>
                </a:pPr>
                <a:r>
                  <a:rPr lang="en-US" dirty="0"/>
                  <a:t>Max. packing factor is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 charset="0"/>
                          </a:rPr>
                          <m:t>𝜋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i="1">
                                <a:latin typeface="Cambria Math" charset="0"/>
                              </a:rPr>
                              <m:t>18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dirty="0">
                    <a:effectLst/>
                  </a:rPr>
                  <a:t> = 0.74 (</a:t>
                </a:r>
                <a:r>
                  <a:rPr lang="en-US" b="1" dirty="0">
                    <a:effectLst/>
                  </a:rPr>
                  <a:t>Kepler’s Conjecture</a:t>
                </a:r>
                <a:r>
                  <a:rPr lang="en-US" dirty="0">
                    <a:effectLst/>
                  </a:rPr>
                  <a:t>)</a:t>
                </a:r>
                <a:r>
                  <a:rPr lang="en-US" dirty="0"/>
                  <a:t> </a:t>
                </a:r>
              </a:p>
            </p:txBody>
          </p:sp>
        </mc:Choice>
        <mc:Fallback xmlns="">
          <p:sp>
            <p:nvSpPr>
              <p:cNvPr id="2" name="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0156" y="2131061"/>
                <a:ext cx="7609444" cy="1905650"/>
              </a:xfrm>
              <a:prstGeom prst="rect">
                <a:avLst/>
              </a:prstGeom>
              <a:blipFill rotWithShape="0">
                <a:blip r:embed="rId2"/>
                <a:stretch>
                  <a:fillRect l="-72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Rectangle 9"/>
              <p:cNvSpPr/>
              <p:nvPr/>
            </p:nvSpPr>
            <p:spPr>
              <a:xfrm>
                <a:off x="2656469" y="1512045"/>
                <a:ext cx="3577068" cy="619016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charset="0"/>
                        </a:rPr>
                        <m:t>𝐴𝑃𝐹</m:t>
                      </m:r>
                      <m:r>
                        <a:rPr lang="en-US" i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charset="0"/>
                            </a:rPr>
                            <m:t>𝑉𝑜𝑙𝑢𝑚𝑒</m:t>
                          </m:r>
                          <m:r>
                            <a:rPr lang="en-US" i="0">
                              <a:latin typeface="Cambria Math" charset="0"/>
                            </a:rPr>
                            <m:t> </m:t>
                          </m:r>
                          <m:r>
                            <a:rPr lang="en-US" i="1">
                              <a:latin typeface="Cambria Math" charset="0"/>
                            </a:rPr>
                            <m:t>𝑜𝑓</m:t>
                          </m:r>
                          <m:r>
                            <a:rPr lang="en-US" i="0">
                              <a:latin typeface="Cambria Math" charset="0"/>
                            </a:rPr>
                            <m:t> </m:t>
                          </m:r>
                          <m:r>
                            <a:rPr lang="en-US" i="1">
                              <a:latin typeface="Cambria Math" charset="0"/>
                            </a:rPr>
                            <m:t>𝑎𝑡𝑜𝑚𝑠</m:t>
                          </m:r>
                          <m:r>
                            <a:rPr lang="en-US" i="0">
                              <a:latin typeface="Cambria Math" charset="0"/>
                            </a:rPr>
                            <m:t> </m:t>
                          </m:r>
                          <m:r>
                            <a:rPr lang="en-US" i="1">
                              <a:latin typeface="Cambria Math" charset="0"/>
                            </a:rPr>
                            <m:t>𝑖𝑛</m:t>
                          </m:r>
                          <m:r>
                            <a:rPr lang="en-US" i="0">
                              <a:latin typeface="Cambria Math" charset="0"/>
                            </a:rPr>
                            <m:t> </m:t>
                          </m:r>
                          <m:r>
                            <a:rPr lang="en-US" i="1">
                              <a:latin typeface="Cambria Math" charset="0"/>
                            </a:rPr>
                            <m:t>𝑎</m:t>
                          </m:r>
                          <m:r>
                            <a:rPr lang="en-US" i="0">
                              <a:latin typeface="Cambria Math" charset="0"/>
                            </a:rPr>
                            <m:t> </m:t>
                          </m:r>
                          <m:r>
                            <a:rPr lang="en-US" i="1">
                              <a:latin typeface="Cambria Math" charset="0"/>
                            </a:rPr>
                            <m:t>𝑈𝐶</m:t>
                          </m:r>
                        </m:num>
                        <m:den>
                          <m:r>
                            <a:rPr lang="en-US" i="1">
                              <a:latin typeface="Cambria Math" charset="0"/>
                            </a:rPr>
                            <m:t>𝑇𝑜𝑡𝑎𝑙</m:t>
                          </m:r>
                          <m:r>
                            <a:rPr lang="en-US" i="0">
                              <a:latin typeface="Cambria Math" charset="0"/>
                            </a:rPr>
                            <m:t>  </m:t>
                          </m:r>
                          <m:r>
                            <a:rPr lang="en-US" i="1">
                              <a:latin typeface="Cambria Math" charset="0"/>
                            </a:rPr>
                            <m:t>𝑈𝐶</m:t>
                          </m:r>
                          <m:r>
                            <a:rPr lang="en-US" i="0">
                              <a:latin typeface="Cambria Math" charset="0"/>
                            </a:rPr>
                            <m:t> </m:t>
                          </m:r>
                          <m:r>
                            <a:rPr lang="en-US" i="1">
                              <a:latin typeface="Cambria Math" charset="0"/>
                            </a:rPr>
                            <m:t>𝑣𝑜𝑙𝑢𝑚𝑒</m:t>
                          </m:r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0" name="Rectangle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56469" y="1512045"/>
                <a:ext cx="3577068" cy="619016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/>
              <p:cNvSpPr/>
              <p:nvPr/>
            </p:nvSpPr>
            <p:spPr>
              <a:xfrm>
                <a:off x="1189369" y="4852943"/>
                <a:ext cx="2284727" cy="65954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>
                          <a:latin typeface="Cambria Math" charset="0"/>
                        </a:rPr>
                        <m:t>𝜌</m:t>
                      </m:r>
                      <m:r>
                        <a:rPr lang="en-US" i="0">
                          <a:latin typeface="Cambria Math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i="1">
                              <a:latin typeface="Cambria Math" charset="0"/>
                            </a:rPr>
                            <m:t>𝑛𝐴</m:t>
                          </m:r>
                        </m:num>
                        <m:den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i="1">
                                  <a:latin typeface="Cambria Math" charset="0"/>
                                </a:rPr>
                                <m:t>𝑐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latin typeface="Cambria Math" charset="0"/>
                                </a:rPr>
                                <m:t>𝑁</m:t>
                              </m:r>
                            </m:e>
                            <m:sub>
                              <m:r>
                                <a:rPr lang="en-US" i="1">
                                  <a:latin typeface="Cambria Math" charset="0"/>
                                </a:rPr>
                                <m:t>𝐴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dirty="0"/>
              </a:p>
            </p:txBody>
          </p:sp>
        </mc:Choice>
        <mc:Fallback xmlns="">
          <p:sp>
            <p:nvSpPr>
              <p:cNvPr id="11" name="Rectangle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189369" y="4852943"/>
                <a:ext cx="2284727" cy="659540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2" name="TextBox 11"/>
          <p:cNvSpPr txBox="1"/>
          <p:nvPr/>
        </p:nvSpPr>
        <p:spPr>
          <a:xfrm>
            <a:off x="3596658" y="4696389"/>
            <a:ext cx="4226542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i="1" dirty="0"/>
              <a:t>n = # of atoms</a:t>
            </a:r>
          </a:p>
          <a:p>
            <a:r>
              <a:rPr lang="en-US" sz="1600" i="1" dirty="0"/>
              <a:t>A = atomic weight</a:t>
            </a:r>
          </a:p>
          <a:p>
            <a:r>
              <a:rPr lang="en-US" sz="1600" i="1" dirty="0"/>
              <a:t>V</a:t>
            </a:r>
            <a:r>
              <a:rPr lang="en-US" sz="1600" i="1" baseline="-25000" dirty="0"/>
              <a:t>C</a:t>
            </a:r>
            <a:r>
              <a:rPr lang="en-US" sz="1600" i="1" dirty="0"/>
              <a:t> = UC volume</a:t>
            </a:r>
          </a:p>
          <a:p>
            <a:r>
              <a:rPr lang="en-US" sz="1600" i="1" dirty="0"/>
              <a:t>N</a:t>
            </a:r>
            <a:r>
              <a:rPr lang="en-US" sz="1600" i="1" baseline="-25000" dirty="0"/>
              <a:t>A </a:t>
            </a:r>
            <a:r>
              <a:rPr lang="en-US" sz="1600" i="1" dirty="0"/>
              <a:t>= Avogadro’s number (6.022x10</a:t>
            </a:r>
            <a:r>
              <a:rPr lang="en-US" sz="1600" i="1" baseline="30000" dirty="0"/>
              <a:t>23</a:t>
            </a:r>
            <a:r>
              <a:rPr lang="en-US" sz="1600" i="1" dirty="0"/>
              <a:t> atoms/</a:t>
            </a:r>
            <a:r>
              <a:rPr lang="en-US" sz="1600" i="1" dirty="0" err="1"/>
              <a:t>mol</a:t>
            </a:r>
            <a:r>
              <a:rPr lang="en-US" sz="1600" i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8011088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6</a:t>
            </a:fld>
            <a:endParaRPr lang="en-US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203205" y="101441"/>
            <a:ext cx="8229600" cy="103309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2800" dirty="0"/>
            </a:br>
            <a:r>
              <a:rPr lang="en-US" sz="2800" dirty="0"/>
              <a:t>Crystal Structure Properties</a:t>
            </a:r>
            <a:br>
              <a:rPr lang="en-US" sz="2800" dirty="0"/>
            </a:br>
            <a:endParaRPr lang="en-US" sz="2800" dirty="0"/>
          </a:p>
        </p:txBody>
      </p:sp>
      <p:sp>
        <p:nvSpPr>
          <p:cNvPr id="6" name="Rectangle 5"/>
          <p:cNvSpPr/>
          <p:nvPr/>
        </p:nvSpPr>
        <p:spPr>
          <a:xfrm>
            <a:off x="203204" y="4846935"/>
            <a:ext cx="871431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sz="1200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sz="1200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sz="1200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sz="1200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sz="1200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sz="1200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sz="1200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1200" dirty="0">
              <a:latin typeface="Cambria" charset="0"/>
              <a:ea typeface="ＭＳ 明朝" charset="-128"/>
              <a:cs typeface="Times New Roman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32455747"/>
                  </p:ext>
                </p:extLst>
              </p:nvPr>
            </p:nvGraphicFramePr>
            <p:xfrm>
              <a:off x="355606" y="1364244"/>
              <a:ext cx="7687730" cy="3252979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537546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1537546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1537546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1822023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1253069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Crystal Structure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err="1"/>
                            <a:t>a</a:t>
                          </a:r>
                          <a:r>
                            <a:rPr lang="en-US" baseline="-25000" dirty="0" err="1"/>
                            <a:t>o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#</a:t>
                          </a:r>
                          <a:r>
                            <a:rPr lang="en-US" baseline="0" dirty="0"/>
                            <a:t> of Atoms/UC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Coordination Number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Packing Factor</a:t>
                          </a: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SC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2r</a:t>
                          </a:r>
                        </a:p>
                        <a:p>
                          <a:pPr algn="ctr"/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1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/>
                            <a:t>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charset="0"/>
                                    <a:ea typeface="+mn-ea"/>
                                    <a:cs typeface="+mn-cs"/>
                                  </a:rPr>
                                  <m:t>0.52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BCC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4r/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US" sz="1800" i="1" kern="1200" smtClean="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1800" i="1" kern="120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charset="0"/>
                                      <a:ea typeface="+mn-ea"/>
                                      <a:cs typeface="+mn-cs"/>
                                    </a:rPr>
                                    <m:t>3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</a:t>
                          </a:r>
                        </a:p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8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charset="0"/>
                                    <a:ea typeface="+mn-ea"/>
                                    <a:cs typeface="+mn-cs"/>
                                  </a:rPr>
                                  <m:t>0.68</m:t>
                                </m:r>
                              </m:oMath>
                            </m:oMathPara>
                          </a14:m>
                          <a:endParaRPr lang="en-US" baseline="30000" dirty="0">
                            <a:effectLst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FCC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4r/</a:t>
                          </a:r>
                          <a14:m>
                            <m:oMath xmlns:m="http://schemas.openxmlformats.org/officeDocument/2006/math">
                              <m:rad>
                                <m:radPr>
                                  <m:degHide m:val="on"/>
                                  <m:ctrlPr>
                                    <a:rPr lang="en-US" sz="1800" i="1" kern="1200" smtClean="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panose="02040503050406030204" pitchFamily="18" charset="0"/>
                                      <a:ea typeface="+mn-ea"/>
                                      <a:cs typeface="+mn-cs"/>
                                    </a:rPr>
                                  </m:ctrlPr>
                                </m:radPr>
                                <m:deg/>
                                <m:e>
                                  <m:r>
                                    <a:rPr lang="en-US" sz="1800" b="0" i="1" kern="1200" smtClean="0">
                                      <a:solidFill>
                                        <a:schemeClr val="dk1"/>
                                      </a:solidFill>
                                      <a:effectLst/>
                                      <a:latin typeface="Cambria Math" charset="0"/>
                                      <a:ea typeface="+mn-ea"/>
                                      <a:cs typeface="+mn-cs"/>
                                    </a:rPr>
                                    <m:t>2</m:t>
                                  </m:r>
                                </m:e>
                              </m:rad>
                            </m:oMath>
                          </a14:m>
                          <a:r>
                            <a:rPr lang="en-US" dirty="0">
                              <a:effectLst/>
                            </a:rPr>
                            <a:t> </a:t>
                          </a:r>
                          <a:endParaRPr lang="en-US" dirty="0"/>
                        </a:p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4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12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charset="0"/>
                                    <a:ea typeface="+mn-ea"/>
                                    <a:cs typeface="+mn-cs"/>
                                  </a:rPr>
                                  <m:t>0.74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/>
                            <a:t>HCP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2r</a:t>
                          </a:r>
                        </a:p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6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/>
                            <a:t>12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en-US" sz="1800" b="0" i="1" kern="1200" smtClean="0">
                                    <a:solidFill>
                                      <a:schemeClr val="dk1"/>
                                    </a:solidFill>
                                    <a:effectLst/>
                                    <a:latin typeface="Cambria Math" charset="0"/>
                                    <a:ea typeface="+mn-ea"/>
                                    <a:cs typeface="+mn-cs"/>
                                  </a:rPr>
                                  <m:t>0.74</m:t>
                                </m:r>
                              </m:oMath>
                            </m:oMathPara>
                          </a14:m>
                          <a:endParaRPr lang="en-US" dirty="0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732455747"/>
                  </p:ext>
                </p:extLst>
              </p:nvPr>
            </p:nvGraphicFramePr>
            <p:xfrm>
              <a:off x="355606" y="1364244"/>
              <a:ext cx="7687730" cy="3252979"/>
            </p:xfrm>
            <a:graphic>
              <a:graphicData uri="http://schemas.openxmlformats.org/drawingml/2006/table">
                <a:tbl>
                  <a:tblPr firstRow="1" bandRow="1">
                    <a:tableStyleId>{073A0DAA-6AF3-43AB-8588-CEC1D06C72B9}</a:tableStyleId>
                  </a:tblPr>
                  <a:tblGrid>
                    <a:gridCol w="1537546"/>
                    <a:gridCol w="1537546"/>
                    <a:gridCol w="1537546"/>
                    <a:gridCol w="1822023"/>
                    <a:gridCol w="1253069"/>
                  </a:tblGrid>
                  <a:tr h="64008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Crystal </a:t>
                          </a:r>
                          <a:r>
                            <a:rPr lang="en-US" dirty="0" smtClean="0"/>
                            <a:t>Structure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err="1" smtClean="0"/>
                            <a:t>a</a:t>
                          </a:r>
                          <a:r>
                            <a:rPr lang="en-US" baseline="-25000" dirty="0" err="1" smtClean="0"/>
                            <a:t>o</a:t>
                          </a: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#</a:t>
                          </a:r>
                          <a:r>
                            <a:rPr lang="en-US" baseline="0" dirty="0" smtClean="0"/>
                            <a:t> of Atoms/UC</a:t>
                          </a: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Coordination Number</a:t>
                          </a: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Packing Factor</a:t>
                          </a:r>
                          <a:endParaRPr lang="en-US" dirty="0"/>
                        </a:p>
                      </a:txBody>
                      <a:tcPr/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SC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2r</a:t>
                          </a:r>
                        </a:p>
                        <a:p>
                          <a:pPr algn="ctr"/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1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dirty="0" smtClean="0"/>
                            <a:t>6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513107" t="-103774" r="-1942" b="-307547"/>
                          </a:stretch>
                        </a:blipFill>
                      </a:tcPr>
                    </a:tc>
                  </a:tr>
                  <a:tr h="665925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BCC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0000" t="-198165" r="-300791" b="-19908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2</a:t>
                          </a: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8</a:t>
                          </a: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513107" t="-198165" r="-1942" b="-199083"/>
                          </a:stretch>
                        </a:blipFill>
                      </a:tcPr>
                    </a:tc>
                  </a:tr>
                  <a:tr h="666814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FCC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100000" t="-295455" r="-300791" b="-9727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4</a:t>
                          </a: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12</a:t>
                          </a: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513107" t="-295455" r="-1942" b="-97273"/>
                          </a:stretch>
                        </a:blipFill>
                      </a:tcPr>
                    </a:tc>
                  </a:tr>
                  <a:tr h="640080">
                    <a:tc>
                      <a:txBody>
                        <a:bodyPr/>
                        <a:lstStyle/>
                        <a:p>
                          <a:pPr algn="l"/>
                          <a:r>
                            <a:rPr lang="en-US" dirty="0" smtClean="0"/>
                            <a:t>HCP</a:t>
                          </a:r>
                          <a:endParaRPr lang="en-US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2r</a:t>
                          </a:r>
                        </a:p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6</a:t>
                          </a: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marL="0" marR="0" indent="0" algn="ctr" defTabSz="457200" rtl="0" eaLnBrk="1" fontAlgn="auto" latinLnBrk="0" hangingPunct="1">
                            <a:lnSpc>
                              <a:spcPct val="100000"/>
                            </a:lnSpc>
                            <a:spcBef>
                              <a:spcPts val="0"/>
                            </a:spcBef>
                            <a:spcAft>
                              <a:spcPts val="0"/>
                            </a:spcAft>
                            <a:buClrTx/>
                            <a:buSzTx/>
                            <a:buFontTx/>
                            <a:buNone/>
                            <a:tabLst/>
                            <a:defRPr/>
                          </a:pPr>
                          <a:r>
                            <a:rPr lang="en-US" dirty="0" smtClean="0"/>
                            <a:t>12</a:t>
                          </a:r>
                          <a:endParaRPr lang="en-US" dirty="0" smtClean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blipFill rotWithShape="0">
                          <a:blip r:embed="rId2"/>
                          <a:stretch>
                            <a:fillRect l="-513107" t="-414286" r="-1942" b="-1905"/>
                          </a:stretch>
                        </a:blipFill>
                      </a:tcPr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20508308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7</a:t>
            </a:fld>
            <a:endParaRPr lang="en-US"/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203205" y="101441"/>
            <a:ext cx="8229600" cy="1033091"/>
          </a:xfrm>
          <a:prstGeom prst="rect">
            <a:avLst/>
          </a:prstGeom>
        </p:spPr>
        <p:txBody>
          <a:bodyPr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br>
              <a:rPr lang="en-US" sz="2800" dirty="0"/>
            </a:br>
            <a:r>
              <a:rPr lang="en-US" sz="2800" dirty="0"/>
              <a:t>Allotropic and Polymorphic Transformation</a:t>
            </a:r>
            <a:br>
              <a:rPr lang="en-US" sz="2800" dirty="0"/>
            </a:br>
            <a:endParaRPr lang="en-US" sz="2800" dirty="0"/>
          </a:p>
        </p:txBody>
      </p:sp>
      <p:grpSp>
        <p:nvGrpSpPr>
          <p:cNvPr id="21" name="Group 20"/>
          <p:cNvGrpSpPr/>
          <p:nvPr/>
        </p:nvGrpSpPr>
        <p:grpSpPr>
          <a:xfrm>
            <a:off x="84666" y="1580092"/>
            <a:ext cx="7791423" cy="2429905"/>
            <a:chOff x="592667" y="1580092"/>
            <a:chExt cx="7791423" cy="2429905"/>
          </a:xfrm>
        </p:grpSpPr>
        <p:sp>
          <p:nvSpPr>
            <p:cNvPr id="4" name="TextBox 3"/>
            <p:cNvSpPr txBox="1"/>
            <p:nvPr/>
          </p:nvSpPr>
          <p:spPr>
            <a:xfrm>
              <a:off x="592667" y="2438400"/>
              <a:ext cx="457990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Materials have more than one crystal structure</a:t>
              </a:r>
            </a:p>
          </p:txBody>
        </p:sp>
        <p:cxnSp>
          <p:nvCxnSpPr>
            <p:cNvPr id="9" name="Straight Arrow Connector 8"/>
            <p:cNvCxnSpPr/>
            <p:nvPr/>
          </p:nvCxnSpPr>
          <p:spPr>
            <a:xfrm flipV="1">
              <a:off x="5249333" y="1727200"/>
              <a:ext cx="1608667" cy="592667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Arrow Connector 10"/>
            <p:cNvCxnSpPr/>
            <p:nvPr/>
          </p:nvCxnSpPr>
          <p:spPr>
            <a:xfrm>
              <a:off x="5249333" y="2980267"/>
              <a:ext cx="1778000" cy="558800"/>
            </a:xfrm>
            <a:prstGeom prst="straightConnector1">
              <a:avLst/>
            </a:prstGeom>
            <a:ln>
              <a:tailEnd type="triangl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6846873" y="1580092"/>
              <a:ext cx="127182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ALLOTROPY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6581481" y="3640665"/>
              <a:ext cx="18026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POLYMORPHISIM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5172575" y="1594933"/>
              <a:ext cx="10514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/>
                <a:t>Elements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5258817" y="3316843"/>
              <a:ext cx="131318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/>
                <a:t>Compounds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592667" y="4265108"/>
            <a:ext cx="4564070" cy="13388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dirty="0"/>
              <a:t>The current crystal structure depends on</a:t>
            </a:r>
          </a:p>
          <a:p>
            <a:pPr>
              <a:lnSpc>
                <a:spcPct val="150000"/>
              </a:lnSpc>
            </a:pPr>
            <a:r>
              <a:rPr lang="en-US" dirty="0"/>
              <a:t>	1. Temperature</a:t>
            </a:r>
          </a:p>
          <a:p>
            <a:pPr>
              <a:lnSpc>
                <a:spcPct val="150000"/>
              </a:lnSpc>
            </a:pPr>
            <a:r>
              <a:rPr lang="en-US" dirty="0"/>
              <a:t>	2. Pressure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27600" y="5188438"/>
            <a:ext cx="112723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C</a:t>
            </a:r>
            <a:r>
              <a:rPr lang="en-US" sz="2000" baseline="-25000" dirty="0" err="1"/>
              <a:t>diamond</a:t>
            </a:r>
            <a:r>
              <a:rPr lang="en-US" sz="2000" dirty="0"/>
              <a:t> </a:t>
            </a:r>
          </a:p>
        </p:txBody>
      </p:sp>
      <p:cxnSp>
        <p:nvCxnSpPr>
          <p:cNvPr id="19" name="Straight Arrow Connector 18"/>
          <p:cNvCxnSpPr/>
          <p:nvPr/>
        </p:nvCxnSpPr>
        <p:spPr>
          <a:xfrm>
            <a:off x="5910967" y="5474702"/>
            <a:ext cx="728762" cy="11698"/>
          </a:xfrm>
          <a:prstGeom prst="straightConnector1">
            <a:avLst/>
          </a:prstGeom>
          <a:ln>
            <a:solidFill>
              <a:schemeClr val="tx1">
                <a:lumMod val="65000"/>
                <a:lumOff val="35000"/>
              </a:schemeClr>
            </a:solidFill>
            <a:headEnd type="triangl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6662964" y="5240784"/>
            <a:ext cx="111120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err="1"/>
              <a:t>C</a:t>
            </a:r>
            <a:r>
              <a:rPr lang="en-US" sz="2000" baseline="-25000" dirty="0" err="1"/>
              <a:t>graphite</a:t>
            </a:r>
            <a:r>
              <a:rPr lang="en-US" sz="2000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60434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E34495-0114-2F4E-BF2F-3A865854BF54}" type="slidenum">
              <a:rPr lang="en-US" smtClean="0"/>
              <a:t>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329988" y="2207105"/>
            <a:ext cx="762867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Donald R.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Askeland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Pradeep P.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Fulay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Wendelin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 J. Wright, The Science and Engineering of Materials, Sixth Edition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 </a:t>
            </a:r>
            <a:endParaRPr lang="en-US" sz="2000" dirty="0">
              <a:latin typeface="Cambria" charset="0"/>
              <a:ea typeface="ＭＳ 明朝" charset="-128"/>
              <a:cs typeface="Times New Roman" charset="0"/>
            </a:endParaRPr>
          </a:p>
          <a:p>
            <a:pPr algn="just">
              <a:spcAft>
                <a:spcPts val="0"/>
              </a:spcAft>
            </a:pP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William D. Callister, David G. </a:t>
            </a:r>
            <a:r>
              <a:rPr lang="en-US" dirty="0" err="1">
                <a:latin typeface="Cambria" charset="0"/>
                <a:ea typeface="ＭＳ 明朝" charset="-128"/>
                <a:cs typeface="Arial" charset="0"/>
              </a:rPr>
              <a:t>Rethwisch</a:t>
            </a:r>
            <a:r>
              <a:rPr lang="en-US" dirty="0">
                <a:latin typeface="Cambria" charset="0"/>
                <a:ea typeface="ＭＳ 明朝" charset="-128"/>
                <a:cs typeface="Arial" charset="0"/>
              </a:rPr>
              <a:t>, Materials Science and Engineering, Eighth Edition, Wiley, 2011.</a:t>
            </a:r>
            <a:endParaRPr lang="en-US" sz="2000" dirty="0">
              <a:effectLst/>
              <a:latin typeface="Cambria" charset="0"/>
              <a:ea typeface="ＭＳ 明朝" charset="-128"/>
              <a:cs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5069917"/>
      </p:ext>
    </p:extLst>
  </p:cSld>
  <p:clrMapOvr>
    <a:masterClrMapping/>
  </p:clrMapOvr>
</p:sld>
</file>

<file path=ppt/theme/theme1.xml><?xml version="1.0" encoding="utf-8"?>
<a:theme xmlns:a="http://schemas.openxmlformats.org/drawingml/2006/main" name="View">
  <a:themeElements>
    <a:clrScheme name="View">
      <a:dk1>
        <a:srgbClr val="000000"/>
      </a:dk1>
      <a:lt1>
        <a:srgbClr val="FFFFFF"/>
      </a:lt1>
      <a:dk2>
        <a:srgbClr val="46464A"/>
      </a:dk2>
      <a:lt2>
        <a:srgbClr val="D6D3CC"/>
      </a:lt2>
      <a:accent1>
        <a:srgbClr val="6F6F74"/>
      </a:accent1>
      <a:accent2>
        <a:srgbClr val="92A9B9"/>
      </a:accent2>
      <a:accent3>
        <a:srgbClr val="A7B789"/>
      </a:accent3>
      <a:accent4>
        <a:srgbClr val="B9A489"/>
      </a:accent4>
      <a:accent5>
        <a:srgbClr val="8D6374"/>
      </a:accent5>
      <a:accent6>
        <a:srgbClr val="9B7362"/>
      </a:accent6>
      <a:hlink>
        <a:srgbClr val="67AABF"/>
      </a:hlink>
      <a:folHlink>
        <a:srgbClr val="ABAFA5"/>
      </a:folHlink>
    </a:clrScheme>
    <a:fontScheme name="View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View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View</Template>
  <TotalTime>9754</TotalTime>
  <Words>419</Words>
  <Application>Microsoft Macintosh PowerPoint</Application>
  <PresentationFormat>On-screen Show (4:3)</PresentationFormat>
  <Paragraphs>121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ＭＳ 明朝</vt:lpstr>
      <vt:lpstr>Arial</vt:lpstr>
      <vt:lpstr>Calibri</vt:lpstr>
      <vt:lpstr>Cambria</vt:lpstr>
      <vt:lpstr>Cambria Math</vt:lpstr>
      <vt:lpstr>Century Schoolbook</vt:lpstr>
      <vt:lpstr>Times New Roman</vt:lpstr>
      <vt:lpstr>Wingdings 2</vt:lpstr>
      <vt:lpstr>View</vt:lpstr>
      <vt:lpstr>Atomic and Ionic Arrangements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References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Material Science and Engineering</dc:title>
  <dc:creator>Berna Topuz</dc:creator>
  <cp:lastModifiedBy>Microsoft Office User</cp:lastModifiedBy>
  <cp:revision>192</cp:revision>
  <dcterms:created xsi:type="dcterms:W3CDTF">2014-01-14T11:21:41Z</dcterms:created>
  <dcterms:modified xsi:type="dcterms:W3CDTF">2020-05-09T13:02:18Z</dcterms:modified>
</cp:coreProperties>
</file>