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7" r:id="rId4"/>
    <p:sldId id="269" r:id="rId5"/>
    <p:sldId id="268" r:id="rId6"/>
    <p:sldId id="257" r:id="rId7"/>
    <p:sldId id="266" r:id="rId8"/>
    <p:sldId id="267" r:id="rId9"/>
    <p:sldId id="260" r:id="rId10"/>
    <p:sldId id="259" r:id="rId11"/>
    <p:sldId id="264" r:id="rId12"/>
    <p:sldId id="265" r:id="rId13"/>
    <p:sldId id="275" r:id="rId14"/>
    <p:sldId id="274" r:id="rId15"/>
    <p:sldId id="273" r:id="rId16"/>
    <p:sldId id="272" r:id="rId17"/>
    <p:sldId id="270" r:id="rId18"/>
    <p:sldId id="276" r:id="rId19"/>
    <p:sldId id="278" r:id="rId20"/>
    <p:sldId id="27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64705"/>
            <a:ext cx="7772400" cy="2835746"/>
          </a:xfrm>
        </p:spPr>
        <p:txBody>
          <a:bodyPr>
            <a:normAutofit/>
          </a:bodyPr>
          <a:lstStyle/>
          <a:p>
            <a:r>
              <a:rPr lang="tr-TR" sz="8000" b="1" dirty="0" smtClean="0">
                <a:latin typeface="Book Antiqua" pitchFamily="18" charset="0"/>
              </a:rPr>
              <a:t>MANYETİK</a:t>
            </a:r>
            <a:br>
              <a:rPr lang="tr-TR" sz="8000" b="1" dirty="0" smtClean="0">
                <a:latin typeface="Book Antiqua" pitchFamily="18" charset="0"/>
              </a:rPr>
            </a:br>
            <a:r>
              <a:rPr lang="tr-TR" sz="8000" b="1" dirty="0" smtClean="0">
                <a:latin typeface="Book Antiqua" pitchFamily="18" charset="0"/>
              </a:rPr>
              <a:t>YÖNTEM</a:t>
            </a:r>
            <a:endParaRPr lang="tr-TR" sz="8000" b="1" dirty="0">
              <a:latin typeface="Book Antiqua" pitchFamily="18" charset="0"/>
            </a:endParaRPr>
          </a:p>
        </p:txBody>
      </p:sp>
      <p:sp>
        <p:nvSpPr>
          <p:cNvPr id="3" name="2 Alt Başlık"/>
          <p:cNvSpPr>
            <a:spLocks noGrp="1"/>
          </p:cNvSpPr>
          <p:nvPr>
            <p:ph type="subTitle" idx="1"/>
          </p:nvPr>
        </p:nvSpPr>
        <p:spPr/>
        <p:txBody>
          <a:bodyPr/>
          <a:lstStyle/>
          <a:p>
            <a:endParaRPr lang="tr-TR" dirty="0" smtClean="0"/>
          </a:p>
          <a:p>
            <a:r>
              <a:rPr lang="tr-TR" dirty="0" smtClean="0">
                <a:solidFill>
                  <a:schemeClr val="tx1"/>
                </a:solidFill>
                <a:latin typeface="Cambria" pitchFamily="18" charset="0"/>
              </a:rPr>
              <a:t>Hazırlayan:Cihan SAYAR</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764704"/>
            <a:ext cx="7776864" cy="5256584"/>
          </a:xfrm>
        </p:spPr>
        <p:txBody>
          <a:bodyPr/>
          <a:lstStyle/>
          <a:p>
            <a:pPr algn="l"/>
            <a:r>
              <a:rPr lang="tr-TR" b="1" dirty="0" err="1" smtClean="0">
                <a:solidFill>
                  <a:schemeClr val="tx1"/>
                </a:solidFill>
              </a:rPr>
              <a:t>Variometreler</a:t>
            </a:r>
            <a:r>
              <a:rPr lang="tr-TR" b="1" dirty="0" smtClean="0"/>
              <a:t> </a:t>
            </a:r>
            <a:r>
              <a:rPr lang="tr-TR" dirty="0" smtClean="0"/>
              <a:t>  </a:t>
            </a:r>
          </a:p>
          <a:p>
            <a:pPr algn="l"/>
            <a:r>
              <a:rPr lang="tr-TR" dirty="0" smtClean="0"/>
              <a:t/>
            </a:r>
            <a:br>
              <a:rPr lang="tr-TR" dirty="0" smtClean="0"/>
            </a:br>
            <a:r>
              <a:rPr lang="tr-TR" dirty="0" smtClean="0"/>
              <a:t>    </a:t>
            </a:r>
            <a:r>
              <a:rPr lang="tr-TR" sz="2400" dirty="0" smtClean="0">
                <a:solidFill>
                  <a:schemeClr val="tx1"/>
                </a:solidFill>
              </a:rPr>
              <a:t>Adından da anlaşılacağı üzere manyetik alandaki değişimleri ölçen cihazlardır. Bunlar 30-40 yıl öncesine kadar esas olarak düşey bileşeni ölçen cihazlar olarak kullanılmışlardır. Birçok değişik yapılmış türleri olmasına karşılık esasları duyarlı manyetik </a:t>
            </a:r>
            <a:r>
              <a:rPr lang="tr-TR" sz="2400" dirty="0" err="1" smtClean="0">
                <a:solidFill>
                  <a:schemeClr val="tx1"/>
                </a:solidFill>
              </a:rPr>
              <a:t>dipolün</a:t>
            </a:r>
            <a:r>
              <a:rPr lang="tr-TR" sz="2400" dirty="0" smtClean="0">
                <a:solidFill>
                  <a:schemeClr val="tx1"/>
                </a:solidFill>
              </a:rPr>
              <a:t> eğiminin saptanması ilkesine göre çalışırlar. </a:t>
            </a:r>
            <a:r>
              <a:rPr lang="tr-TR" sz="2400" dirty="0" smtClean="0"/>
              <a:t> </a:t>
            </a:r>
            <a:endParaRPr lang="tr-T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55576" y="620688"/>
            <a:ext cx="7560840" cy="5544616"/>
          </a:xfrm>
        </p:spPr>
        <p:txBody>
          <a:bodyPr>
            <a:normAutofit fontScale="70000" lnSpcReduction="20000"/>
          </a:bodyPr>
          <a:lstStyle/>
          <a:p>
            <a:pPr algn="l"/>
            <a:r>
              <a:rPr lang="tr-TR" sz="4600" b="1" dirty="0" err="1" smtClean="0">
                <a:solidFill>
                  <a:schemeClr val="tx1"/>
                </a:solidFill>
              </a:rPr>
              <a:t>Fluxgate</a:t>
            </a:r>
            <a:r>
              <a:rPr lang="tr-TR" sz="4600" b="1" dirty="0" smtClean="0">
                <a:solidFill>
                  <a:schemeClr val="tx1"/>
                </a:solidFill>
              </a:rPr>
              <a:t> Manyetometresi</a:t>
            </a:r>
          </a:p>
          <a:p>
            <a:pPr algn="l"/>
            <a:r>
              <a:rPr lang="tr-TR" dirty="0" smtClean="0">
                <a:solidFill>
                  <a:schemeClr val="tx1"/>
                </a:solidFill>
              </a:rPr>
              <a:t/>
            </a:r>
            <a:br>
              <a:rPr lang="tr-TR" dirty="0" smtClean="0">
                <a:solidFill>
                  <a:schemeClr val="tx1"/>
                </a:solidFill>
              </a:rPr>
            </a:br>
            <a:r>
              <a:rPr lang="tr-TR" dirty="0" smtClean="0">
                <a:solidFill>
                  <a:schemeClr val="tx1"/>
                </a:solidFill>
              </a:rPr>
              <a:t>   Bu manyetometreler ikinci dünya savaşı sırasında Alman denizaltılarının yerini tespit etmek amacıyla geliştirilmiş ve sonrada jeofiziğe uyarlanmıştır. Bu manyetometreler çok çabuk manyetik doygunluğa erişebilen iki metal alışım çubuğundan oluşur. Bu çubuklarda iki sarım bulur. Birincil sarım oluşturulan elektrik akımını geçirir. İkincil sarım ise bir voltmetreye bağlıdır. Çubuklar üzerinde oluşan alanlar birbirlerinin tersidir ve yer manyetik alanı olmadığı durumlarda birbirlerini yok ederler. Eğer yer manyetik alanı bulunursa bu fark voltmetrede okunan farka eşit olur.</a:t>
            </a:r>
            <a:br>
              <a:rPr lang="tr-TR" dirty="0" smtClean="0">
                <a:solidFill>
                  <a:schemeClr val="tx1"/>
                </a:solidFill>
              </a:rPr>
            </a:br>
            <a:r>
              <a:rPr lang="tr-TR" dirty="0" smtClean="0">
                <a:solidFill>
                  <a:schemeClr val="tx1"/>
                </a:solidFill>
              </a:rPr>
              <a:t>    </a:t>
            </a:r>
          </a:p>
          <a:p>
            <a:pPr algn="l"/>
            <a:r>
              <a:rPr lang="tr-TR" dirty="0" smtClean="0">
                <a:solidFill>
                  <a:schemeClr val="tx1"/>
                </a:solidFill>
              </a:rPr>
              <a:t>Bu sistemler oluşan voltaj farkını bunu o noktadaki yer manyetik değeri olarak saptar. Bulunan değer çubukların doğrultusunun yer manyetik alanıdır. Eğer düşey tutarsak yer manyetik alanın düşey bileşenini okuruz.</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0"/>
            <a:ext cx="7772400" cy="1470025"/>
          </a:xfrm>
        </p:spPr>
        <p:txBody>
          <a:bodyPr/>
          <a:lstStyle/>
          <a:p>
            <a:r>
              <a:rPr lang="tr-TR" b="1" dirty="0" err="1" smtClean="0"/>
              <a:t>Fluxgate</a:t>
            </a:r>
            <a:r>
              <a:rPr lang="tr-TR" b="1" dirty="0" smtClean="0"/>
              <a:t> Manyetometresi</a:t>
            </a:r>
            <a:endParaRPr lang="tr-TR" b="1" dirty="0"/>
          </a:p>
        </p:txBody>
      </p:sp>
      <p:pic>
        <p:nvPicPr>
          <p:cNvPr id="3077" name="Picture 5" descr="C:\Users\msi\Desktop\Quality-low-price-portable-fluxgate-magnetometer.jpg"/>
          <p:cNvPicPr>
            <a:picLocks noChangeAspect="1" noChangeArrowheads="1"/>
          </p:cNvPicPr>
          <p:nvPr/>
        </p:nvPicPr>
        <p:blipFill>
          <a:blip r:embed="rId2" cstate="print"/>
          <a:srcRect/>
          <a:stretch>
            <a:fillRect/>
          </a:stretch>
        </p:blipFill>
        <p:spPr bwMode="auto">
          <a:xfrm>
            <a:off x="1187624" y="1124744"/>
            <a:ext cx="6858000" cy="51571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332657"/>
            <a:ext cx="7772400" cy="1152127"/>
          </a:xfrm>
        </p:spPr>
        <p:txBody>
          <a:bodyPr>
            <a:normAutofit/>
          </a:bodyPr>
          <a:lstStyle/>
          <a:p>
            <a:r>
              <a:rPr lang="tr-TR" sz="3600" b="1" dirty="0" err="1" smtClean="0"/>
              <a:t>Fluxgate</a:t>
            </a:r>
            <a:r>
              <a:rPr lang="tr-TR" sz="3600" b="1" dirty="0" smtClean="0"/>
              <a:t> Manyetometresi </a:t>
            </a:r>
            <a:r>
              <a:rPr lang="tr-TR" sz="3600" b="1" dirty="0" err="1" smtClean="0"/>
              <a:t>Sensörleri</a:t>
            </a:r>
            <a:endParaRPr lang="tr-TR" sz="3600" b="1" dirty="0"/>
          </a:p>
        </p:txBody>
      </p:sp>
      <p:sp>
        <p:nvSpPr>
          <p:cNvPr id="3" name="2 Alt Başlık"/>
          <p:cNvSpPr>
            <a:spLocks noGrp="1"/>
          </p:cNvSpPr>
          <p:nvPr>
            <p:ph type="subTitle" idx="1"/>
          </p:nvPr>
        </p:nvSpPr>
        <p:spPr/>
        <p:txBody>
          <a:bodyPr/>
          <a:lstStyle/>
          <a:p>
            <a:endParaRPr lang="tr-TR"/>
          </a:p>
        </p:txBody>
      </p:sp>
      <p:pic>
        <p:nvPicPr>
          <p:cNvPr id="4098" name="Picture 2" descr="C:\Users\msi\Desktop\ems-100-fluxgate-magnetometer-sensor-15042-51-B.jpg"/>
          <p:cNvPicPr>
            <a:picLocks noChangeAspect="1" noChangeArrowheads="1"/>
          </p:cNvPicPr>
          <p:nvPr/>
        </p:nvPicPr>
        <p:blipFill>
          <a:blip r:embed="rId2" cstate="print"/>
          <a:srcRect/>
          <a:stretch>
            <a:fillRect/>
          </a:stretch>
        </p:blipFill>
        <p:spPr bwMode="auto">
          <a:xfrm>
            <a:off x="323528" y="1484784"/>
            <a:ext cx="8572500" cy="4829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27584" y="692696"/>
            <a:ext cx="7488832" cy="5544616"/>
          </a:xfrm>
        </p:spPr>
        <p:txBody>
          <a:bodyPr>
            <a:normAutofit fontScale="70000" lnSpcReduction="20000"/>
          </a:bodyPr>
          <a:lstStyle/>
          <a:p>
            <a:pPr algn="l"/>
            <a:r>
              <a:rPr lang="tr-TR" sz="5800" b="1" dirty="0" smtClean="0">
                <a:solidFill>
                  <a:schemeClr val="tx1"/>
                </a:solidFill>
              </a:rPr>
              <a:t>Proton Manyetometresi</a:t>
            </a:r>
          </a:p>
          <a:p>
            <a:pPr algn="l"/>
            <a:r>
              <a:rPr lang="tr-TR" dirty="0" smtClean="0">
                <a:solidFill>
                  <a:schemeClr val="tx1"/>
                </a:solidFill>
              </a:rPr>
              <a:t/>
            </a:r>
            <a:br>
              <a:rPr lang="tr-TR" dirty="0" smtClean="0">
                <a:solidFill>
                  <a:schemeClr val="tx1"/>
                </a:solidFill>
              </a:rPr>
            </a:br>
            <a:r>
              <a:rPr lang="tr-TR" dirty="0" smtClean="0">
                <a:solidFill>
                  <a:schemeClr val="tx1"/>
                </a:solidFill>
              </a:rPr>
              <a:t>   Bu cihazlar tamamen farklı bir fiziksel olguyu kullanarak yer manyetik alanını ölçerler. Protonlar normal hallerinde yer manyetik alan doğrultusunda konumlanırlar. Eğer bu protonlar yer manyetik alanına dik yönde polarize edilirlerse akım kesildikten sonra protonlar yer manyetik gücüne bağlı olarak dönme hareketi yaparak eski konumlarına dönerler. Proton manyetometresinin esası bu dönme frekansının ölçülmesi işlemine dayanmaktadır. Frekans ne kadar hassas ölçülürse manyetik alanda o oranda hassas ölçülebilir.                  </a:t>
            </a:r>
            <a:br>
              <a:rPr lang="tr-TR" dirty="0" smtClean="0">
                <a:solidFill>
                  <a:schemeClr val="tx1"/>
                </a:solidFill>
              </a:rPr>
            </a:br>
            <a:r>
              <a:rPr lang="tr-TR" dirty="0" smtClean="0">
                <a:solidFill>
                  <a:schemeClr val="tx1"/>
                </a:solidFill>
              </a:rPr>
              <a:t>   Su veya hidrojence zengin </a:t>
            </a:r>
            <a:r>
              <a:rPr lang="tr-TR" dirty="0" err="1" smtClean="0">
                <a:solidFill>
                  <a:schemeClr val="tx1"/>
                </a:solidFill>
              </a:rPr>
              <a:t>petrokarbonlar</a:t>
            </a:r>
            <a:r>
              <a:rPr lang="tr-TR" dirty="0" smtClean="0">
                <a:solidFill>
                  <a:schemeClr val="tx1"/>
                </a:solidFill>
              </a:rPr>
              <a:t> (gazyağı) kullanılarak bir şişenin içine yerleştirilir. Bu şişenin etrafında iki sarım bulunur. Birincil sarım polarize eden akımı geçirir. İkinci sarım ise protonları geri dönmesiyle oluşan ikincil akımı ölçer ve frekansta buradan okunur. Bu manyetometrelerin duyarlılığı frekans okumaya bağlı olarak 0.1 ila 10 </a:t>
            </a:r>
            <a:r>
              <a:rPr lang="tr-TR" dirty="0" err="1" smtClean="0">
                <a:solidFill>
                  <a:schemeClr val="tx1"/>
                </a:solidFill>
              </a:rPr>
              <a:t>nT</a:t>
            </a:r>
            <a:r>
              <a:rPr lang="tr-TR" dirty="0" smtClean="0">
                <a:solidFill>
                  <a:schemeClr val="tx1"/>
                </a:solidFill>
              </a:rPr>
              <a:t> arasında olabilir. Toplam manyetik alan ölçülür.</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8640"/>
            <a:ext cx="7772400" cy="1470025"/>
          </a:xfrm>
        </p:spPr>
        <p:txBody>
          <a:bodyPr/>
          <a:lstStyle/>
          <a:p>
            <a:r>
              <a:rPr lang="tr-TR" b="1" dirty="0" smtClean="0"/>
              <a:t>Proton Manyetometresi</a:t>
            </a:r>
            <a:br>
              <a:rPr lang="tr-TR" b="1" dirty="0" smtClean="0"/>
            </a:br>
            <a:endParaRPr lang="tr-TR" dirty="0"/>
          </a:p>
        </p:txBody>
      </p:sp>
      <p:pic>
        <p:nvPicPr>
          <p:cNvPr id="5122" name="Picture 2" descr="C:\Users\msi\Desktop\pm.jpg"/>
          <p:cNvPicPr>
            <a:picLocks noChangeAspect="1" noChangeArrowheads="1"/>
          </p:cNvPicPr>
          <p:nvPr/>
        </p:nvPicPr>
        <p:blipFill>
          <a:blip r:embed="rId2" cstate="print"/>
          <a:srcRect/>
          <a:stretch>
            <a:fillRect/>
          </a:stretch>
        </p:blipFill>
        <p:spPr bwMode="auto">
          <a:xfrm>
            <a:off x="1043608" y="1124744"/>
            <a:ext cx="7077075" cy="52203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620688"/>
            <a:ext cx="7632848" cy="5544616"/>
          </a:xfrm>
        </p:spPr>
        <p:txBody>
          <a:bodyPr>
            <a:normAutofit fontScale="55000" lnSpcReduction="20000"/>
          </a:bodyPr>
          <a:lstStyle/>
          <a:p>
            <a:pPr algn="l"/>
            <a:r>
              <a:rPr lang="tr-TR" sz="5800" b="1" dirty="0" smtClean="0">
                <a:solidFill>
                  <a:schemeClr val="tx1"/>
                </a:solidFill>
              </a:rPr>
              <a:t>Sezyum Manyetometresi</a:t>
            </a:r>
          </a:p>
          <a:p>
            <a:pPr algn="l"/>
            <a:r>
              <a:rPr lang="tr-TR" dirty="0" smtClean="0">
                <a:solidFill>
                  <a:schemeClr val="tx1"/>
                </a:solidFill>
              </a:rPr>
              <a:t/>
            </a:r>
            <a:br>
              <a:rPr lang="tr-TR" dirty="0" smtClean="0">
                <a:solidFill>
                  <a:schemeClr val="tx1"/>
                </a:solidFill>
              </a:rPr>
            </a:br>
            <a:r>
              <a:rPr lang="tr-TR" dirty="0" smtClean="0">
                <a:solidFill>
                  <a:schemeClr val="tx1"/>
                </a:solidFill>
              </a:rPr>
              <a:t>   </a:t>
            </a:r>
            <a:r>
              <a:rPr lang="tr-TR" sz="4000" dirty="0" smtClean="0">
                <a:solidFill>
                  <a:schemeClr val="tx1"/>
                </a:solidFill>
              </a:rPr>
              <a:t>Eğer bir gazı belirli bir ışık veya belirli frekanslarda radyo dalgaları ile ışınlarsak, elektronlar bir üst seviyedeki enerji bölümüne geçebilirler. Bu şekilde bir üst seviyeye toplanmış enerji aniden serbest bırakılırsa, daha önce aldıkları enerjiyi geri bırakırlar. Bu enerji değişimi </a:t>
            </a:r>
            <a:r>
              <a:rPr lang="el-GR" sz="4000" dirty="0" smtClean="0">
                <a:solidFill>
                  <a:schemeClr val="tx1"/>
                </a:solidFill>
              </a:rPr>
              <a:t>Δ= </a:t>
            </a:r>
            <a:r>
              <a:rPr lang="tr-TR" sz="4000" dirty="0" smtClean="0">
                <a:solidFill>
                  <a:schemeClr val="tx1"/>
                </a:solidFill>
              </a:rPr>
              <a:t>h*f olur. Burada f radyasyon dalgasının frekansı, h ise Planck sabitidir (6.62x10-34 </a:t>
            </a:r>
            <a:r>
              <a:rPr lang="tr-TR" sz="4000" dirty="0" err="1" smtClean="0">
                <a:solidFill>
                  <a:schemeClr val="tx1"/>
                </a:solidFill>
              </a:rPr>
              <a:t>jül</a:t>
            </a:r>
            <a:r>
              <a:rPr lang="tr-TR" sz="4000" dirty="0" smtClean="0">
                <a:solidFill>
                  <a:schemeClr val="tx1"/>
                </a:solidFill>
              </a:rPr>
              <a:t>-s). Manyetik alanın olmadığı ortamlarda alkali metaller (</a:t>
            </a:r>
            <a:r>
              <a:rPr lang="tr-TR" sz="4000" dirty="0" err="1" smtClean="0">
                <a:solidFill>
                  <a:schemeClr val="tx1"/>
                </a:solidFill>
              </a:rPr>
              <a:t>Cs</a:t>
            </a:r>
            <a:r>
              <a:rPr lang="tr-TR" sz="4000" dirty="0" smtClean="0">
                <a:solidFill>
                  <a:schemeClr val="tx1"/>
                </a:solidFill>
              </a:rPr>
              <a:t>(Sezyum), </a:t>
            </a:r>
            <a:r>
              <a:rPr lang="tr-TR" sz="4000" dirty="0" err="1" smtClean="0">
                <a:solidFill>
                  <a:schemeClr val="tx1"/>
                </a:solidFill>
              </a:rPr>
              <a:t>Rb</a:t>
            </a:r>
            <a:r>
              <a:rPr lang="tr-TR" sz="4000" dirty="0" smtClean="0">
                <a:solidFill>
                  <a:schemeClr val="tx1"/>
                </a:solidFill>
              </a:rPr>
              <a:t>(Rubidyum), </a:t>
            </a:r>
            <a:r>
              <a:rPr lang="tr-TR" sz="4000" dirty="0" err="1" smtClean="0">
                <a:solidFill>
                  <a:schemeClr val="tx1"/>
                </a:solidFill>
              </a:rPr>
              <a:t>Na</a:t>
            </a:r>
            <a:r>
              <a:rPr lang="tr-TR" sz="4000" dirty="0" smtClean="0">
                <a:solidFill>
                  <a:schemeClr val="tx1"/>
                </a:solidFill>
              </a:rPr>
              <a:t> (Sodyum) ve He(Helyum)) normal halde A ve yükseltilmiş halde B seviyesindedirler. Eğer manyetik alan varsa bu seviyeler ikiye bölünürler (A1, A2 ve B1, B2). Dolayısıyla A1 ile B1 ve A2 ile B2 arasındaki enerji farkları etkiyen manyetik alanla ilişkilidir. Eğer biz A1 ve A2 arasındaki enerji farkını ölçersek, etkiyen manyetik alanı saptayabiliriz. Bu gidiş gelişteki enerji değişimi oluşan radyasyon frekansı ile orantılıdır. Bu şekilde bir enerji seviyesinin aşırı yoğunlaştırma işlemine optik pompalama denir.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27584" y="332656"/>
            <a:ext cx="7632848" cy="6048672"/>
          </a:xfrm>
        </p:spPr>
        <p:txBody>
          <a:bodyPr>
            <a:normAutofit fontScale="32500" lnSpcReduction="20000"/>
          </a:bodyPr>
          <a:lstStyle/>
          <a:p>
            <a:pPr algn="l"/>
            <a:r>
              <a:rPr lang="tr-TR" sz="4300" b="1" dirty="0" smtClean="0">
                <a:solidFill>
                  <a:schemeClr val="tx1"/>
                </a:solidFill>
              </a:rPr>
              <a:t>                                                              </a:t>
            </a:r>
            <a:r>
              <a:rPr lang="tr-TR" sz="5500" b="1" dirty="0" smtClean="0">
                <a:solidFill>
                  <a:schemeClr val="tx1"/>
                </a:solidFill>
              </a:rPr>
              <a:t>MANYETİK DÜZELTMELER</a:t>
            </a: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    </a:t>
            </a:r>
            <a:r>
              <a:rPr lang="tr-TR" sz="4300" dirty="0" smtClean="0">
                <a:solidFill>
                  <a:schemeClr val="tx1"/>
                </a:solidFill>
              </a:rPr>
              <a:t>Manyetik alan sürekli değişen bir özelliğe sahiptir. Bu değişimleri aşağıdaki başlıklar altında                            toparlayabiliriz.</a:t>
            </a: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 </a:t>
            </a:r>
          </a:p>
          <a:p>
            <a:pPr algn="l"/>
            <a:r>
              <a:rPr lang="tr-TR" sz="4300" b="1" dirty="0" smtClean="0">
                <a:solidFill>
                  <a:schemeClr val="tx1"/>
                </a:solidFill>
              </a:rPr>
              <a:t>Günlük Düzeltmeler:</a:t>
            </a:r>
            <a:br>
              <a:rPr lang="tr-TR" sz="4300" b="1" dirty="0" smtClean="0">
                <a:solidFill>
                  <a:schemeClr val="tx1"/>
                </a:solidFill>
              </a:rPr>
            </a:br>
            <a:r>
              <a:rPr lang="tr-TR" sz="4300" b="1" dirty="0" smtClean="0">
                <a:solidFill>
                  <a:schemeClr val="tx1"/>
                </a:solidFill>
              </a:rPr>
              <a:t>   </a:t>
            </a:r>
            <a:r>
              <a:rPr lang="tr-TR" sz="4300" dirty="0" smtClean="0">
                <a:solidFill>
                  <a:schemeClr val="tx1"/>
                </a:solidFill>
              </a:rPr>
              <a:t>Baz noktasına 2-3 saatte bir geri dönülerek bu değişimler giderilebilinir. Başka bir yol ise baz noktasının manyetik alan değişimleri sürekli kaydedilerek bu işlem yerine getirilebilinir. Olağanüstü durumlarda (manyetik fırtınalar) o günkü ölçümler iptal edilir.</a:t>
            </a:r>
            <a:r>
              <a:rPr lang="tr-TR" sz="4300" b="1" dirty="0" smtClean="0">
                <a:solidFill>
                  <a:schemeClr val="tx1"/>
                </a:solidFill>
              </a:rPr>
              <a:t/>
            </a:r>
            <a:br>
              <a:rPr lang="tr-TR" sz="4300" b="1" dirty="0" smtClean="0">
                <a:solidFill>
                  <a:schemeClr val="tx1"/>
                </a:solidFill>
              </a:rPr>
            </a:br>
            <a:endParaRPr lang="tr-TR" sz="4300" b="1" dirty="0" smtClean="0">
              <a:solidFill>
                <a:schemeClr val="tx1"/>
              </a:solidFill>
            </a:endParaRPr>
          </a:p>
          <a:p>
            <a:pPr algn="l"/>
            <a:r>
              <a:rPr lang="tr-TR" sz="4300" b="1" dirty="0" smtClean="0">
                <a:solidFill>
                  <a:schemeClr val="tx1"/>
                </a:solidFill>
              </a:rPr>
              <a:t>Isı Düzeltmesi:</a:t>
            </a:r>
            <a:br>
              <a:rPr lang="tr-TR" sz="4300" b="1" dirty="0" smtClean="0">
                <a:solidFill>
                  <a:schemeClr val="tx1"/>
                </a:solidFill>
              </a:rPr>
            </a:br>
            <a:r>
              <a:rPr lang="tr-TR" sz="4300" dirty="0" smtClean="0">
                <a:solidFill>
                  <a:schemeClr val="tx1"/>
                </a:solidFill>
              </a:rPr>
              <a:t>   Arazide kullanılan cihazın ısı derecesindeki değişime bağlı olarak düzeltme yapılabilinir. Modern ölçüm cihazlarında bu sorun yoktur.</a:t>
            </a:r>
            <a:r>
              <a:rPr lang="tr-TR" sz="4300" b="1" dirty="0" smtClean="0">
                <a:solidFill>
                  <a:schemeClr val="tx1"/>
                </a:solidFill>
              </a:rPr>
              <a:t/>
            </a:r>
            <a:br>
              <a:rPr lang="tr-TR" sz="4300" b="1" dirty="0" smtClean="0">
                <a:solidFill>
                  <a:schemeClr val="tx1"/>
                </a:solidFill>
              </a:rPr>
            </a:br>
            <a:endParaRPr lang="tr-TR" sz="4300" b="1" dirty="0" smtClean="0">
              <a:solidFill>
                <a:schemeClr val="tx1"/>
              </a:solidFill>
            </a:endParaRPr>
          </a:p>
          <a:p>
            <a:pPr algn="l"/>
            <a:r>
              <a:rPr lang="tr-TR" sz="4300" b="1" dirty="0" smtClean="0">
                <a:solidFill>
                  <a:schemeClr val="tx1"/>
                </a:solidFill>
              </a:rPr>
              <a:t> </a:t>
            </a:r>
            <a:r>
              <a:rPr lang="tr-TR" sz="4300" b="1" dirty="0" err="1" smtClean="0">
                <a:solidFill>
                  <a:schemeClr val="tx1"/>
                </a:solidFill>
              </a:rPr>
              <a:t>Topoğrafya</a:t>
            </a:r>
            <a:r>
              <a:rPr lang="tr-TR" sz="4300" b="1" dirty="0" smtClean="0">
                <a:solidFill>
                  <a:schemeClr val="tx1"/>
                </a:solidFill>
              </a:rPr>
              <a:t> Düzeltmesi:</a:t>
            </a:r>
            <a:br>
              <a:rPr lang="tr-TR" sz="4300" b="1" dirty="0" smtClean="0">
                <a:solidFill>
                  <a:schemeClr val="tx1"/>
                </a:solidFill>
              </a:rPr>
            </a:br>
            <a:r>
              <a:rPr lang="tr-TR" sz="4300" b="1" dirty="0" smtClean="0">
                <a:solidFill>
                  <a:schemeClr val="tx1"/>
                </a:solidFill>
              </a:rPr>
              <a:t>   </a:t>
            </a:r>
            <a:r>
              <a:rPr lang="tr-TR" sz="4300" dirty="0" smtClean="0">
                <a:solidFill>
                  <a:schemeClr val="tx1"/>
                </a:solidFill>
              </a:rPr>
              <a:t>Bazı volkanik kayaçlarla örtülü yerlerde yüzey kayaçların </a:t>
            </a:r>
            <a:r>
              <a:rPr lang="tr-TR" sz="4300" dirty="0" err="1" smtClean="0">
                <a:solidFill>
                  <a:schemeClr val="tx1"/>
                </a:solidFill>
              </a:rPr>
              <a:t>manyetizasyonları</a:t>
            </a:r>
            <a:r>
              <a:rPr lang="tr-TR" sz="4300" dirty="0" smtClean="0">
                <a:solidFill>
                  <a:schemeClr val="tx1"/>
                </a:solidFill>
              </a:rPr>
              <a:t> çok önemli olabilir. Tam bir çözümü yoktur. Ölçü noktasının çukurda mı yoksa tepe de mi oluşu değerlerimizde önemli farklılıklar meydana getirebilir. Kayaçların </a:t>
            </a:r>
            <a:r>
              <a:rPr lang="tr-TR" sz="4300" dirty="0" err="1" smtClean="0">
                <a:solidFill>
                  <a:schemeClr val="tx1"/>
                </a:solidFill>
              </a:rPr>
              <a:t>manyetizasyonlarının</a:t>
            </a:r>
            <a:r>
              <a:rPr lang="tr-TR" sz="4300" dirty="0" smtClean="0">
                <a:solidFill>
                  <a:schemeClr val="tx1"/>
                </a:solidFill>
              </a:rPr>
              <a:t> tam bilinememesinden dolayı düzeltme işlemi çok zordur.</a:t>
            </a: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Yükseklik Düzeltmesi:</a:t>
            </a:r>
            <a:br>
              <a:rPr lang="tr-TR" sz="4300" b="1" dirty="0" smtClean="0">
                <a:solidFill>
                  <a:schemeClr val="tx1"/>
                </a:solidFill>
              </a:rPr>
            </a:br>
            <a:r>
              <a:rPr lang="tr-TR" sz="4300" b="1" dirty="0" smtClean="0">
                <a:solidFill>
                  <a:schemeClr val="tx1"/>
                </a:solidFill>
              </a:rPr>
              <a:t>   </a:t>
            </a:r>
            <a:r>
              <a:rPr lang="tr-TR" sz="4300" dirty="0" smtClean="0">
                <a:solidFill>
                  <a:schemeClr val="tx1"/>
                </a:solidFill>
              </a:rPr>
              <a:t>Yer manyetik alanın düşey </a:t>
            </a:r>
            <a:r>
              <a:rPr lang="tr-TR" sz="4300" dirty="0" err="1" smtClean="0">
                <a:solidFill>
                  <a:schemeClr val="tx1"/>
                </a:solidFill>
              </a:rPr>
              <a:t>gradyanı</a:t>
            </a:r>
            <a:r>
              <a:rPr lang="tr-TR" sz="4300" dirty="0" smtClean="0">
                <a:solidFill>
                  <a:schemeClr val="tx1"/>
                </a:solidFill>
              </a:rPr>
              <a:t> kutuplarda 0.03 </a:t>
            </a:r>
            <a:r>
              <a:rPr lang="tr-TR" sz="4300" dirty="0" err="1" smtClean="0">
                <a:solidFill>
                  <a:schemeClr val="tx1"/>
                </a:solidFill>
              </a:rPr>
              <a:t>nT</a:t>
            </a:r>
            <a:r>
              <a:rPr lang="tr-TR" sz="4300" dirty="0" smtClean="0">
                <a:solidFill>
                  <a:schemeClr val="tx1"/>
                </a:solidFill>
              </a:rPr>
              <a:t>/m ve ekvatorda ise bunun yarısıdır. Daha doğrusu bu etki önemsizdir. Eğer çok dağlık bölgelerde çalışma yapılıyorsa, bunun gerçek ifadesi -0.047*F0 </a:t>
            </a:r>
            <a:r>
              <a:rPr lang="tr-TR" sz="4300" dirty="0" err="1" smtClean="0">
                <a:solidFill>
                  <a:schemeClr val="tx1"/>
                </a:solidFill>
              </a:rPr>
              <a:t>nT</a:t>
            </a:r>
            <a:r>
              <a:rPr lang="tr-TR" sz="4300" dirty="0" smtClean="0">
                <a:solidFill>
                  <a:schemeClr val="tx1"/>
                </a:solidFill>
              </a:rPr>
              <a:t>/m olup burada F0 yer manyetik alanıdır. Kuzey yarım kürede (+) ve güney yarım kürede (-). Türkiye için ortalama -0.024 </a:t>
            </a:r>
            <a:r>
              <a:rPr lang="tr-TR" sz="4300" dirty="0" err="1" smtClean="0">
                <a:solidFill>
                  <a:schemeClr val="tx1"/>
                </a:solidFill>
              </a:rPr>
              <a:t>nT</a:t>
            </a:r>
            <a:r>
              <a:rPr lang="tr-TR" sz="4300" dirty="0" smtClean="0">
                <a:solidFill>
                  <a:schemeClr val="tx1"/>
                </a:solidFill>
              </a:rPr>
              <a:t>/m alınabilinir.</a:t>
            </a: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
            </a:r>
            <a:br>
              <a:rPr lang="tr-TR" sz="4300" b="1" dirty="0" smtClean="0">
                <a:solidFill>
                  <a:schemeClr val="tx1"/>
                </a:solidFill>
              </a:rPr>
            </a:br>
            <a:r>
              <a:rPr lang="tr-TR" sz="4300" b="1" dirty="0" smtClean="0">
                <a:solidFill>
                  <a:schemeClr val="tx1"/>
                </a:solidFill>
              </a:rPr>
              <a:t>Enlem-Boylam Düzeltmesi:</a:t>
            </a:r>
            <a:br>
              <a:rPr lang="tr-TR" sz="4300" b="1" dirty="0" smtClean="0">
                <a:solidFill>
                  <a:schemeClr val="tx1"/>
                </a:solidFill>
              </a:rPr>
            </a:br>
            <a:r>
              <a:rPr lang="tr-TR" sz="4300" b="1" dirty="0" smtClean="0">
                <a:solidFill>
                  <a:schemeClr val="tx1"/>
                </a:solidFill>
              </a:rPr>
              <a:t>   </a:t>
            </a:r>
            <a:r>
              <a:rPr lang="tr-TR" sz="4300" dirty="0" smtClean="0">
                <a:solidFill>
                  <a:schemeClr val="tx1"/>
                </a:solidFill>
              </a:rPr>
              <a:t>Yer manyetik alanı enlem ve boylama göre değişmektedir (Manyetik Kuzey kutbunda 0.72 </a:t>
            </a:r>
            <a:r>
              <a:rPr lang="tr-TR" sz="4300" dirty="0" err="1" smtClean="0">
                <a:solidFill>
                  <a:schemeClr val="tx1"/>
                </a:solidFill>
              </a:rPr>
              <a:t>Oersted</a:t>
            </a:r>
            <a:r>
              <a:rPr lang="tr-TR" sz="4300" dirty="0" smtClean="0">
                <a:solidFill>
                  <a:schemeClr val="tx1"/>
                </a:solidFill>
              </a:rPr>
              <a:t>; Ekvatorda 0.32 </a:t>
            </a:r>
            <a:r>
              <a:rPr lang="tr-TR" sz="4300" dirty="0" err="1" smtClean="0">
                <a:solidFill>
                  <a:schemeClr val="tx1"/>
                </a:solidFill>
              </a:rPr>
              <a:t>Oersted</a:t>
            </a:r>
            <a:r>
              <a:rPr lang="tr-TR" sz="4300" dirty="0" smtClean="0">
                <a:solidFill>
                  <a:schemeClr val="tx1"/>
                </a:solidFill>
              </a:rPr>
              <a:t>; Manyetik Güney kutbunda 0.64 </a:t>
            </a:r>
            <a:r>
              <a:rPr lang="tr-TR" sz="4300" dirty="0" err="1" smtClean="0">
                <a:solidFill>
                  <a:schemeClr val="tx1"/>
                </a:solidFill>
              </a:rPr>
              <a:t>Oersted</a:t>
            </a:r>
            <a:r>
              <a:rPr lang="tr-TR" sz="4300" dirty="0" smtClean="0">
                <a:solidFill>
                  <a:schemeClr val="tx1"/>
                </a:solidFill>
              </a:rPr>
              <a:t>). Yer manyetik alanı ayrıca yıldan yıla da değişmektedir. Bu değişimler Uluslararası Yer Manyetik Referans Alanı (</a:t>
            </a:r>
            <a:r>
              <a:rPr lang="tr-TR" sz="4300" dirty="0" err="1" smtClean="0">
                <a:solidFill>
                  <a:schemeClr val="tx1"/>
                </a:solidFill>
              </a:rPr>
              <a:t>International</a:t>
            </a:r>
            <a:r>
              <a:rPr lang="tr-TR" sz="4300" dirty="0" smtClean="0">
                <a:solidFill>
                  <a:schemeClr val="tx1"/>
                </a:solidFill>
              </a:rPr>
              <a:t> </a:t>
            </a:r>
            <a:r>
              <a:rPr lang="tr-TR" sz="4300" dirty="0" err="1" smtClean="0">
                <a:solidFill>
                  <a:schemeClr val="tx1"/>
                </a:solidFill>
              </a:rPr>
              <a:t>Geomagnetic</a:t>
            </a:r>
            <a:r>
              <a:rPr lang="tr-TR" sz="4300" dirty="0" smtClean="0">
                <a:solidFill>
                  <a:schemeClr val="tx1"/>
                </a:solidFill>
              </a:rPr>
              <a:t> </a:t>
            </a:r>
            <a:r>
              <a:rPr lang="tr-TR" sz="4300" dirty="0" err="1" smtClean="0">
                <a:solidFill>
                  <a:schemeClr val="tx1"/>
                </a:solidFill>
              </a:rPr>
              <a:t>Refrence</a:t>
            </a:r>
            <a:r>
              <a:rPr lang="tr-TR" sz="4300" dirty="0" smtClean="0">
                <a:solidFill>
                  <a:schemeClr val="tx1"/>
                </a:solidFill>
              </a:rPr>
              <a:t> </a:t>
            </a:r>
            <a:r>
              <a:rPr lang="tr-TR" sz="4300" dirty="0" err="1" smtClean="0">
                <a:solidFill>
                  <a:schemeClr val="tx1"/>
                </a:solidFill>
              </a:rPr>
              <a:t>Field</a:t>
            </a:r>
            <a:r>
              <a:rPr lang="tr-TR" sz="4300" dirty="0" smtClean="0">
                <a:solidFill>
                  <a:schemeClr val="tx1"/>
                </a:solidFill>
              </a:rPr>
              <a:t>; IGRF) olarak hesaplanmıştır. Her enlem boylamda ölçüm zamanına göre düzeltmeler </a:t>
            </a:r>
            <a:r>
              <a:rPr lang="tr-TR" sz="4300" dirty="0" err="1" smtClean="0">
                <a:solidFill>
                  <a:schemeClr val="tx1"/>
                </a:solidFill>
              </a:rPr>
              <a:t>hesaplatırılıp</a:t>
            </a:r>
            <a:r>
              <a:rPr lang="tr-TR" sz="4300" dirty="0" smtClean="0">
                <a:solidFill>
                  <a:schemeClr val="tx1"/>
                </a:solidFill>
              </a:rPr>
              <a:t> yapılabilir. Bu geniş alanları kapsayan hava ve deniz çalışmalarında yapılır</a:t>
            </a:r>
            <a:r>
              <a:rPr lang="tr-TR" sz="4300" b="1" dirty="0" smtClean="0">
                <a:solidFill>
                  <a:schemeClr val="tx1"/>
                </a:solidFill>
              </a:rPr>
              <a:t>.</a:t>
            </a:r>
            <a:r>
              <a:rPr lang="tr-TR" dirty="0" smtClean="0">
                <a:solidFill>
                  <a:schemeClr val="tx1"/>
                </a:solidFill>
              </a:rPr>
              <a:t/>
            </a:r>
            <a:br>
              <a:rPr lang="tr-TR" dirty="0" smtClean="0">
                <a:solidFill>
                  <a:schemeClr val="tx1"/>
                </a:solidFill>
              </a:rPr>
            </a:br>
            <a:endParaRPr lang="tr-TR"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476672"/>
            <a:ext cx="7848872" cy="5760640"/>
          </a:xfrm>
        </p:spPr>
        <p:txBody>
          <a:bodyPr>
            <a:normAutofit fontScale="70000" lnSpcReduction="20000"/>
          </a:bodyPr>
          <a:lstStyle/>
          <a:p>
            <a:pPr algn="l"/>
            <a:r>
              <a:rPr lang="tr-TR" sz="4000" b="1" dirty="0" smtClean="0">
                <a:solidFill>
                  <a:schemeClr val="tx1"/>
                </a:solidFill>
              </a:rPr>
              <a:t>MANYETIK ANOMALİ YORUMU</a:t>
            </a:r>
            <a:r>
              <a:rPr lang="tr-TR" dirty="0" smtClean="0">
                <a:solidFill>
                  <a:schemeClr val="tx1"/>
                </a:solidFill>
              </a:rPr>
              <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   Manyetik anomali haritalarının gelişi güzel ve karmaşık özelliği nedeniyle, yorumu çoğunlukla yalnızca kalitatiftir. Gerçekte manyetizmayı iyi bilen birisi yüzey manyetik konturlardan yeraltı özelliklerini kolayca çıkarabilir.Sık sık maden aramalarında </a:t>
            </a:r>
            <a:r>
              <a:rPr lang="tr-TR" dirty="0" err="1" smtClean="0">
                <a:solidFill>
                  <a:schemeClr val="tx1"/>
                </a:solidFill>
              </a:rPr>
              <a:t>topoğraya</a:t>
            </a:r>
            <a:r>
              <a:rPr lang="tr-TR" dirty="0" smtClean="0">
                <a:solidFill>
                  <a:schemeClr val="tx1"/>
                </a:solidFill>
              </a:rPr>
              <a:t> ile manyetizma arasında aynı zamanda gömülü jeolojik yapılar arasında bağlantı vardır. </a:t>
            </a:r>
            <a:r>
              <a:rPr lang="tr-TR" dirty="0" err="1" smtClean="0">
                <a:solidFill>
                  <a:schemeClr val="tx1"/>
                </a:solidFill>
              </a:rPr>
              <a:t>Sedimenter</a:t>
            </a:r>
            <a:r>
              <a:rPr lang="tr-TR" dirty="0" smtClean="0">
                <a:solidFill>
                  <a:schemeClr val="tx1"/>
                </a:solidFill>
              </a:rPr>
              <a:t> alanlarda, taban yapı 1 ile 4 km derinde olmasından dolayı manyetik konturlar düzgün  ve az olarak değişir. Burada manyetik anomaliler taban </a:t>
            </a:r>
            <a:r>
              <a:rPr lang="tr-TR" dirty="0" err="1" smtClean="0">
                <a:solidFill>
                  <a:schemeClr val="tx1"/>
                </a:solidFill>
              </a:rPr>
              <a:t>topoğrafyasını</a:t>
            </a:r>
            <a:r>
              <a:rPr lang="tr-TR" dirty="0" smtClean="0">
                <a:solidFill>
                  <a:schemeClr val="tx1"/>
                </a:solidFill>
              </a:rPr>
              <a:t> yansıtır çünkü tabanı oluşturan magmatik ve metamorfik kayaçların manyetik özellikleri üsteki </a:t>
            </a:r>
            <a:r>
              <a:rPr lang="tr-TR" dirty="0" err="1" smtClean="0">
                <a:solidFill>
                  <a:schemeClr val="tx1"/>
                </a:solidFill>
              </a:rPr>
              <a:t>sedimentlere</a:t>
            </a:r>
            <a:r>
              <a:rPr lang="tr-TR" dirty="0" smtClean="0">
                <a:solidFill>
                  <a:schemeClr val="tx1"/>
                </a:solidFill>
              </a:rPr>
              <a:t> göre daha fazladır. Büyük manyetik anomaliler taban yapıdan dolayı değil manyetik duyarlılık farklılığından kaynaklanır. Veri işlem yöntemleri kullanılarak gerekli ön bilgiler manyetik anomali haritalarından çıkarılabilmektedir. Kayacın manyetizması, yer manyetik alanı ve profil doğrultusu yorumda göz önünde bulundurulmalıdır.</a:t>
            </a:r>
            <a:endParaRPr lang="tr-T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7 Alt Başlık"/>
          <p:cNvSpPr>
            <a:spLocks noGrp="1"/>
          </p:cNvSpPr>
          <p:nvPr>
            <p:ph type="subTitle" idx="1"/>
          </p:nvPr>
        </p:nvSpPr>
        <p:spPr>
          <a:xfrm>
            <a:off x="683568" y="5661248"/>
            <a:ext cx="7920880" cy="936104"/>
          </a:xfrm>
        </p:spPr>
        <p:txBody>
          <a:bodyPr>
            <a:normAutofit fontScale="92500" lnSpcReduction="10000"/>
          </a:bodyPr>
          <a:lstStyle/>
          <a:p>
            <a:r>
              <a:rPr lang="tr-TR" sz="2000" dirty="0" smtClean="0">
                <a:solidFill>
                  <a:schemeClr val="tx1"/>
                </a:solidFill>
              </a:rPr>
              <a:t>Kuzeybatı Türkiye’nin havadan manyetik anomali haritası. AA' boyunca iki boyutlu model oluşturulmuştur. Dikdörtgen ile gösterilen bölgenin ikinci türev ve alçak geçişli süzgeç haritaları yapılmıştır</a:t>
            </a:r>
            <a:endParaRPr lang="tr-TR" sz="2000" dirty="0">
              <a:solidFill>
                <a:schemeClr val="tx1"/>
              </a:solidFill>
            </a:endParaRPr>
          </a:p>
        </p:txBody>
      </p:sp>
      <p:pic>
        <p:nvPicPr>
          <p:cNvPr id="10246" name="Picture 6" descr="C:\Users\msi\Desktop\jhhjhjh.PNG"/>
          <p:cNvPicPr>
            <a:picLocks noChangeAspect="1" noChangeArrowheads="1"/>
          </p:cNvPicPr>
          <p:nvPr/>
        </p:nvPicPr>
        <p:blipFill>
          <a:blip r:embed="rId2" cstate="print"/>
          <a:srcRect/>
          <a:stretch>
            <a:fillRect/>
          </a:stretch>
        </p:blipFill>
        <p:spPr bwMode="auto">
          <a:xfrm>
            <a:off x="539552" y="332656"/>
            <a:ext cx="8136904" cy="53743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55576" y="692696"/>
            <a:ext cx="7560840" cy="4946104"/>
          </a:xfrm>
        </p:spPr>
        <p:txBody>
          <a:bodyPr/>
          <a:lstStyle/>
          <a:p>
            <a:r>
              <a:rPr lang="tr-TR" b="1" dirty="0" smtClean="0">
                <a:solidFill>
                  <a:schemeClr val="tx1"/>
                </a:solidFill>
              </a:rPr>
              <a:t>Manyetik Yöntem</a:t>
            </a:r>
          </a:p>
          <a:p>
            <a:pPr algn="l">
              <a:buFont typeface="Arial" pitchFamily="34" charset="0"/>
              <a:buChar char="•"/>
            </a:pPr>
            <a:r>
              <a:rPr lang="tr-TR" sz="2000" dirty="0" smtClean="0">
                <a:solidFill>
                  <a:schemeClr val="tx1"/>
                </a:solidFill>
                <a:latin typeface="Cambria" pitchFamily="18" charset="0"/>
              </a:rPr>
              <a:t>Manyetik yöntemin temel ilkesi yerin manyetik alanındaki değişimlerin incelenmesidir.</a:t>
            </a:r>
          </a:p>
          <a:p>
            <a:pPr algn="l">
              <a:buFont typeface="Arial" pitchFamily="34" charset="0"/>
              <a:buChar char="•"/>
            </a:pPr>
            <a:endParaRPr lang="tr-TR" sz="2000" dirty="0" smtClean="0">
              <a:solidFill>
                <a:schemeClr val="tx1"/>
              </a:solidFill>
              <a:latin typeface="Cambria" pitchFamily="18" charset="0"/>
            </a:endParaRPr>
          </a:p>
          <a:p>
            <a:pPr algn="l">
              <a:buFont typeface="Arial" pitchFamily="34" charset="0"/>
              <a:buChar char="•"/>
            </a:pPr>
            <a:r>
              <a:rPr lang="tr-TR" sz="2000" dirty="0" smtClean="0">
                <a:solidFill>
                  <a:schemeClr val="tx1"/>
                </a:solidFill>
                <a:latin typeface="Cambria" pitchFamily="18" charset="0"/>
              </a:rPr>
              <a:t>Manyetik yöntemde aramalar sırasında genellikle yerin manyetik alanının toplam şiddeti (F) ölçülür. Bununla birlikte yatay ya da düşey bilesen veya sapma ve dalım açılarını da ölçmek olanaklıdır.</a:t>
            </a:r>
          </a:p>
          <a:p>
            <a:pPr algn="l">
              <a:buFont typeface="Arial" pitchFamily="34" charset="0"/>
              <a:buChar char="•"/>
            </a:pPr>
            <a:endParaRPr lang="tr-TR" sz="2000" dirty="0" smtClean="0">
              <a:solidFill>
                <a:schemeClr val="tx1"/>
              </a:solidFill>
              <a:latin typeface="Cambria" pitchFamily="18" charset="0"/>
            </a:endParaRPr>
          </a:p>
          <a:p>
            <a:pPr algn="l">
              <a:buFont typeface="Arial" pitchFamily="34" charset="0"/>
              <a:buChar char="•"/>
            </a:pPr>
            <a:r>
              <a:rPr lang="tr-TR" sz="2000" dirty="0" smtClean="0">
                <a:solidFill>
                  <a:schemeClr val="tx1"/>
                </a:solidFill>
                <a:latin typeface="Cambria" pitchFamily="18" charset="0"/>
              </a:rPr>
              <a:t>Manyetik yöntemde bu değişimler haritalanarak yeraltındaki </a:t>
            </a:r>
            <a:r>
              <a:rPr lang="tr-TR" sz="2000" dirty="0" err="1" smtClean="0">
                <a:solidFill>
                  <a:schemeClr val="tx1"/>
                </a:solidFill>
                <a:latin typeface="Cambria" pitchFamily="18" charset="0"/>
              </a:rPr>
              <a:t>magnetik</a:t>
            </a:r>
            <a:r>
              <a:rPr lang="tr-TR" sz="2000" dirty="0" smtClean="0">
                <a:solidFill>
                  <a:schemeClr val="tx1"/>
                </a:solidFill>
                <a:latin typeface="Cambria" pitchFamily="18" charset="0"/>
              </a:rPr>
              <a:t> maden veya kayaçların yeri, sekli ve derinliği belirlenebilir.</a:t>
            </a:r>
            <a:endParaRPr lang="tr-TR" sz="2000"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45" name="Picture 5" descr="C:\Users\msi\Desktop\sdfsfsdfds.PNG"/>
          <p:cNvPicPr>
            <a:picLocks noChangeAspect="1" noChangeArrowheads="1"/>
          </p:cNvPicPr>
          <p:nvPr/>
        </p:nvPicPr>
        <p:blipFill>
          <a:blip r:embed="rId2" cstate="print"/>
          <a:srcRect/>
          <a:stretch>
            <a:fillRect/>
          </a:stretch>
        </p:blipFill>
        <p:spPr bwMode="auto">
          <a:xfrm>
            <a:off x="539552" y="548680"/>
            <a:ext cx="7945438" cy="4943475"/>
          </a:xfrm>
          <a:prstGeom prst="rect">
            <a:avLst/>
          </a:prstGeom>
          <a:noFill/>
        </p:spPr>
      </p:pic>
      <p:sp>
        <p:nvSpPr>
          <p:cNvPr id="8" name="7 Alt Başlık"/>
          <p:cNvSpPr>
            <a:spLocks noGrp="1"/>
          </p:cNvSpPr>
          <p:nvPr>
            <p:ph type="subTitle" idx="1"/>
          </p:nvPr>
        </p:nvSpPr>
        <p:spPr>
          <a:xfrm>
            <a:off x="1331640" y="5661248"/>
            <a:ext cx="6192688" cy="936104"/>
          </a:xfrm>
        </p:spPr>
        <p:txBody>
          <a:bodyPr>
            <a:normAutofit/>
          </a:bodyPr>
          <a:lstStyle/>
          <a:p>
            <a:r>
              <a:rPr lang="tr-TR" sz="2000" dirty="0" smtClean="0">
                <a:solidFill>
                  <a:schemeClr val="tx1"/>
                </a:solidFill>
              </a:rPr>
              <a:t>  AA' profili boyunca oluşturulan iki boyutlu model</a:t>
            </a:r>
            <a:endParaRPr lang="tr-TR"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404664"/>
            <a:ext cx="7776864" cy="6453336"/>
          </a:xfrm>
        </p:spPr>
        <p:txBody>
          <a:bodyPr>
            <a:normAutofit/>
          </a:bodyPr>
          <a:lstStyle/>
          <a:p>
            <a:r>
              <a:rPr lang="tr-TR" b="1" dirty="0" smtClean="0">
                <a:solidFill>
                  <a:schemeClr val="tx1"/>
                </a:solidFill>
              </a:rPr>
              <a:t>Yer Manyetik Alan Bileşenleri</a:t>
            </a: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b="1" dirty="0" smtClean="0">
              <a:solidFill>
                <a:schemeClr val="tx1"/>
              </a:solidFill>
            </a:endParaRPr>
          </a:p>
          <a:p>
            <a:endParaRPr lang="tr-TR" sz="1400" dirty="0" smtClean="0">
              <a:solidFill>
                <a:schemeClr val="tx1"/>
              </a:solidFill>
            </a:endParaRPr>
          </a:p>
          <a:p>
            <a:endParaRPr lang="tr-TR" sz="1400" dirty="0" smtClean="0">
              <a:solidFill>
                <a:schemeClr val="tx1"/>
              </a:solidFill>
            </a:endParaRPr>
          </a:p>
          <a:p>
            <a:r>
              <a:rPr lang="tr-TR" sz="1400" dirty="0" smtClean="0">
                <a:solidFill>
                  <a:schemeClr val="tx1"/>
                </a:solidFill>
              </a:rPr>
              <a:t>CK: Coğrafik Kuzey,MK: Manyetik Kuzey, D: Sapma (</a:t>
            </a:r>
            <a:r>
              <a:rPr lang="tr-TR" sz="1400" dirty="0" err="1" smtClean="0">
                <a:solidFill>
                  <a:schemeClr val="tx1"/>
                </a:solidFill>
              </a:rPr>
              <a:t>deklination</a:t>
            </a:r>
            <a:r>
              <a:rPr lang="tr-TR" sz="1400" dirty="0" smtClean="0">
                <a:solidFill>
                  <a:schemeClr val="tx1"/>
                </a:solidFill>
              </a:rPr>
              <a:t>) açısı, I: Yatım(</a:t>
            </a:r>
            <a:r>
              <a:rPr lang="tr-TR" sz="1400" dirty="0" err="1" smtClean="0">
                <a:solidFill>
                  <a:schemeClr val="tx1"/>
                </a:solidFill>
              </a:rPr>
              <a:t>inclination</a:t>
            </a:r>
            <a:r>
              <a:rPr lang="tr-TR" sz="1400" dirty="0" smtClean="0">
                <a:solidFill>
                  <a:schemeClr val="tx1"/>
                </a:solidFill>
              </a:rPr>
              <a:t>) açısı, Z: Düşey bileşen, H: Yatay bileşen,T: Toplam bileşen.</a:t>
            </a:r>
            <a:endParaRPr lang="tr-TR" sz="1400" b="1" dirty="0" smtClean="0">
              <a:solidFill>
                <a:schemeClr val="tx1"/>
              </a:solidFill>
            </a:endParaRPr>
          </a:p>
        </p:txBody>
      </p:sp>
      <p:pic>
        <p:nvPicPr>
          <p:cNvPr id="9218" name="Picture 2" descr="C:\Users\msi\Desktop\asdasdsa.PNG"/>
          <p:cNvPicPr>
            <a:picLocks noChangeAspect="1" noChangeArrowheads="1"/>
          </p:cNvPicPr>
          <p:nvPr/>
        </p:nvPicPr>
        <p:blipFill>
          <a:blip r:embed="rId2" cstate="print"/>
          <a:srcRect/>
          <a:stretch>
            <a:fillRect/>
          </a:stretch>
        </p:blipFill>
        <p:spPr bwMode="auto">
          <a:xfrm>
            <a:off x="1547664" y="980728"/>
            <a:ext cx="6088063" cy="4972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11560" y="548680"/>
            <a:ext cx="8064896" cy="5760640"/>
          </a:xfrm>
        </p:spPr>
        <p:txBody>
          <a:bodyPr>
            <a:normAutofit fontScale="25000" lnSpcReduction="20000"/>
          </a:bodyPr>
          <a:lstStyle/>
          <a:p>
            <a:pPr algn="l"/>
            <a:r>
              <a:rPr lang="tr-TR" sz="7400" b="1" dirty="0" smtClean="0">
                <a:solidFill>
                  <a:schemeClr val="tx1"/>
                </a:solidFill>
              </a:rPr>
              <a:t>MANYETIK ARAMA YÖNTEMLERI</a:t>
            </a:r>
            <a:r>
              <a:rPr lang="tr-TR" dirty="0" smtClean="0">
                <a:solidFill>
                  <a:schemeClr val="tx1"/>
                </a:solidFill>
              </a:rPr>
              <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  </a:t>
            </a:r>
            <a:r>
              <a:rPr lang="tr-TR" sz="4500" dirty="0" smtClean="0">
                <a:solidFill>
                  <a:schemeClr val="tx1"/>
                </a:solidFill>
              </a:rPr>
              <a:t> </a:t>
            </a:r>
          </a:p>
          <a:p>
            <a:pPr algn="l"/>
            <a:r>
              <a:rPr lang="tr-TR" sz="4500" dirty="0" smtClean="0">
                <a:solidFill>
                  <a:schemeClr val="tx1"/>
                </a:solidFill>
              </a:rPr>
              <a:t>      </a:t>
            </a:r>
            <a:r>
              <a:rPr lang="tr-TR" sz="6400" dirty="0" smtClean="0">
                <a:solidFill>
                  <a:schemeClr val="tx1"/>
                </a:solidFill>
              </a:rPr>
              <a:t>Manyetik aramalar yerden, havadan ve denizde yapılabilir. Yerden yapılan çalışmalarda bir hat üzerinde veya </a:t>
            </a:r>
            <a:r>
              <a:rPr lang="tr-TR" sz="6400" dirty="0" err="1" smtClean="0">
                <a:solidFill>
                  <a:schemeClr val="tx1"/>
                </a:solidFill>
              </a:rPr>
              <a:t>karelaj</a:t>
            </a:r>
            <a:r>
              <a:rPr lang="tr-TR" sz="6400" dirty="0" smtClean="0">
                <a:solidFill>
                  <a:schemeClr val="tx1"/>
                </a:solidFill>
              </a:rPr>
              <a:t> şeklide ölçü alınarak yapılır.Hava ve deniz çalışmalarında izlenen yol ise manyetik alanın sürekli kaydı ile yapılır. Önceleri </a:t>
            </a:r>
            <a:r>
              <a:rPr lang="tr-TR" sz="6400" dirty="0" err="1" smtClean="0">
                <a:solidFill>
                  <a:schemeClr val="tx1"/>
                </a:solidFill>
              </a:rPr>
              <a:t>varyometreler</a:t>
            </a:r>
            <a:r>
              <a:rPr lang="tr-TR" sz="6400" dirty="0" smtClean="0">
                <a:solidFill>
                  <a:schemeClr val="tx1"/>
                </a:solidFill>
              </a:rPr>
              <a:t> kullanıldığı halde günümüzde artık gelişmiş manyetometreler kullanılmaktadır. Maden ve petrol aramalarında amaç değişiktir. Jeolojik haritalama ve petrol aramaları genellikle havadan yapılmaktadır. </a:t>
            </a:r>
            <a:br>
              <a:rPr lang="tr-TR" sz="6400" dirty="0" smtClean="0">
                <a:solidFill>
                  <a:schemeClr val="tx1"/>
                </a:solidFill>
              </a:rPr>
            </a:br>
            <a:r>
              <a:rPr lang="tr-TR" sz="6400" dirty="0" smtClean="0">
                <a:solidFill>
                  <a:schemeClr val="tx1"/>
                </a:solidFill>
              </a:rPr>
              <a:t/>
            </a:r>
            <a:br>
              <a:rPr lang="tr-TR" sz="6400" dirty="0" smtClean="0">
                <a:solidFill>
                  <a:schemeClr val="tx1"/>
                </a:solidFill>
              </a:rPr>
            </a:br>
            <a:endParaRPr lang="tr-TR" sz="6400" dirty="0" smtClean="0">
              <a:solidFill>
                <a:schemeClr val="tx1"/>
              </a:solidFill>
            </a:endParaRPr>
          </a:p>
          <a:p>
            <a:pPr algn="l"/>
            <a:r>
              <a:rPr lang="tr-TR" sz="6400" b="1" dirty="0" smtClean="0">
                <a:solidFill>
                  <a:schemeClr val="tx1"/>
                </a:solidFill>
              </a:rPr>
              <a:t>Yer Manyetik Çalışmaları</a:t>
            </a:r>
            <a:r>
              <a:rPr lang="tr-TR" sz="6400" dirty="0" smtClean="0">
                <a:solidFill>
                  <a:schemeClr val="tx1"/>
                </a:solidFill>
              </a:rPr>
              <a:t/>
            </a:r>
            <a:br>
              <a:rPr lang="tr-TR" sz="6400" dirty="0" smtClean="0">
                <a:solidFill>
                  <a:schemeClr val="tx1"/>
                </a:solidFill>
              </a:rPr>
            </a:br>
            <a:r>
              <a:rPr lang="tr-TR" sz="6400" dirty="0" smtClean="0">
                <a:solidFill>
                  <a:schemeClr val="tx1"/>
                </a:solidFill>
              </a:rPr>
              <a:t> </a:t>
            </a:r>
          </a:p>
          <a:p>
            <a:pPr algn="l"/>
            <a:r>
              <a:rPr lang="tr-TR" sz="6400" dirty="0" smtClean="0">
                <a:solidFill>
                  <a:schemeClr val="tx1"/>
                </a:solidFill>
              </a:rPr>
              <a:t>  Hemen hemen jeofizik arama yöntemlerinin ilkidir. Demir madeni aramaları ile başlamıştır. Petrol aramalarında nokta aralıkları 1-1.5 km olduğu maden aramalarında ise 10 ila birkaç yüz metre olabilir. Çalışmanın genel planlamasında aranan yapının uzantısına dik profiller atılır. Örneğin nokta aralıkları 25 m ise profil aralıkları 100 m olabilir. Doğal olarak </a:t>
            </a:r>
            <a:r>
              <a:rPr lang="tr-TR" sz="6400" dirty="0" err="1" smtClean="0">
                <a:solidFill>
                  <a:schemeClr val="tx1"/>
                </a:solidFill>
              </a:rPr>
              <a:t>karelaj</a:t>
            </a:r>
            <a:r>
              <a:rPr lang="tr-TR" sz="6400" dirty="0" smtClean="0">
                <a:solidFill>
                  <a:schemeClr val="tx1"/>
                </a:solidFill>
              </a:rPr>
              <a:t> şeklinde de ölçümler yapılabilir. Eğer bölge karmaşık ise ara profiller de atılabilinir.</a:t>
            </a:r>
            <a:br>
              <a:rPr lang="tr-TR" sz="6400" dirty="0" smtClean="0">
                <a:solidFill>
                  <a:schemeClr val="tx1"/>
                </a:solidFill>
              </a:rPr>
            </a:br>
            <a:r>
              <a:rPr lang="tr-TR" sz="6400" dirty="0" smtClean="0">
                <a:solidFill>
                  <a:schemeClr val="tx1"/>
                </a:solidFill>
              </a:rPr>
              <a:t/>
            </a:r>
            <a:br>
              <a:rPr lang="tr-TR" sz="6400" dirty="0" smtClean="0">
                <a:solidFill>
                  <a:schemeClr val="tx1"/>
                </a:solidFill>
              </a:rPr>
            </a:br>
            <a:r>
              <a:rPr lang="tr-TR" sz="6400" dirty="0" smtClean="0">
                <a:solidFill>
                  <a:schemeClr val="tx1"/>
                </a:solidFill>
              </a:rPr>
              <a:t>   Manyetik ölçü cihazları demir ve manyetik alan yaratabilen elektrik akımlarına karşı duyarlı olduklarından bu gibi yapılardan uzak tutulmalıdırlar. Ölçü noktası demiryollarından ve köprülerden en aşağı 40 m, arabalardan 10 m, demir parmaklıklarından (özellikle K-G yönlü olanlardan) 10-15 uzakta olmalıdır. Gerektiğinde gerilim hatlarından ve büyük binalardan uzakta tutulmalıdırlar. Ayrıca ölçüyü alan kişinin üzerinde de manyetik eşya bulunmamalıdır.</a:t>
            </a:r>
            <a:r>
              <a:rPr lang="tr-TR" dirty="0" smtClean="0">
                <a:solidFill>
                  <a:schemeClr val="tx1"/>
                </a:solidFill>
              </a:rPr>
              <a:t/>
            </a:r>
            <a:br>
              <a:rPr lang="tr-TR" dirty="0" smtClean="0">
                <a:solidFill>
                  <a:schemeClr val="tx1"/>
                </a:solidFill>
              </a:rPr>
            </a:br>
            <a:r>
              <a:rPr lang="tr-TR" dirty="0" smtClean="0">
                <a:solidFill>
                  <a:schemeClr val="tx1"/>
                </a:solidFill>
              </a:rPr>
              <a:t>    </a:t>
            </a:r>
            <a:endParaRPr lang="tr-T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476672"/>
            <a:ext cx="7848872" cy="5760640"/>
          </a:xfrm>
        </p:spPr>
        <p:txBody>
          <a:bodyPr>
            <a:normAutofit fontScale="47500" lnSpcReduction="20000"/>
          </a:bodyPr>
          <a:lstStyle/>
          <a:p>
            <a:pPr algn="l"/>
            <a:r>
              <a:rPr lang="tr-TR" sz="5100" b="1" dirty="0" smtClean="0">
                <a:solidFill>
                  <a:schemeClr val="tx1"/>
                </a:solidFill>
              </a:rPr>
              <a:t>Havadan Manyetik Çalışmalar</a:t>
            </a:r>
          </a:p>
          <a:p>
            <a:pPr algn="l"/>
            <a:r>
              <a:rPr lang="tr-TR" dirty="0" smtClean="0">
                <a:solidFill>
                  <a:schemeClr val="tx1"/>
                </a:solidFill>
              </a:rPr>
              <a:t/>
            </a:r>
            <a:br>
              <a:rPr lang="tr-TR" dirty="0" smtClean="0">
                <a:solidFill>
                  <a:schemeClr val="tx1"/>
                </a:solidFill>
              </a:rPr>
            </a:br>
            <a:r>
              <a:rPr lang="tr-TR" dirty="0" smtClean="0">
                <a:solidFill>
                  <a:schemeClr val="tx1"/>
                </a:solidFill>
              </a:rPr>
              <a:t>Havadan manyetik çalışmaların tarihi oldukça eskidir. 1920’li yıllarda </a:t>
            </a:r>
            <a:r>
              <a:rPr lang="tr-TR" dirty="0" err="1" smtClean="0">
                <a:solidFill>
                  <a:schemeClr val="tx1"/>
                </a:solidFill>
              </a:rPr>
              <a:t>Isveç’te</a:t>
            </a:r>
            <a:r>
              <a:rPr lang="tr-TR" dirty="0" smtClean="0">
                <a:solidFill>
                  <a:schemeClr val="tx1"/>
                </a:solidFill>
              </a:rPr>
              <a:t> balonla bilinen demir madeni yatakları üzerinde uçuşlar yapılmıştır. </a:t>
            </a:r>
            <a:r>
              <a:rPr lang="tr-TR" dirty="0" err="1" smtClean="0">
                <a:solidFill>
                  <a:schemeClr val="tx1"/>
                </a:solidFill>
              </a:rPr>
              <a:t>Ikinci</a:t>
            </a:r>
            <a:r>
              <a:rPr lang="tr-TR" dirty="0" smtClean="0">
                <a:solidFill>
                  <a:schemeClr val="tx1"/>
                </a:solidFill>
              </a:rPr>
              <a:t> dünya savaşında </a:t>
            </a:r>
            <a:r>
              <a:rPr lang="tr-TR" dirty="0" err="1" smtClean="0">
                <a:solidFill>
                  <a:schemeClr val="tx1"/>
                </a:solidFill>
              </a:rPr>
              <a:t>Fluxgate</a:t>
            </a:r>
            <a:r>
              <a:rPr lang="tr-TR" dirty="0" smtClean="0">
                <a:solidFill>
                  <a:schemeClr val="tx1"/>
                </a:solidFill>
              </a:rPr>
              <a:t> manyetometrelerinin bulunmasıyla havadan manyetik çalışmalar bu manyetometreler ile yapılmaya başlanmıştır. Bu manyetometrenin birbirine dik üç bileşeni ölçülerek toplam bileşen elde edilmiştir. 1960’ların başında bulunan proton manyetometreleri bunların yerini almıştır. </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   Manyetometre ya uçağın kuyruk kısmına yerleştirilir veya arkasından sarkıtılarak (uçağın manyetik alanı dışında) ölçümler yapılır. Uçağın içinde ise uçağın manyetik alanı </a:t>
            </a:r>
            <a:r>
              <a:rPr lang="tr-TR" dirty="0" err="1" smtClean="0">
                <a:solidFill>
                  <a:schemeClr val="tx1"/>
                </a:solidFill>
              </a:rPr>
              <a:t>Helmholtz</a:t>
            </a:r>
            <a:r>
              <a:rPr lang="tr-TR" dirty="0" smtClean="0">
                <a:solidFill>
                  <a:schemeClr val="tx1"/>
                </a:solidFill>
              </a:rPr>
              <a:t> sarımları vasıtasıyla ortadan kaldırılır. Uçuş yönünü göre bir etki varsa değişik yönlerden aynı noktanın üzerinde ölçülerek, yöne göre sapmalar belirlenir.</a:t>
            </a:r>
            <a:br>
              <a:rPr lang="tr-TR" dirty="0" smtClean="0">
                <a:solidFill>
                  <a:schemeClr val="tx1"/>
                </a:solidFill>
              </a:rPr>
            </a:br>
            <a:r>
              <a:rPr lang="tr-TR" dirty="0" smtClean="0">
                <a:solidFill>
                  <a:schemeClr val="tx1"/>
                </a:solidFill>
              </a:rPr>
              <a:t> </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   Havadan manyetik çalışmalarda hat aralıkları 0.5-2 km olabilir. Ayrıca bu hatları kesen her 10-20 km ara bağlama hatları atılır. Bu şekilde ölçüm hataları bağ hatları ile esas hatların kesimlerinden yapılır. Ölçüm yüksekliği 150 m ila 700 m civarında olabilir. Ayrıca belirli bir sabit yükseklikten de uçulabilir. Günlük düzeltmeler için yerde bir noktada yer manyetik alanı ölçülebilir veya yakındaki bir gözlem evinden </a:t>
            </a:r>
            <a:r>
              <a:rPr lang="tr-TR" dirty="0" err="1" smtClean="0">
                <a:solidFill>
                  <a:schemeClr val="tx1"/>
                </a:solidFill>
              </a:rPr>
              <a:t>yararlanılınır</a:t>
            </a:r>
            <a:r>
              <a:rPr lang="tr-TR" dirty="0" smtClean="0">
                <a:solidFill>
                  <a:schemeClr val="tx1"/>
                </a:solidFill>
              </a:rPr>
              <a:t>. Hava manyetik çalışmalarda en büyük sorun uçağın konumunu belirlemektir. Önceleri bu işlem uçma hattını sürekli hava fotoğrafı çekilerek yapılıyordu. Uçağın yüksekliği ise altimetre ile tayin edilmekteydi. Günümüzde ise GPS konum belirleme ile rahatlıkla yapılmaktadır.</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   Ayrıca uydulara yerleştirilen Sezyum manyetometreleri ile uzaydan yer manyetik ölçümleri yapılmaktadır. Bu ölçümlere MAGSAT verileri denir.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graphicFrame>
        <p:nvGraphicFramePr>
          <p:cNvPr id="7170" name="Object 3"/>
          <p:cNvGraphicFramePr>
            <a:graphicFrameLocks noChangeAspect="1"/>
          </p:cNvGraphicFramePr>
          <p:nvPr/>
        </p:nvGraphicFramePr>
        <p:xfrm>
          <a:off x="971599" y="620688"/>
          <a:ext cx="7204497" cy="5328592"/>
        </p:xfrm>
        <a:graphic>
          <a:graphicData uri="http://schemas.openxmlformats.org/presentationml/2006/ole">
            <p:oleObj spid="_x0000_s7170" name="Bit Eşlem Resmi" r:id="rId3" imgW="5229955" imgH="4229690" progId="PBrush">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8640"/>
            <a:ext cx="7772400" cy="1109985"/>
          </a:xfrm>
        </p:spPr>
        <p:txBody>
          <a:bodyPr>
            <a:normAutofit/>
          </a:bodyPr>
          <a:lstStyle/>
          <a:p>
            <a:r>
              <a:rPr lang="tr-TR" sz="2800" b="1" dirty="0" smtClean="0"/>
              <a:t>TÜRKİYE HAVADAN REJYONAL MANYETİK HARİTASI</a:t>
            </a:r>
            <a:endParaRPr lang="tr-TR" sz="2800" b="1" dirty="0"/>
          </a:p>
        </p:txBody>
      </p:sp>
      <p:sp>
        <p:nvSpPr>
          <p:cNvPr id="3" name="2 Alt Başlık"/>
          <p:cNvSpPr>
            <a:spLocks noGrp="1"/>
          </p:cNvSpPr>
          <p:nvPr>
            <p:ph type="subTitle" idx="1"/>
          </p:nvPr>
        </p:nvSpPr>
        <p:spPr/>
        <p:txBody>
          <a:bodyPr/>
          <a:lstStyle/>
          <a:p>
            <a:endParaRPr lang="tr-TR" dirty="0"/>
          </a:p>
        </p:txBody>
      </p:sp>
      <p:pic>
        <p:nvPicPr>
          <p:cNvPr id="6146" name="Picture 2" descr="C:\Users\msi\Desktop\TurkiyeHavadanRejyonalManyetikHarita.jpg"/>
          <p:cNvPicPr>
            <a:picLocks noChangeAspect="1" noChangeArrowheads="1"/>
          </p:cNvPicPr>
          <p:nvPr/>
        </p:nvPicPr>
        <p:blipFill>
          <a:blip r:embed="rId2" cstate="print"/>
          <a:srcRect/>
          <a:stretch>
            <a:fillRect/>
          </a:stretch>
        </p:blipFill>
        <p:spPr bwMode="auto">
          <a:xfrm>
            <a:off x="0" y="1340768"/>
            <a:ext cx="9144000" cy="49313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683568" y="476672"/>
            <a:ext cx="7848872" cy="5760640"/>
          </a:xfrm>
        </p:spPr>
        <p:txBody>
          <a:bodyPr/>
          <a:lstStyle/>
          <a:p>
            <a:pPr algn="l"/>
            <a:r>
              <a:rPr lang="tr-TR" b="1" dirty="0" smtClean="0">
                <a:solidFill>
                  <a:schemeClr val="tx1"/>
                </a:solidFill>
              </a:rPr>
              <a:t>Deniz Manyetik Çalışmaları</a:t>
            </a:r>
            <a:r>
              <a:rPr lang="tr-TR" dirty="0" smtClean="0">
                <a:solidFill>
                  <a:schemeClr val="tx1"/>
                </a:solidFill>
              </a:rPr>
              <a:t/>
            </a:r>
            <a:br>
              <a:rPr lang="tr-TR" dirty="0" smtClean="0">
                <a:solidFill>
                  <a:schemeClr val="tx1"/>
                </a:solidFill>
              </a:rPr>
            </a:br>
            <a:r>
              <a:rPr lang="tr-TR" dirty="0" smtClean="0">
                <a:solidFill>
                  <a:schemeClr val="tx1"/>
                </a:solidFill>
              </a:rPr>
              <a:t>   </a:t>
            </a:r>
            <a:r>
              <a:rPr lang="tr-TR" sz="2400" dirty="0" smtClean="0">
                <a:solidFill>
                  <a:schemeClr val="tx1"/>
                </a:solidFill>
              </a:rPr>
              <a:t>Deniz manyetik çalışmaları deniz sismiği yapılırken </a:t>
            </a:r>
            <a:r>
              <a:rPr lang="tr-TR" sz="2400" dirty="0" err="1" smtClean="0">
                <a:solidFill>
                  <a:schemeClr val="tx1"/>
                </a:solidFill>
              </a:rPr>
              <a:t>gravimetre</a:t>
            </a:r>
            <a:r>
              <a:rPr lang="tr-TR" sz="2400" dirty="0" smtClean="0">
                <a:solidFill>
                  <a:schemeClr val="tx1"/>
                </a:solidFill>
              </a:rPr>
              <a:t> ile beraber yapılmaktadır. Manyetometre geminin manyetik alanından etkilenmemesi için gemi boyunun en aşağı üç katı geriden çekilmelidir. Bu da manyetometre’nin gemini arkasından çekilmesi demektir (bu sisteme BALIK “FISH”) .</a:t>
            </a:r>
            <a:r>
              <a:rPr lang="tr-TR" dirty="0" smtClean="0">
                <a:solidFill>
                  <a:schemeClr val="tx1"/>
                </a:solidFill>
              </a:rPr>
              <a:t>  </a:t>
            </a:r>
            <a:endParaRPr lang="tr-TR" dirty="0"/>
          </a:p>
        </p:txBody>
      </p:sp>
      <p:pic>
        <p:nvPicPr>
          <p:cNvPr id="8194" name="Picture 2" descr="C:\Users\msi\Desktop\Gol-Baraj.jpg"/>
          <p:cNvPicPr>
            <a:picLocks noChangeAspect="1" noChangeArrowheads="1"/>
          </p:cNvPicPr>
          <p:nvPr/>
        </p:nvPicPr>
        <p:blipFill>
          <a:blip r:embed="rId2" cstate="print"/>
          <a:srcRect/>
          <a:stretch>
            <a:fillRect/>
          </a:stretch>
        </p:blipFill>
        <p:spPr bwMode="auto">
          <a:xfrm>
            <a:off x="0" y="3810000"/>
            <a:ext cx="91440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27584" y="548680"/>
            <a:ext cx="7488832" cy="5616624"/>
          </a:xfrm>
        </p:spPr>
        <p:txBody>
          <a:bodyPr/>
          <a:lstStyle/>
          <a:p>
            <a:r>
              <a:rPr lang="tr-TR" b="1" dirty="0" smtClean="0">
                <a:solidFill>
                  <a:schemeClr val="tx1"/>
                </a:solidFill>
              </a:rPr>
              <a:t>MANYETİK ÖLÇÜ CİHAZLARI</a:t>
            </a:r>
          </a:p>
          <a:p>
            <a:pPr algn="l">
              <a:buFont typeface="Arial" pitchFamily="34" charset="0"/>
              <a:buChar char="•"/>
            </a:pPr>
            <a:endParaRPr lang="tr-TR" sz="2800" dirty="0" smtClean="0">
              <a:solidFill>
                <a:schemeClr val="tx1"/>
              </a:solidFill>
            </a:endParaRPr>
          </a:p>
          <a:p>
            <a:pPr algn="l">
              <a:buFont typeface="Arial" pitchFamily="34" charset="0"/>
              <a:buChar char="•"/>
            </a:pPr>
            <a:r>
              <a:rPr lang="tr-TR" sz="2800" dirty="0" err="1" smtClean="0">
                <a:solidFill>
                  <a:schemeClr val="tx1"/>
                </a:solidFill>
              </a:rPr>
              <a:t>Variometreler</a:t>
            </a:r>
            <a:r>
              <a:rPr lang="tr-TR" sz="2800" dirty="0" smtClean="0">
                <a:solidFill>
                  <a:schemeClr val="tx1"/>
                </a:solidFill>
              </a:rPr>
              <a:t/>
            </a:r>
            <a:br>
              <a:rPr lang="tr-TR" sz="2800" dirty="0" smtClean="0">
                <a:solidFill>
                  <a:schemeClr val="tx1"/>
                </a:solidFill>
              </a:rPr>
            </a:br>
            <a:r>
              <a:rPr lang="tr-TR" sz="2800" dirty="0" smtClean="0">
                <a:solidFill>
                  <a:schemeClr val="tx1"/>
                </a:solidFill>
              </a:rPr>
              <a:t>    - </a:t>
            </a:r>
            <a:r>
              <a:rPr lang="tr-TR" sz="2800" dirty="0" err="1" smtClean="0">
                <a:solidFill>
                  <a:schemeClr val="tx1"/>
                </a:solidFill>
              </a:rPr>
              <a:t>Schmidt</a:t>
            </a:r>
            <a:r>
              <a:rPr lang="tr-TR" sz="2800" dirty="0" smtClean="0">
                <a:solidFill>
                  <a:schemeClr val="tx1"/>
                </a:solidFill>
              </a:rPr>
              <a:t> Düşey ve Yatay Bileşen Ölçerler</a:t>
            </a:r>
          </a:p>
          <a:p>
            <a:pPr algn="l"/>
            <a:r>
              <a:rPr lang="tr-TR" sz="2800" dirty="0" smtClean="0">
                <a:solidFill>
                  <a:schemeClr val="tx1"/>
                </a:solidFill>
              </a:rPr>
              <a:t>    - </a:t>
            </a:r>
            <a:r>
              <a:rPr lang="tr-TR" sz="2800" dirty="0" err="1" smtClean="0">
                <a:solidFill>
                  <a:schemeClr val="tx1"/>
                </a:solidFill>
              </a:rPr>
              <a:t>Fluxgate</a:t>
            </a:r>
            <a:r>
              <a:rPr lang="tr-TR" sz="2800" dirty="0" smtClean="0">
                <a:solidFill>
                  <a:schemeClr val="tx1"/>
                </a:solidFill>
              </a:rPr>
              <a:t> Manyetometresi</a:t>
            </a:r>
            <a:br>
              <a:rPr lang="tr-TR" sz="2800" dirty="0" smtClean="0">
                <a:solidFill>
                  <a:schemeClr val="tx1"/>
                </a:solidFill>
              </a:rPr>
            </a:br>
            <a:endParaRPr lang="tr-TR" sz="2800" dirty="0" smtClean="0">
              <a:solidFill>
                <a:schemeClr val="tx1"/>
              </a:solidFill>
            </a:endParaRPr>
          </a:p>
          <a:p>
            <a:pPr algn="l">
              <a:buFont typeface="Arial" pitchFamily="34" charset="0"/>
              <a:buChar char="•"/>
            </a:pPr>
            <a:r>
              <a:rPr lang="tr-TR" sz="2800" dirty="0" smtClean="0">
                <a:solidFill>
                  <a:schemeClr val="tx1"/>
                </a:solidFill>
              </a:rPr>
              <a:t> Proton Manyetometresi</a:t>
            </a:r>
            <a:br>
              <a:rPr lang="tr-TR" sz="2800" dirty="0" smtClean="0">
                <a:solidFill>
                  <a:schemeClr val="tx1"/>
                </a:solidFill>
              </a:rPr>
            </a:br>
            <a:endParaRPr lang="tr-TR" sz="2800" dirty="0" smtClean="0">
              <a:solidFill>
                <a:schemeClr val="tx1"/>
              </a:solidFill>
            </a:endParaRPr>
          </a:p>
          <a:p>
            <a:pPr algn="l">
              <a:buFont typeface="Arial" pitchFamily="34" charset="0"/>
              <a:buChar char="•"/>
            </a:pPr>
            <a:r>
              <a:rPr lang="tr-TR" sz="2800" dirty="0" smtClean="0">
                <a:solidFill>
                  <a:schemeClr val="tx1"/>
                </a:solidFill>
              </a:rPr>
              <a:t>Sezyum Manyetometresi</a:t>
            </a:r>
            <a:endParaRPr lang="tr-TR"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126</Words>
  <Application>Microsoft Office PowerPoint</Application>
  <PresentationFormat>Ekran Gösterisi (4:3)</PresentationFormat>
  <Paragraphs>54</Paragraphs>
  <Slides>20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20</vt:i4>
      </vt:variant>
    </vt:vector>
  </HeadingPairs>
  <TitlesOfParts>
    <vt:vector size="22" baseType="lpstr">
      <vt:lpstr>Ofis Teması</vt:lpstr>
      <vt:lpstr>Bit Eşlem Resmi</vt:lpstr>
      <vt:lpstr>MANYETİK YÖNTEM</vt:lpstr>
      <vt:lpstr>Slayt 2</vt:lpstr>
      <vt:lpstr>Slayt 3</vt:lpstr>
      <vt:lpstr>Slayt 4</vt:lpstr>
      <vt:lpstr>Slayt 5</vt:lpstr>
      <vt:lpstr>Slayt 6</vt:lpstr>
      <vt:lpstr>TÜRKİYE HAVADAN REJYONAL MANYETİK HARİTASI</vt:lpstr>
      <vt:lpstr>Slayt 8</vt:lpstr>
      <vt:lpstr>Slayt 9</vt:lpstr>
      <vt:lpstr>Slayt 10</vt:lpstr>
      <vt:lpstr>Slayt 11</vt:lpstr>
      <vt:lpstr>Fluxgate Manyetometresi</vt:lpstr>
      <vt:lpstr>Fluxgate Manyetometresi Sensörleri</vt:lpstr>
      <vt:lpstr>Slayt 14</vt:lpstr>
      <vt:lpstr>Proton Manyetometresi </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MANYETİK YÖNTEM</dc:title>
  <dc:creator>cihan sayar</dc:creator>
  <cp:lastModifiedBy>cihan sayar</cp:lastModifiedBy>
  <cp:revision>26</cp:revision>
  <dcterms:created xsi:type="dcterms:W3CDTF">2017-11-29T13:44:40Z</dcterms:created>
  <dcterms:modified xsi:type="dcterms:W3CDTF">2017-11-29T20:29:35Z</dcterms:modified>
</cp:coreProperties>
</file>