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1"/>
          <p:cNvSpPr txBox="1"/>
          <p:nvPr/>
        </p:nvSpPr>
        <p:spPr>
          <a:xfrm>
            <a:off x="2071396" y="1190201"/>
            <a:ext cx="5539144" cy="36907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>
                <a:solidFill>
                  <a:srgbClr val="552112"/>
                </a:solidFill>
                <a:latin typeface="Arial"/>
                <a:ea typeface="Arial"/>
              </a:rPr>
              <a:t>MUKAVEMET</a:t>
            </a:r>
            <a:r>
              <a:rPr lang="en-US" altLang="zh-CN" sz="4000" b="1" spc="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4000" b="1" spc="-25" dirty="0">
                <a:solidFill>
                  <a:srgbClr val="552112"/>
                </a:solidFill>
                <a:latin typeface="Arial"/>
                <a:ea typeface="Arial"/>
              </a:rPr>
              <a:t>DERSİ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35"/>
              </a:lnSpc>
            </a:pPr>
            <a:endParaRPr lang="en-US" dirty="0" smtClean="0"/>
          </a:p>
          <a:p>
            <a:pPr marL="0" indent="709548">
              <a:lnSpc>
                <a:spcPct val="100000"/>
              </a:lnSpc>
            </a:pPr>
            <a:r>
              <a:rPr lang="en-US" altLang="zh-CN" sz="3600" b="1" dirty="0">
                <a:solidFill>
                  <a:srgbClr val="BF0000"/>
                </a:solidFill>
                <a:latin typeface="Arial"/>
                <a:ea typeface="Arial"/>
              </a:rPr>
              <a:t>(Normal</a:t>
            </a:r>
            <a:r>
              <a:rPr lang="en-US" altLang="zh-CN" sz="3600" b="1" spc="-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BF0000"/>
                </a:solidFill>
                <a:latin typeface="Arial"/>
                <a:ea typeface="Arial"/>
              </a:rPr>
              <a:t>Kuvvet)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  <a:p>
            <a:pPr indent="344042"/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6794" y="357175"/>
            <a:ext cx="2022507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dirty="0">
                <a:solidFill>
                  <a:srgbClr val="BF0000"/>
                </a:solidFill>
                <a:latin typeface="Arial"/>
                <a:ea typeface="Arial"/>
              </a:rPr>
              <a:t>Ders</a:t>
            </a:r>
            <a:r>
              <a:rPr lang="en-US" altLang="zh-CN" sz="3200" spc="-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200" dirty="0">
                <a:solidFill>
                  <a:srgbClr val="BF0000"/>
                </a:solidFill>
                <a:latin typeface="Arial"/>
                <a:ea typeface="Arial"/>
              </a:rPr>
              <a:t>Planı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541272" y="902335"/>
          <a:ext cx="7010272" cy="50659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5751"/>
                <a:gridCol w="5954521"/>
              </a:tblGrid>
              <a:tr h="464566">
                <a:tc>
                  <a:txBody>
                    <a:bodyPr/>
                    <a:lstStyle/>
                    <a:p>
                      <a:pPr>
                        <a:lnSpc>
                          <a:spcPts val="730"/>
                        </a:lnSpc>
                      </a:pPr>
                      <a:endParaRPr lang="en-US" dirty="0" smtClean="0"/>
                    </a:p>
                    <a:p>
                      <a:pPr marL="0" indent="94995">
                        <a:lnSpc>
                          <a:spcPct val="100000"/>
                        </a:lnSpc>
                      </a:pPr>
                      <a:r>
                        <a:rPr lang="en-US" altLang="zh-CN" sz="2000" b="1" spc="-5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HA</a:t>
                      </a:r>
                      <a:r>
                        <a:rPr lang="en-US" altLang="zh-CN" sz="2000" b="1" spc="-44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FTA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30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b="1" spc="-3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KO</a:t>
                      </a:r>
                      <a:r>
                        <a:rPr lang="en-US" altLang="zh-CN" sz="2000" b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NU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342">
                <a:tc>
                  <a:txBody>
                    <a:bodyPr/>
                    <a:lstStyle/>
                    <a:p>
                      <a:pPr>
                        <a:lnSpc>
                          <a:spcPts val="665"/>
                        </a:lnSpc>
                      </a:pPr>
                      <a:endParaRPr lang="en-US" dirty="0" smtClean="0"/>
                    </a:p>
                    <a:p>
                      <a:pPr marL="0" indent="447039">
                        <a:lnSpc>
                          <a:spcPct val="100000"/>
                        </a:lnSpc>
                      </a:pPr>
                      <a:r>
                        <a:rPr lang="en-US" altLang="zh-CN" sz="2000" spc="-109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5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Giriş,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Mukavemetin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tanımı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ve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genel</a:t>
                      </a:r>
                      <a:r>
                        <a:rPr lang="en-US" altLang="zh-CN" sz="2000" spc="-16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ilkeleri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5">
                <a:tc>
                  <a:txBody>
                    <a:bodyPr/>
                    <a:lstStyle/>
                    <a:p>
                      <a:pPr>
                        <a:lnSpc>
                          <a:spcPts val="665"/>
                        </a:lnSpc>
                      </a:pPr>
                      <a:endParaRPr lang="en-US" dirty="0" smtClean="0"/>
                    </a:p>
                    <a:p>
                      <a:pPr marL="0" indent="447039">
                        <a:lnSpc>
                          <a:spcPct val="100000"/>
                        </a:lnSpc>
                      </a:pPr>
                      <a:r>
                        <a:rPr lang="en-US" altLang="zh-CN" sz="2000" spc="-109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5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Mukavemetin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temel</a:t>
                      </a:r>
                      <a:r>
                        <a:rPr lang="en-US" altLang="zh-CN" sz="2000" spc="-11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kavramları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6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334263">
                        <a:lnSpc>
                          <a:spcPct val="100000"/>
                        </a:lnSpc>
                      </a:pPr>
                      <a:r>
                        <a:rPr lang="en-US" altLang="zh-CN" sz="2000" spc="-34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</a:t>
                      </a:r>
                      <a:r>
                        <a:rPr lang="en-US" altLang="zh-CN" sz="2000" spc="-2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4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Normal</a:t>
                      </a:r>
                      <a:r>
                        <a:rPr lang="en-US" altLang="zh-CN" sz="2000" spc="-2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kuvvet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5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334263">
                        <a:lnSpc>
                          <a:spcPct val="100000"/>
                        </a:lnSpc>
                      </a:pPr>
                      <a:r>
                        <a:rPr lang="en-US" altLang="zh-CN" sz="2000" spc="-34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</a:t>
                      </a:r>
                      <a:r>
                        <a:rPr lang="en-US" altLang="zh-CN" sz="2000" spc="-2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4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Gerilme</a:t>
                      </a:r>
                      <a:r>
                        <a:rPr lang="en-US" altLang="zh-CN" sz="2000" spc="-3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analizi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6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447039">
                        <a:lnSpc>
                          <a:spcPct val="100000"/>
                        </a:lnSpc>
                      </a:pPr>
                      <a:r>
                        <a:rPr lang="en-US" altLang="zh-CN" sz="2000" spc="-109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7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Şekil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değiştirme</a:t>
                      </a:r>
                      <a:r>
                        <a:rPr lang="en-US" altLang="zh-CN" sz="2000" spc="-1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analizi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6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447039">
                        <a:lnSpc>
                          <a:spcPct val="100000"/>
                        </a:lnSpc>
                      </a:pPr>
                      <a:r>
                        <a:rPr lang="en-US" altLang="zh-CN" sz="2000" spc="-109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8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Aras</a:t>
                      </a: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ınavı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5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262635">
                        <a:lnSpc>
                          <a:spcPct val="100000"/>
                        </a:lnSpc>
                      </a:pPr>
                      <a:r>
                        <a:rPr lang="en-US" altLang="zh-CN" sz="2000" spc="-2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9</a:t>
                      </a:r>
                      <a:r>
                        <a:rPr lang="en-US" altLang="zh-CN" sz="20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3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10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Kesme</a:t>
                      </a: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etkisi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6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386079">
                        <a:lnSpc>
                          <a:spcPct val="100000"/>
                        </a:lnSpc>
                      </a:pPr>
                      <a:r>
                        <a:rPr lang="en-US" altLang="zh-CN" sz="2000" spc="-12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11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Kirişlerde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kesit</a:t>
                      </a:r>
                      <a:r>
                        <a:rPr lang="en-US" altLang="zh-CN" sz="2000" spc="-104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tesirleri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342">
                <a:tc>
                  <a:txBody>
                    <a:bodyPr/>
                    <a:lstStyle/>
                    <a:p>
                      <a:pPr>
                        <a:lnSpc>
                          <a:spcPts val="675"/>
                        </a:lnSpc>
                      </a:pPr>
                      <a:endParaRPr lang="en-US" dirty="0" smtClean="0"/>
                    </a:p>
                    <a:p>
                      <a:pPr marL="0" indent="192532">
                        <a:lnSpc>
                          <a:spcPct val="100000"/>
                        </a:lnSpc>
                      </a:pP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12</a:t>
                      </a: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13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15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Eğilme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etkisi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7227">
                <a:tc>
                  <a:txBody>
                    <a:bodyPr/>
                    <a:lstStyle/>
                    <a:p>
                      <a:pPr>
                        <a:lnSpc>
                          <a:spcPts val="675"/>
                        </a:lnSpc>
                      </a:pPr>
                      <a:endParaRPr lang="en-US" dirty="0" smtClean="0"/>
                    </a:p>
                    <a:p>
                      <a:pPr marL="0" indent="192532">
                        <a:lnSpc>
                          <a:spcPct val="100000"/>
                        </a:lnSpc>
                      </a:pP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14</a:t>
                      </a: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15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75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Burkulma</a:t>
                      </a:r>
                      <a:r>
                        <a:rPr lang="en-US" altLang="zh-CN" sz="2000" spc="-3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etkisi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6"/>
          <p:cNvSpPr txBox="1"/>
          <p:nvPr/>
        </p:nvSpPr>
        <p:spPr>
          <a:xfrm>
            <a:off x="1432813" y="584321"/>
            <a:ext cx="7509335" cy="2817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93980">
              <a:lnSpc>
                <a:spcPct val="100000"/>
              </a:lnSpc>
            </a:pPr>
            <a:r>
              <a:rPr lang="en-US" altLang="zh-CN" sz="3600" spc="-10" dirty="0">
                <a:solidFill>
                  <a:srgbClr val="BF0000"/>
                </a:solidFill>
                <a:latin typeface="Arial"/>
                <a:ea typeface="Arial"/>
              </a:rPr>
              <a:t>Yararlanılan</a:t>
            </a:r>
            <a:r>
              <a:rPr lang="en-US" altLang="zh-CN" sz="3600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spc="-15" dirty="0">
                <a:solidFill>
                  <a:srgbClr val="BF0000"/>
                </a:solidFill>
                <a:latin typeface="Arial"/>
                <a:ea typeface="Arial"/>
              </a:rPr>
              <a:t>Kaynaklar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5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Girgin,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İ.,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Beyribey,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1990.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Mukavemet.</a:t>
            </a:r>
            <a:r>
              <a:rPr lang="en-US" altLang="zh-CN" sz="2400" i="1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A.Ü.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Ziraat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Fakültesi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Yayınları: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1191,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Ders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Kitabı: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341,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Ankara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Omurtag,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2012.,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i="1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I.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Birsen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yayınevi,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İstanbul,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472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8"/>
          <p:cNvSpPr txBox="1"/>
          <p:nvPr/>
        </p:nvSpPr>
        <p:spPr>
          <a:xfrm>
            <a:off x="1505966" y="29845"/>
            <a:ext cx="7434935" cy="26207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6540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Normal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Kuvvet</a:t>
            </a:r>
          </a:p>
          <a:p>
            <a:pPr>
              <a:lnSpc>
                <a:spcPts val="71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kuvvete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kuvvet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i="1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yayılı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kuvvettir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yapıyorsa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789429" y="2651048"/>
            <a:ext cx="71793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pozitif,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yapıyorsa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05966" y="3016808"/>
            <a:ext cx="7432847" cy="11734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negatif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işaret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etkisindeki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başlangıçta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kesitler,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sonunda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789429" y="4190542"/>
            <a:ext cx="718199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387221" algn="l"/>
                <a:tab pos="2790825" algn="l"/>
                <a:tab pos="3534791" algn="l"/>
                <a:tab pos="4718938" algn="l"/>
                <a:tab pos="5495036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kalacak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	rijit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olarak	yer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değiştirirler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789429" y="4560417"/>
            <a:ext cx="7152380" cy="7233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875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Prizmatik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ΔL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uzar.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Çubuktaki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4"/>
          <p:cNvSpPr txBox="1"/>
          <p:nvPr/>
        </p:nvSpPr>
        <p:spPr>
          <a:xfrm>
            <a:off x="1361566" y="281559"/>
            <a:ext cx="7507430" cy="22151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8214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Gerilme-Şekil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6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ilişkisi</a:t>
            </a:r>
          </a:p>
          <a:p>
            <a:pPr>
              <a:lnSpc>
                <a:spcPts val="9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Gerilme,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cisimde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az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değiştirmeye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neden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olur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olarak,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45030" y="2496743"/>
            <a:ext cx="725380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modülüne</a:t>
            </a:r>
            <a:r>
              <a:rPr lang="en-US" altLang="zh-CN" sz="2400" i="1" spc="2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bağlı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5030" y="2862884"/>
            <a:ext cx="423115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doğrusal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361566" y="3304844"/>
            <a:ext cx="753573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spc="-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modülü</a:t>
            </a:r>
            <a:r>
              <a:rPr lang="en-US" altLang="zh-CN" sz="2400" i="1" spc="-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(E)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-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malzemeden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malzemeye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645030" y="3670604"/>
            <a:ext cx="7223974" cy="732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değişen,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belirlenen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sabittir.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miktarı;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562036" y="4654791"/>
            <a:ext cx="216344" cy="9961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1639"/>
              </a:lnSpc>
            </a:pPr>
            <a:r>
              <a:rPr lang="en-US" altLang="zh-CN" sz="1900" spc="755" dirty="0">
                <a:solidFill>
                  <a:srgbClr val="000000"/>
                </a:solidFill>
                <a:latin typeface="Symbol"/>
                <a:ea typeface="Symbol"/>
              </a:rPr>
              <a:t></a:t>
            </a:r>
          </a:p>
          <a:p>
            <a:pPr marL="0" indent="146134">
              <a:lnSpc>
                <a:spcPct val="100000"/>
              </a:lnSpc>
            </a:pPr>
            <a:r>
              <a:rPr lang="en-US" altLang="zh-CN" sz="11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  <a:p>
            <a:pPr>
              <a:lnSpc>
                <a:spcPts val="1920"/>
              </a:lnSpc>
            </a:pPr>
            <a:endParaRPr lang="en-US" dirty="0" smtClean="0"/>
          </a:p>
          <a:p>
            <a:pPr marL="0">
              <a:lnSpc>
                <a:spcPts val="1639"/>
              </a:lnSpc>
            </a:pPr>
            <a:r>
              <a:rPr lang="en-US" altLang="zh-CN" sz="1900" spc="755" dirty="0">
                <a:solidFill>
                  <a:srgbClr val="000000"/>
                </a:solidFill>
                <a:latin typeface="Symbol"/>
                <a:ea typeface="Symbol"/>
              </a:rPr>
              <a:t></a:t>
            </a:r>
          </a:p>
          <a:p>
            <a:pPr marL="0" indent="146134">
              <a:lnSpc>
                <a:spcPct val="100000"/>
              </a:lnSpc>
            </a:pPr>
            <a:r>
              <a:rPr lang="en-US" altLang="zh-CN" sz="11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2843396" y="4654791"/>
            <a:ext cx="144609" cy="9132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04"/>
              </a:lnSpc>
            </a:pPr>
            <a:r>
              <a:rPr lang="en-US" altLang="zh-CN" sz="1900" spc="-4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75"/>
              </a:lnSpc>
            </a:pPr>
            <a:endParaRPr lang="en-US" dirty="0" smtClean="0"/>
          </a:p>
          <a:p>
            <a:pPr marL="0">
              <a:lnSpc>
                <a:spcPts val="2304"/>
              </a:lnSpc>
            </a:pPr>
            <a:r>
              <a:rPr lang="en-US" altLang="zh-CN" sz="1900" spc="-4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010231" y="4510310"/>
            <a:ext cx="323028" cy="12584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5764">
              <a:lnSpc>
                <a:spcPts val="2304"/>
              </a:lnSpc>
            </a:pPr>
            <a:r>
              <a:rPr lang="en-US" altLang="zh-CN" sz="1900" spc="-50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  <a:r>
              <a:rPr lang="en-US" altLang="zh-CN" sz="1900" i="1" spc="-5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 indent="109820">
              <a:lnSpc>
                <a:spcPct val="100000"/>
              </a:lnSpc>
              <a:spcBef>
                <a:spcPts val="270"/>
              </a:spcBef>
            </a:pPr>
            <a:r>
              <a:rPr lang="en-US" altLang="zh-CN" sz="19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>
              <a:lnSpc>
                <a:spcPts val="1639"/>
              </a:lnSpc>
            </a:pPr>
            <a:r>
              <a:rPr lang="en-US" altLang="zh-CN" sz="1900" spc="75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marL="0" indent="189621">
              <a:lnSpc>
                <a:spcPct val="83749"/>
              </a:lnSpc>
            </a:pPr>
            <a:r>
              <a:rPr lang="en-US" altLang="zh-CN" sz="11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  <a:p>
            <a:pPr marL="0" indent="79721">
              <a:lnSpc>
                <a:spcPct val="100000"/>
              </a:lnSpc>
            </a:pPr>
            <a:r>
              <a:rPr lang="en-US" altLang="zh-CN" sz="19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3354652" y="5274979"/>
            <a:ext cx="144609" cy="2930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04"/>
              </a:lnSpc>
            </a:pPr>
            <a:r>
              <a:rPr lang="en-US" altLang="zh-CN" sz="1900" spc="-1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574934" y="5144063"/>
            <a:ext cx="326856" cy="603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3857">
              <a:lnSpc>
                <a:spcPct val="100000"/>
              </a:lnSpc>
            </a:pPr>
            <a:r>
              <a:rPr lang="en-US" altLang="zh-CN" sz="1900" i="1" spc="-50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  <a:p>
            <a:pPr marL="0">
              <a:lnSpc>
                <a:spcPct val="100833"/>
              </a:lnSpc>
              <a:spcBef>
                <a:spcPts val="170"/>
              </a:spcBef>
            </a:pPr>
            <a:r>
              <a:rPr lang="en-US" altLang="zh-CN" sz="19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1900" spc="6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914669" y="5468803"/>
            <a:ext cx="159543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012923" y="4910844"/>
            <a:ext cx="326043" cy="328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585"/>
              </a:lnSpc>
            </a:pPr>
            <a:r>
              <a:rPr lang="en-US" altLang="zh-CN" sz="2100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  <a:r>
              <a:rPr lang="en-US" altLang="zh-CN" sz="2100" i="1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390167" y="4910844"/>
            <a:ext cx="162037" cy="328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58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635713" y="4766049"/>
            <a:ext cx="195210" cy="6844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1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  <a:p>
            <a:pPr marL="0" indent="16265">
              <a:lnSpc>
                <a:spcPct val="100000"/>
              </a:lnSpc>
              <a:spcBef>
                <a:spcPts val="345"/>
              </a:spcBef>
            </a:pPr>
            <a:r>
              <a:rPr lang="en-US" altLang="zh-CN" sz="21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843322" y="4748489"/>
            <a:ext cx="195636" cy="6930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3598">
              <a:lnSpc>
                <a:spcPts val="2585"/>
              </a:lnSpc>
            </a:pPr>
            <a:r>
              <a:rPr lang="en-US" altLang="zh-CN" sz="2100" spc="-2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  <a:p>
            <a:pPr marL="0">
              <a:lnSpc>
                <a:spcPts val="2585"/>
              </a:lnSpc>
              <a:spcBef>
                <a:spcPts val="279"/>
              </a:spcBef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6043322" y="4766049"/>
            <a:ext cx="197051" cy="6844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3075">
              <a:lnSpc>
                <a:spcPct val="100000"/>
              </a:lnSpc>
            </a:pPr>
            <a:r>
              <a:rPr lang="en-US" altLang="zh-CN" sz="2100" i="1" spc="1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>
              <a:lnSpc>
                <a:spcPct val="100000"/>
              </a:lnSpc>
              <a:spcBef>
                <a:spcPts val="345"/>
              </a:spcBef>
            </a:pPr>
            <a:r>
              <a:rPr lang="en-US" altLang="zh-CN" sz="2100" i="1" spc="1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Ekran Gösterisi (4:3)</PresentationFormat>
  <Paragraphs>117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宋体</vt:lpstr>
      <vt:lpstr>Arial</vt:lpstr>
      <vt:lpstr>Calibri</vt:lpstr>
      <vt:lpstr>Symbol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Eylem</cp:lastModifiedBy>
  <cp:revision>3</cp:revision>
  <dcterms:created xsi:type="dcterms:W3CDTF">2011-01-21T15:00:27Z</dcterms:created>
  <dcterms:modified xsi:type="dcterms:W3CDTF">2020-01-07T11:57:27Z</dcterms:modified>
</cp:coreProperties>
</file>