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4" d="100"/>
          <a:sy n="64" d="100"/>
        </p:scale>
        <p:origin x="402" y="6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4.05.2020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4.05.2020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4.05.2020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4.05.2020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D9F75050-0E15-4C5B-92B0-66D068882F1F}" type="datetimeFigureOut">
              <a:rPr lang="tr-TR" smtClean="0"/>
              <a:pPr/>
              <a:t>4.05.2020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D9F75050-0E15-4C5B-92B0-66D068882F1F}" type="datetimeFigureOut">
              <a:rPr lang="tr-TR" smtClean="0"/>
              <a:pPr/>
              <a:t>4.05.2020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D9F75050-0E15-4C5B-92B0-66D068882F1F}" type="datetimeFigureOut">
              <a:rPr lang="tr-TR" smtClean="0"/>
              <a:pPr/>
              <a:t>4.05.2020</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D9F75050-0E15-4C5B-92B0-66D068882F1F}" type="datetimeFigureOut">
              <a:rPr lang="tr-TR" smtClean="0"/>
              <a:pPr/>
              <a:t>4.05.2020</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9F75050-0E15-4C5B-92B0-66D068882F1F}" type="datetimeFigureOut">
              <a:rPr lang="tr-TR" smtClean="0"/>
              <a:pPr/>
              <a:t>4.05.2020</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4.05.2020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4.05.2020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9F75050-0E15-4C5B-92B0-66D068882F1F}" type="datetimeFigureOut">
              <a:rPr lang="tr-TR" smtClean="0"/>
              <a:pPr/>
              <a:t>4.05.2020</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DEFA8C-F947-479F-BE07-76B6B3F80BF1}"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8.gi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9.gi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gi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gi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5.gi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6.gi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7.gi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p:txBody>
          <a:bodyPr/>
          <a:lstStyle/>
          <a:p>
            <a:r>
              <a:rPr lang="tr-TR" dirty="0" smtClean="0"/>
              <a:t>Satranç Dersi</a:t>
            </a:r>
            <a:endParaRPr lang="tr-TR" dirty="0"/>
          </a:p>
        </p:txBody>
      </p:sp>
      <p:sp>
        <p:nvSpPr>
          <p:cNvPr id="3" name="2 Alt Başlık"/>
          <p:cNvSpPr>
            <a:spLocks noGrp="1"/>
          </p:cNvSpPr>
          <p:nvPr>
            <p:ph type="subTitle" idx="1"/>
          </p:nvPr>
        </p:nvSpPr>
        <p:spPr/>
        <p:txBody>
          <a:bodyPr/>
          <a:lstStyle/>
          <a:p>
            <a:r>
              <a:rPr lang="tr-TR" dirty="0" smtClean="0"/>
              <a:t>Satrançta Temel Açılış </a:t>
            </a:r>
            <a:r>
              <a:rPr lang="tr-TR" dirty="0" smtClean="0"/>
              <a:t>İlkeleri ve Açılış Teorisi</a:t>
            </a:r>
            <a:endParaRPr lang="tr-T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0" y="0"/>
            <a:ext cx="9144000" cy="6858000"/>
          </a:xfrm>
        </p:spPr>
        <p:txBody>
          <a:bodyPr>
            <a:normAutofit/>
          </a:bodyPr>
          <a:lstStyle/>
          <a:p>
            <a:pPr>
              <a:buNone/>
            </a:pPr>
            <a:r>
              <a:rPr lang="tr-TR" dirty="0" smtClean="0"/>
              <a:t>9. Açılışta iyi bir sebep olmadıkça aynı taşla iki kez oynamayın. Beyaz burada aynı taşla iki kez oynamıştır. Bir taşla ikinci kez oynamadan önce bütün taşlarınızla bir kez oynayın. Tüm taşlarını çıkabilen ilk oyuncu yine atak şansını ilk elde eden oyuncu olacaktır.</a:t>
            </a:r>
          </a:p>
          <a:p>
            <a:pPr>
              <a:buNone/>
            </a:pPr>
            <a:endParaRPr lang="tr-TR" dirty="0"/>
          </a:p>
        </p:txBody>
      </p:sp>
      <p:pic>
        <p:nvPicPr>
          <p:cNvPr id="5" name="4 Resim" descr="Temel Açılış İlkeleri-9.gif"/>
          <p:cNvPicPr>
            <a:picLocks noChangeAspect="1"/>
          </p:cNvPicPr>
          <p:nvPr/>
        </p:nvPicPr>
        <p:blipFill>
          <a:blip r:embed="rId2" cstate="print">
            <a:duotone>
              <a:prstClr val="black"/>
              <a:schemeClr val="accent6">
                <a:tint val="45000"/>
                <a:satMod val="400000"/>
              </a:schemeClr>
            </a:duotone>
          </a:blip>
          <a:stretch>
            <a:fillRect/>
          </a:stretch>
        </p:blipFill>
        <p:spPr>
          <a:xfrm>
            <a:off x="3635896" y="2465512"/>
            <a:ext cx="4392488" cy="4392488"/>
          </a:xfrm>
          <a:prstGeom prst="rect">
            <a:avLst/>
          </a:prstGeom>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0" y="0"/>
            <a:ext cx="9144000" cy="6858000"/>
          </a:xfrm>
        </p:spPr>
        <p:txBody>
          <a:bodyPr>
            <a:normAutofit/>
          </a:bodyPr>
          <a:lstStyle/>
          <a:p>
            <a:pPr>
              <a:buNone/>
            </a:pPr>
            <a:r>
              <a:rPr lang="tr-TR" sz="2800" dirty="0" smtClean="0"/>
              <a:t>10. Öteki taşların önünü engelleyecek şekilde taşları geliştirmeyiniz. </a:t>
            </a:r>
            <a:br>
              <a:rPr lang="tr-TR" sz="2800" dirty="0" smtClean="0"/>
            </a:br>
            <a:r>
              <a:rPr lang="tr-TR" sz="2800" dirty="0" smtClean="0"/>
              <a:t>Burada iki oyuncu da bu hatayı yapmıştır. </a:t>
            </a:r>
            <a:br>
              <a:rPr lang="tr-TR" sz="2800" dirty="0" smtClean="0"/>
            </a:br>
            <a:r>
              <a:rPr lang="tr-TR" sz="2800" dirty="0" smtClean="0"/>
              <a:t>Beyaz Filini, öteki Filini çıkmak için süreceği Piyonun önüne koymuştur. </a:t>
            </a:r>
            <a:br>
              <a:rPr lang="tr-TR" sz="2800" dirty="0" smtClean="0"/>
            </a:br>
            <a:r>
              <a:rPr lang="tr-TR" sz="2800" dirty="0" smtClean="0"/>
              <a:t>Siyah, Vezirini Filin önüne koymuştur böylece bu Fili artık çıkamaz.</a:t>
            </a:r>
          </a:p>
          <a:p>
            <a:pPr>
              <a:buNone/>
            </a:pPr>
            <a:endParaRPr lang="tr-TR" sz="2800" dirty="0"/>
          </a:p>
        </p:txBody>
      </p:sp>
      <p:pic>
        <p:nvPicPr>
          <p:cNvPr id="5" name="4 Resim" descr="Temel Açılış İlkeleri-10.gif"/>
          <p:cNvPicPr>
            <a:picLocks noChangeAspect="1"/>
          </p:cNvPicPr>
          <p:nvPr/>
        </p:nvPicPr>
        <p:blipFill>
          <a:blip r:embed="rId2" cstate="print">
            <a:duotone>
              <a:prstClr val="black"/>
              <a:schemeClr val="accent6">
                <a:tint val="45000"/>
                <a:satMod val="400000"/>
              </a:schemeClr>
            </a:duotone>
          </a:blip>
          <a:stretch>
            <a:fillRect/>
          </a:stretch>
        </p:blipFill>
        <p:spPr>
          <a:xfrm>
            <a:off x="2411760" y="2609528"/>
            <a:ext cx="4248472" cy="4248472"/>
          </a:xfrm>
          <a:prstGeom prst="rect">
            <a:avLst/>
          </a:prstGeom>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Açılışta İlkeler ve Kurallar</a:t>
            </a:r>
            <a:endParaRPr lang="tr-TR" dirty="0"/>
          </a:p>
        </p:txBody>
      </p:sp>
      <p:sp>
        <p:nvSpPr>
          <p:cNvPr id="3" name="2 İçerik Yer Tutucusu"/>
          <p:cNvSpPr>
            <a:spLocks noGrp="1"/>
          </p:cNvSpPr>
          <p:nvPr>
            <p:ph idx="1"/>
          </p:nvPr>
        </p:nvSpPr>
        <p:spPr/>
        <p:txBody>
          <a:bodyPr/>
          <a:lstStyle/>
          <a:p>
            <a:r>
              <a:rPr lang="tr-TR" dirty="0" smtClean="0"/>
              <a:t>Unutmayın ki bu kurallar başta oyunu iyi bir şekilde sürdürmenize yardımcı olabilecek kurallardır. Bu kurallara uymamanız gereken pek çok özel hal olabilir. </a:t>
            </a:r>
          </a:p>
          <a:p>
            <a:r>
              <a:rPr lang="tr-TR" dirty="0" smtClean="0"/>
              <a:t>Örneğin taş kazanmak veya mat etmek gibi. Ama önemli olan istisnaları öğrenmeden temel kuralları öğrenmektedir. </a:t>
            </a:r>
            <a:endParaRPr lang="tr-TR"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Açılış Teorileri</a:t>
            </a:r>
            <a:endParaRPr lang="tr-TR" dirty="0"/>
          </a:p>
        </p:txBody>
      </p:sp>
      <p:sp>
        <p:nvSpPr>
          <p:cNvPr id="3" name="2 İçerik Yer Tutucusu"/>
          <p:cNvSpPr>
            <a:spLocks noGrp="1"/>
          </p:cNvSpPr>
          <p:nvPr>
            <p:ph idx="1"/>
          </p:nvPr>
        </p:nvSpPr>
        <p:spPr/>
        <p:txBody>
          <a:bodyPr>
            <a:normAutofit/>
          </a:bodyPr>
          <a:lstStyle/>
          <a:p>
            <a:r>
              <a:rPr lang="tr-TR" dirty="0" smtClean="0"/>
              <a:t>Son olarak, Son </a:t>
            </a:r>
            <a:r>
              <a:rPr lang="tr-TR" dirty="0" smtClean="0"/>
              <a:t>yüz </a:t>
            </a:r>
            <a:r>
              <a:rPr lang="tr-TR" dirty="0" smtClean="0"/>
              <a:t>yılda, dünyanın en iyi oyuncuları satranca en iyi şekilde nasıl başlanacağını araştırmışlardır. </a:t>
            </a:r>
          </a:p>
          <a:p>
            <a:r>
              <a:rPr lang="tr-TR" dirty="0" smtClean="0"/>
              <a:t>Bu uzmanlar </a:t>
            </a:r>
            <a:r>
              <a:rPr lang="tr-TR" dirty="0" smtClean="0"/>
              <a:t>binlerce açılış</a:t>
            </a:r>
            <a:r>
              <a:rPr lang="tr-TR" dirty="0" smtClean="0"/>
              <a:t> kitap yazmışlardır</a:t>
            </a:r>
            <a:r>
              <a:rPr lang="tr-TR" dirty="0" smtClean="0"/>
              <a:t>. Açılış teorileri vardır.</a:t>
            </a:r>
          </a:p>
          <a:p>
            <a:r>
              <a:rPr lang="tr-TR" dirty="0" smtClean="0"/>
              <a:t> </a:t>
            </a:r>
            <a:r>
              <a:rPr lang="tr-TR" dirty="0" smtClean="0"/>
              <a:t>Bu seviyede bu kitaplar sizin için anlaşılması zordur. </a:t>
            </a:r>
            <a:endParaRPr lang="tr-TR" dirty="0" smtClean="0"/>
          </a:p>
          <a:p>
            <a:r>
              <a:rPr lang="tr-TR" dirty="0" smtClean="0"/>
              <a:t>Klasik açılışlar:</a:t>
            </a:r>
            <a:endParaRPr lang="tr-TR" dirty="0" smtClean="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dirty="0"/>
              <a:t>1# İtalyan Savunması</a:t>
            </a:r>
            <a:br>
              <a:rPr lang="tr-TR" dirty="0"/>
            </a:br>
            <a:endParaRPr lang="tr-TR" dirty="0"/>
          </a:p>
        </p:txBody>
      </p:sp>
      <p:sp>
        <p:nvSpPr>
          <p:cNvPr id="3" name="İçerik Yer Tutucusu 2"/>
          <p:cNvSpPr>
            <a:spLocks noGrp="1"/>
          </p:cNvSpPr>
          <p:nvPr>
            <p:ph idx="1"/>
          </p:nvPr>
        </p:nvSpPr>
        <p:spPr/>
        <p:txBody>
          <a:bodyPr/>
          <a:lstStyle/>
          <a:p>
            <a:r>
              <a:rPr lang="tr-TR" dirty="0" smtClean="0"/>
              <a:t>İtalyan </a:t>
            </a:r>
            <a:r>
              <a:rPr lang="tr-TR" dirty="0"/>
              <a:t>savunması 1. e4 e5 2.Af3 Ac6 3.Fc4 hamleleriyle başlar. Buradaki amaç er ve atla merkezde hakimiyet kurmak ve fili en tehlikeli olduğu kareye yerleştirmektir. Bu hamleler aynı zamanda </a:t>
            </a:r>
            <a:r>
              <a:rPr lang="tr-TR" dirty="0" err="1"/>
              <a:t>rok</a:t>
            </a:r>
            <a:r>
              <a:rPr lang="tr-TR" dirty="0"/>
              <a:t> yapıp şahınızı güvence altına almak için hazırlık yapmanızı sağlar.</a:t>
            </a:r>
          </a:p>
          <a:p>
            <a:endParaRPr lang="tr-TR" dirty="0"/>
          </a:p>
          <a:p>
            <a:endParaRPr lang="tr-TR" dirty="0"/>
          </a:p>
        </p:txBody>
      </p:sp>
    </p:spTree>
    <p:extLst>
      <p:ext uri="{BB962C8B-B14F-4D97-AF65-F5344CB8AC3E}">
        <p14:creationId xmlns:p14="http://schemas.microsoft.com/office/powerpoint/2010/main" val="294693493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dirty="0"/>
              <a:t>2# Sicilya Savunması</a:t>
            </a:r>
            <a:br>
              <a:rPr lang="tr-TR" dirty="0"/>
            </a:br>
            <a:endParaRPr lang="tr-TR" dirty="0"/>
          </a:p>
        </p:txBody>
      </p:sp>
      <p:sp>
        <p:nvSpPr>
          <p:cNvPr id="3" name="İçerik Yer Tutucusu 2"/>
          <p:cNvSpPr>
            <a:spLocks noGrp="1"/>
          </p:cNvSpPr>
          <p:nvPr>
            <p:ph idx="1"/>
          </p:nvPr>
        </p:nvSpPr>
        <p:spPr/>
        <p:txBody>
          <a:bodyPr/>
          <a:lstStyle/>
          <a:p>
            <a:r>
              <a:rPr lang="tr-TR" dirty="0" smtClean="0"/>
              <a:t>Sicilya </a:t>
            </a:r>
            <a:r>
              <a:rPr lang="tr-TR" dirty="0"/>
              <a:t>savunması siyah taşlarla saldırgan oynamayı seven oyuncuların en gözde tercihidir. Beyaz genellikle 2.Af3 ve 3.d4 oynayıp merkezde alan elde etmeyi tercih eder, ama bu durum siyahların bir fil eriyle merkezdeki erlerden birini değişebilmesine imkan tanır.</a:t>
            </a:r>
          </a:p>
        </p:txBody>
      </p:sp>
    </p:spTree>
    <p:extLst>
      <p:ext uri="{BB962C8B-B14F-4D97-AF65-F5344CB8AC3E}">
        <p14:creationId xmlns:p14="http://schemas.microsoft.com/office/powerpoint/2010/main" val="48582319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dirty="0"/>
              <a:t>3# Fransız Savunması</a:t>
            </a:r>
            <a:br>
              <a:rPr lang="tr-TR" dirty="0"/>
            </a:br>
            <a:endParaRPr lang="tr-TR" dirty="0"/>
          </a:p>
        </p:txBody>
      </p:sp>
      <p:sp>
        <p:nvSpPr>
          <p:cNvPr id="3" name="İçerik Yer Tutucusu 2"/>
          <p:cNvSpPr>
            <a:spLocks noGrp="1"/>
          </p:cNvSpPr>
          <p:nvPr>
            <p:ph idx="1"/>
          </p:nvPr>
        </p:nvSpPr>
        <p:spPr/>
        <p:txBody>
          <a:bodyPr/>
          <a:lstStyle/>
          <a:p>
            <a:r>
              <a:rPr lang="tr-TR" dirty="0" smtClean="0"/>
              <a:t>Fransız </a:t>
            </a:r>
            <a:r>
              <a:rPr lang="tr-TR" dirty="0"/>
              <a:t>savunması her satranç oyuncusunun öğrenmesi gereken ilk stratejik satranç açılışlarından birisidir. e5 (hemen veya daha sonra oynanabilecek) hamlesinden sonra iki tarafın da er zincirleri olacaktır. Fransız savunmasının riskli bir yönüyse, siyah için c8'deki fili geliştirmenin oldukça zor olmasıdır.</a:t>
            </a:r>
          </a:p>
        </p:txBody>
      </p:sp>
    </p:spTree>
    <p:extLst>
      <p:ext uri="{BB962C8B-B14F-4D97-AF65-F5344CB8AC3E}">
        <p14:creationId xmlns:p14="http://schemas.microsoft.com/office/powerpoint/2010/main" val="336006948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dirty="0"/>
              <a:t>4# </a:t>
            </a:r>
            <a:r>
              <a:rPr lang="tr-TR" dirty="0" err="1"/>
              <a:t>Ruy</a:t>
            </a:r>
            <a:r>
              <a:rPr lang="tr-TR" dirty="0"/>
              <a:t> Lopez</a:t>
            </a:r>
            <a:br>
              <a:rPr lang="tr-TR" dirty="0"/>
            </a:br>
            <a:endParaRPr lang="tr-TR" dirty="0"/>
          </a:p>
        </p:txBody>
      </p:sp>
      <p:sp>
        <p:nvSpPr>
          <p:cNvPr id="3" name="İçerik Yer Tutucusu 2"/>
          <p:cNvSpPr>
            <a:spLocks noGrp="1"/>
          </p:cNvSpPr>
          <p:nvPr>
            <p:ph idx="1"/>
          </p:nvPr>
        </p:nvSpPr>
        <p:spPr/>
        <p:txBody>
          <a:bodyPr>
            <a:normAutofit/>
          </a:bodyPr>
          <a:lstStyle/>
          <a:p>
            <a:r>
              <a:rPr lang="tr-TR" dirty="0" err="1" smtClean="0"/>
              <a:t>Ruy</a:t>
            </a:r>
            <a:r>
              <a:rPr lang="tr-TR" dirty="0" smtClean="0"/>
              <a:t> </a:t>
            </a:r>
            <a:r>
              <a:rPr lang="tr-TR" dirty="0"/>
              <a:t>Lopez en eski ve klasik satranç açılışlarından birisidir. İsmini, satranç üzerine yazılmış ilk kitaplardan birini yazan, İspanyol bir piskopostan almaktadır. </a:t>
            </a:r>
            <a:r>
              <a:rPr lang="tr-TR" dirty="0" err="1"/>
              <a:t>Ruy</a:t>
            </a:r>
            <a:r>
              <a:rPr lang="tr-TR" dirty="0"/>
              <a:t> Lopez açılışı e5 erini savunan ata saldırma fikriyle başlar. Beyaz bu saldırıyı kullanarak siyahın merkezi üzerinde sürekli artan bir baskı kurmayı amaçlar.</a:t>
            </a:r>
          </a:p>
        </p:txBody>
      </p:sp>
    </p:spTree>
    <p:extLst>
      <p:ext uri="{BB962C8B-B14F-4D97-AF65-F5344CB8AC3E}">
        <p14:creationId xmlns:p14="http://schemas.microsoft.com/office/powerpoint/2010/main" val="118935995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dirty="0"/>
              <a:t>5# Slav Savunması</a:t>
            </a:r>
            <a:br>
              <a:rPr lang="tr-TR" dirty="0"/>
            </a:br>
            <a:endParaRPr lang="tr-TR" dirty="0"/>
          </a:p>
        </p:txBody>
      </p:sp>
      <p:sp>
        <p:nvSpPr>
          <p:cNvPr id="3" name="İçerik Yer Tutucusu 2"/>
          <p:cNvSpPr>
            <a:spLocks noGrp="1"/>
          </p:cNvSpPr>
          <p:nvPr>
            <p:ph idx="1"/>
          </p:nvPr>
        </p:nvSpPr>
        <p:spPr/>
        <p:txBody>
          <a:bodyPr/>
          <a:lstStyle/>
          <a:p>
            <a:r>
              <a:rPr lang="tr-TR" dirty="0" smtClean="0"/>
              <a:t>Slav </a:t>
            </a:r>
            <a:r>
              <a:rPr lang="tr-TR" dirty="0"/>
              <a:t>savunması d5 erini güvenceye alan ve çok sağlam olmasıyla bilinen bir açılıştır. Siyahın taşlarının tamamı doğal gelişim karelerine ulaşabilecek olsa da, siyah genellikle daha az alana hakim olacaktır.</a:t>
            </a:r>
          </a:p>
        </p:txBody>
      </p:sp>
    </p:spTree>
    <p:extLst>
      <p:ext uri="{BB962C8B-B14F-4D97-AF65-F5344CB8AC3E}">
        <p14:creationId xmlns:p14="http://schemas.microsoft.com/office/powerpoint/2010/main" val="406351620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a:t>Ama tüm açılışların içinde en iyisi, Merkeze Etkin Taşlarla Hakim Olan </a:t>
            </a:r>
            <a:endParaRPr lang="tr-TR" dirty="0" smtClean="0"/>
          </a:p>
          <a:p>
            <a:r>
              <a:rPr lang="tr-TR" dirty="0" smtClean="0"/>
              <a:t>Şah güvenliğini sağlayan,</a:t>
            </a:r>
          </a:p>
          <a:p>
            <a:r>
              <a:rPr lang="tr-TR" dirty="0" smtClean="0"/>
              <a:t>Taşları geliştiren,</a:t>
            </a:r>
            <a:r>
              <a:rPr lang="tr-TR" dirty="0"/>
              <a:t> </a:t>
            </a:r>
            <a:endParaRPr lang="tr-TR" dirty="0" smtClean="0"/>
          </a:p>
          <a:p>
            <a:pPr marL="0" indent="0">
              <a:buNone/>
            </a:pPr>
            <a:r>
              <a:rPr lang="tr-TR" dirty="0" smtClean="0"/>
              <a:t>Dikkatli </a:t>
            </a:r>
            <a:r>
              <a:rPr lang="tr-TR" dirty="0"/>
              <a:t>Oynanan </a:t>
            </a:r>
            <a:r>
              <a:rPr lang="tr-TR" dirty="0" smtClean="0"/>
              <a:t>açılıştır.</a:t>
            </a:r>
          </a:p>
        </p:txBody>
      </p:sp>
    </p:spTree>
    <p:extLst>
      <p:ext uri="{BB962C8B-B14F-4D97-AF65-F5344CB8AC3E}">
        <p14:creationId xmlns:p14="http://schemas.microsoft.com/office/powerpoint/2010/main" val="343687575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Satrançta Açılış</a:t>
            </a:r>
            <a:endParaRPr lang="tr-TR" dirty="0"/>
          </a:p>
        </p:txBody>
      </p:sp>
      <p:sp>
        <p:nvSpPr>
          <p:cNvPr id="3" name="2 İçerik Yer Tutucusu"/>
          <p:cNvSpPr>
            <a:spLocks noGrp="1"/>
          </p:cNvSpPr>
          <p:nvPr>
            <p:ph idx="1"/>
          </p:nvPr>
        </p:nvSpPr>
        <p:spPr>
          <a:xfrm>
            <a:off x="457200" y="1600200"/>
            <a:ext cx="8579296" cy="5069160"/>
          </a:xfrm>
        </p:spPr>
        <p:txBody>
          <a:bodyPr>
            <a:normAutofit/>
          </a:bodyPr>
          <a:lstStyle/>
          <a:p>
            <a:pPr marL="0" indent="0">
              <a:buNone/>
            </a:pPr>
            <a:r>
              <a:rPr lang="tr-TR" dirty="0" smtClean="0"/>
              <a:t>Satranç </a:t>
            </a:r>
            <a:r>
              <a:rPr lang="tr-TR" dirty="0" smtClean="0"/>
              <a:t>oynarken,ilk hamleleri doğru yapmak </a:t>
            </a:r>
            <a:r>
              <a:rPr lang="tr-TR" b="1" dirty="0" smtClean="0"/>
              <a:t>ÖNEMLİDİR.</a:t>
            </a:r>
            <a:r>
              <a:rPr lang="tr-TR" dirty="0" smtClean="0"/>
              <a:t/>
            </a:r>
            <a:br>
              <a:rPr lang="tr-TR" dirty="0" smtClean="0"/>
            </a:br>
            <a:r>
              <a:rPr lang="tr-TR" dirty="0" smtClean="0"/>
              <a:t>Eğer bunu başarabilirseniz oyunun geri kalan bölümü kolaylaşır</a:t>
            </a:r>
            <a:r>
              <a:rPr lang="tr-TR" dirty="0" smtClean="0"/>
              <a:t>.</a:t>
            </a:r>
          </a:p>
          <a:p>
            <a:pPr marL="0" indent="0">
              <a:buNone/>
            </a:pPr>
            <a:r>
              <a:rPr lang="tr-TR" dirty="0" smtClean="0"/>
              <a:t>Satranç oyunu zamansal açıdan üçe bölüme ayrılabilir:</a:t>
            </a:r>
          </a:p>
          <a:p>
            <a:pPr marL="0" indent="0">
              <a:buNone/>
            </a:pPr>
            <a:r>
              <a:rPr lang="tr-TR" dirty="0" smtClean="0"/>
              <a:t>1. Açılış, 2. Oyun Ortası, 3. Oyun Sonu</a:t>
            </a:r>
            <a:r>
              <a:rPr lang="tr-TR" dirty="0" smtClean="0"/>
              <a:t/>
            </a:r>
            <a:br>
              <a:rPr lang="tr-TR" dirty="0" smtClean="0"/>
            </a:br>
            <a:r>
              <a:rPr lang="tr-TR" dirty="0" smtClean="0"/>
              <a:t>Açılış denen ilk aşama için </a:t>
            </a:r>
            <a:r>
              <a:rPr lang="tr-TR" b="1" dirty="0" smtClean="0"/>
              <a:t>ÜÇ </a:t>
            </a:r>
            <a:r>
              <a:rPr lang="tr-TR" b="1" dirty="0" smtClean="0"/>
              <a:t>TEMEL </a:t>
            </a:r>
            <a:r>
              <a:rPr lang="tr-TR" b="1" dirty="0" smtClean="0"/>
              <a:t>İLKE</a:t>
            </a:r>
            <a:r>
              <a:rPr lang="tr-TR" b="1" dirty="0" smtClean="0"/>
              <a:t> </a:t>
            </a:r>
            <a:r>
              <a:rPr lang="tr-TR" dirty="0" smtClean="0"/>
              <a:t>sayabiliriz.</a:t>
            </a:r>
            <a:endParaRPr lang="tr-T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0" y="0"/>
            <a:ext cx="9144000" cy="6858000"/>
          </a:xfrm>
        </p:spPr>
        <p:txBody>
          <a:bodyPr>
            <a:normAutofit/>
          </a:bodyPr>
          <a:lstStyle/>
          <a:p>
            <a:r>
              <a:rPr lang="tr-TR" b="1" dirty="0" smtClean="0"/>
              <a:t>İLKE </a:t>
            </a:r>
            <a:r>
              <a:rPr lang="tr-TR" b="1" dirty="0" smtClean="0"/>
              <a:t>1: TAŞLARINIZI GELİŞTİRİN</a:t>
            </a:r>
            <a:r>
              <a:rPr lang="tr-TR" dirty="0" smtClean="0"/>
              <a:t> </a:t>
            </a:r>
            <a:br>
              <a:rPr lang="tr-TR" dirty="0" smtClean="0"/>
            </a:br>
            <a:r>
              <a:rPr lang="tr-TR" dirty="0" smtClean="0"/>
              <a:t>Gerideki taşlar sizin adamlarınızdır.</a:t>
            </a:r>
            <a:br>
              <a:rPr lang="tr-TR" dirty="0" smtClean="0"/>
            </a:br>
            <a:r>
              <a:rPr lang="tr-TR" dirty="0" smtClean="0"/>
              <a:t>Onları oyuna sokmalısınız.</a:t>
            </a:r>
            <a:br>
              <a:rPr lang="tr-TR" dirty="0" smtClean="0"/>
            </a:br>
            <a:r>
              <a:rPr lang="tr-TR" dirty="0" smtClean="0"/>
              <a:t>Ve oyuna sokmanız gereken ilk taşlar </a:t>
            </a:r>
            <a:r>
              <a:rPr lang="tr-TR" b="1" dirty="0" smtClean="0"/>
              <a:t>ATLAR VE FİLLERDİR.</a:t>
            </a:r>
            <a:endParaRPr lang="tr-TR" dirty="0"/>
          </a:p>
        </p:txBody>
      </p:sp>
      <p:pic>
        <p:nvPicPr>
          <p:cNvPr id="4" name="3 Resim" descr="Temel Açılış İlkeleri-2.gif"/>
          <p:cNvPicPr>
            <a:picLocks noChangeAspect="1"/>
          </p:cNvPicPr>
          <p:nvPr/>
        </p:nvPicPr>
        <p:blipFill>
          <a:blip r:embed="rId2" cstate="print">
            <a:duotone>
              <a:prstClr val="black"/>
              <a:schemeClr val="accent6">
                <a:tint val="45000"/>
                <a:satMod val="400000"/>
              </a:schemeClr>
            </a:duotone>
          </a:blip>
          <a:stretch>
            <a:fillRect/>
          </a:stretch>
        </p:blipFill>
        <p:spPr>
          <a:xfrm>
            <a:off x="2987824" y="2204864"/>
            <a:ext cx="4653136" cy="4653136"/>
          </a:xfrm>
          <a:prstGeom prst="rect">
            <a:avLst/>
          </a:prstGeom>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0" y="0"/>
            <a:ext cx="9144000" cy="6858000"/>
          </a:xfrm>
        </p:spPr>
        <p:txBody>
          <a:bodyPr/>
          <a:lstStyle/>
          <a:p>
            <a:r>
              <a:rPr lang="tr-TR" b="1" dirty="0" smtClean="0"/>
              <a:t>İLKE </a:t>
            </a:r>
            <a:r>
              <a:rPr lang="tr-TR" b="1" dirty="0" smtClean="0"/>
              <a:t>2: MERKEZİ ELE GEÇİRİN</a:t>
            </a:r>
            <a:r>
              <a:rPr lang="tr-TR" dirty="0" smtClean="0"/>
              <a:t/>
            </a:r>
            <a:br>
              <a:rPr lang="tr-TR" dirty="0" smtClean="0"/>
            </a:br>
            <a:r>
              <a:rPr lang="tr-TR" dirty="0" smtClean="0"/>
              <a:t>Öyleyse </a:t>
            </a:r>
            <a:r>
              <a:rPr lang="tr-TR" b="1" dirty="0" smtClean="0"/>
              <a:t>TAHTANIN ORTASINDA</a:t>
            </a:r>
            <a:r>
              <a:rPr lang="tr-TR" dirty="0" smtClean="0"/>
              <a:t> oynayın, kenarlarda değil. </a:t>
            </a:r>
          </a:p>
          <a:p>
            <a:r>
              <a:rPr lang="tr-TR" dirty="0" smtClean="0"/>
              <a:t/>
            </a:r>
            <a:br>
              <a:rPr lang="tr-TR" dirty="0" smtClean="0"/>
            </a:br>
            <a:endParaRPr lang="tr-TR" dirty="0"/>
          </a:p>
        </p:txBody>
      </p:sp>
      <p:pic>
        <p:nvPicPr>
          <p:cNvPr id="5" name="4 Resim" descr="Temel Açılış İlkeleri-3.gif"/>
          <p:cNvPicPr>
            <a:picLocks noChangeAspect="1"/>
          </p:cNvPicPr>
          <p:nvPr/>
        </p:nvPicPr>
        <p:blipFill>
          <a:blip r:embed="rId2" cstate="print">
            <a:duotone>
              <a:prstClr val="black"/>
              <a:schemeClr val="accent6">
                <a:tint val="45000"/>
                <a:satMod val="400000"/>
              </a:schemeClr>
            </a:duotone>
          </a:blip>
          <a:stretch>
            <a:fillRect/>
          </a:stretch>
        </p:blipFill>
        <p:spPr>
          <a:xfrm>
            <a:off x="2771800" y="1484784"/>
            <a:ext cx="5373216" cy="5373216"/>
          </a:xfrm>
          <a:prstGeom prst="rect">
            <a:avLst/>
          </a:prstGeom>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0" y="0"/>
            <a:ext cx="9144000" cy="6858000"/>
          </a:xfrm>
        </p:spPr>
        <p:txBody>
          <a:bodyPr>
            <a:normAutofit/>
          </a:bodyPr>
          <a:lstStyle/>
          <a:p>
            <a:r>
              <a:rPr lang="tr-TR" b="1" dirty="0" smtClean="0"/>
              <a:t>İLKE </a:t>
            </a:r>
            <a:r>
              <a:rPr lang="tr-TR" b="1" dirty="0" smtClean="0"/>
              <a:t>3: ŞAHINIZI GÜVENLİK ALTINA ALIN </a:t>
            </a:r>
            <a:r>
              <a:rPr lang="tr-TR" dirty="0" smtClean="0"/>
              <a:t>ŞAHINIZI GÜVENLİK ALTINA ALIN </a:t>
            </a:r>
            <a:br>
              <a:rPr lang="tr-TR" dirty="0" smtClean="0"/>
            </a:br>
            <a:r>
              <a:rPr lang="tr-TR" dirty="0" smtClean="0"/>
              <a:t>Şahı ortada bırakmak çok tehlikelidir. </a:t>
            </a:r>
            <a:br>
              <a:rPr lang="tr-TR" dirty="0" smtClean="0"/>
            </a:br>
            <a:r>
              <a:rPr lang="tr-TR" dirty="0" smtClean="0"/>
              <a:t>Bu demektir ki genelde hızlı bir şekilde </a:t>
            </a:r>
            <a:r>
              <a:rPr lang="tr-TR" b="1" dirty="0" smtClean="0"/>
              <a:t>ŞAH KANADINA ROK ATMALISINIZ..</a:t>
            </a:r>
            <a:r>
              <a:rPr lang="tr-TR" dirty="0" smtClean="0"/>
              <a:t> </a:t>
            </a:r>
            <a:br>
              <a:rPr lang="tr-TR" dirty="0" smtClean="0"/>
            </a:br>
            <a:r>
              <a:rPr lang="tr-TR" dirty="0" smtClean="0"/>
              <a:t>Oyunun başında </a:t>
            </a:r>
            <a:r>
              <a:rPr lang="tr-TR" dirty="0" err="1" smtClean="0"/>
              <a:t>rok</a:t>
            </a:r>
            <a:r>
              <a:rPr lang="tr-TR" dirty="0" smtClean="0"/>
              <a:t> attıktan sonra Şahın önündeki üç eri kıpırdatmamaya çalışın.</a:t>
            </a:r>
          </a:p>
          <a:p>
            <a:endParaRPr lang="tr-TR" dirty="0"/>
          </a:p>
        </p:txBody>
      </p:sp>
      <p:pic>
        <p:nvPicPr>
          <p:cNvPr id="5" name="4 Resim" descr="Temel Açılış İlkeleri-4.gif"/>
          <p:cNvPicPr>
            <a:picLocks noChangeAspect="1"/>
          </p:cNvPicPr>
          <p:nvPr/>
        </p:nvPicPr>
        <p:blipFill>
          <a:blip r:embed="rId2" cstate="print">
            <a:duotone>
              <a:prstClr val="black"/>
              <a:schemeClr val="accent6">
                <a:tint val="45000"/>
                <a:satMod val="400000"/>
              </a:schemeClr>
            </a:duotone>
          </a:blip>
          <a:stretch>
            <a:fillRect/>
          </a:stretch>
        </p:blipFill>
        <p:spPr>
          <a:xfrm>
            <a:off x="2915816" y="3429000"/>
            <a:ext cx="3429000" cy="3429000"/>
          </a:xfrm>
          <a:prstGeom prst="rect">
            <a:avLst/>
          </a:prstGeom>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0" y="0"/>
            <a:ext cx="9144000" cy="6858000"/>
          </a:xfrm>
        </p:spPr>
        <p:txBody>
          <a:bodyPr>
            <a:normAutofit/>
          </a:bodyPr>
          <a:lstStyle/>
          <a:p>
            <a:r>
              <a:rPr lang="tr-TR" dirty="0" smtClean="0"/>
              <a:t>Diğer tavsiyeler: </a:t>
            </a:r>
            <a:br>
              <a:rPr lang="tr-TR" dirty="0" smtClean="0"/>
            </a:br>
            <a:r>
              <a:rPr lang="tr-TR" dirty="0" smtClean="0"/>
              <a:t>Şahınızın önündeki Piyonu </a:t>
            </a:r>
            <a:r>
              <a:rPr lang="tr-TR" b="1" dirty="0" smtClean="0"/>
              <a:t>İKİ KARE</a:t>
            </a:r>
            <a:r>
              <a:rPr lang="tr-TR" dirty="0" smtClean="0"/>
              <a:t> sürerek başlayın. </a:t>
            </a:r>
            <a:br>
              <a:rPr lang="tr-TR" dirty="0" smtClean="0"/>
            </a:br>
            <a:r>
              <a:rPr lang="tr-TR" dirty="0" smtClean="0"/>
              <a:t>Bu </a:t>
            </a:r>
            <a:r>
              <a:rPr lang="tr-TR" b="1" dirty="0" smtClean="0"/>
              <a:t>MERKEZ KARELERİ KONTROL </a:t>
            </a:r>
            <a:r>
              <a:rPr lang="tr-TR" b="1" dirty="0" err="1" smtClean="0"/>
              <a:t>ETMEYE</a:t>
            </a:r>
            <a:r>
              <a:rPr lang="tr-TR" dirty="0" err="1" smtClean="0"/>
              <a:t>ve</a:t>
            </a:r>
            <a:r>
              <a:rPr lang="tr-TR" dirty="0" smtClean="0"/>
              <a:t> Fil ve Vezir için </a:t>
            </a:r>
            <a:r>
              <a:rPr lang="tr-TR" b="1" dirty="0" smtClean="0"/>
              <a:t>HATLAR AÇMAYA</a:t>
            </a:r>
            <a:r>
              <a:rPr lang="tr-TR" dirty="0" smtClean="0"/>
              <a:t> yarar. </a:t>
            </a:r>
            <a:br>
              <a:rPr lang="tr-TR" dirty="0" smtClean="0"/>
            </a:br>
            <a:r>
              <a:rPr lang="tr-TR" dirty="0" smtClean="0"/>
              <a:t>Başka iyi hamleler de vardır ama bu hamleyle başlayan açılışlar yeni başlayanlar için iyidir.</a:t>
            </a:r>
          </a:p>
          <a:p>
            <a:endParaRPr lang="tr-TR" dirty="0"/>
          </a:p>
        </p:txBody>
      </p:sp>
      <p:pic>
        <p:nvPicPr>
          <p:cNvPr id="5" name="4 Resim" descr="Temel Açılış İlkeleri-5.gif"/>
          <p:cNvPicPr>
            <a:picLocks noChangeAspect="1"/>
          </p:cNvPicPr>
          <p:nvPr/>
        </p:nvPicPr>
        <p:blipFill>
          <a:blip r:embed="rId2" cstate="print">
            <a:duotone>
              <a:prstClr val="black"/>
              <a:schemeClr val="accent6">
                <a:tint val="45000"/>
                <a:satMod val="400000"/>
              </a:schemeClr>
            </a:duotone>
          </a:blip>
          <a:stretch>
            <a:fillRect/>
          </a:stretch>
        </p:blipFill>
        <p:spPr>
          <a:xfrm>
            <a:off x="2915816" y="3501008"/>
            <a:ext cx="3356992" cy="3356992"/>
          </a:xfrm>
          <a:prstGeom prst="rect">
            <a:avLst/>
          </a:prstGeom>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0" y="0"/>
            <a:ext cx="9144000" cy="6858000"/>
          </a:xfrm>
        </p:spPr>
        <p:txBody>
          <a:bodyPr/>
          <a:lstStyle/>
          <a:p>
            <a:r>
              <a:rPr lang="tr-TR" b="1" dirty="0" smtClean="0"/>
              <a:t>İYİ BİR SEBEP OLMADAN VEZİRİNİZİ ERKENDEN OYUNA SOKMAYIN.</a:t>
            </a:r>
            <a:r>
              <a:rPr lang="tr-TR" dirty="0" smtClean="0"/>
              <a:t> </a:t>
            </a:r>
            <a:br>
              <a:rPr lang="tr-TR" dirty="0" smtClean="0"/>
            </a:br>
            <a:r>
              <a:rPr lang="tr-TR" dirty="0" smtClean="0"/>
              <a:t>Vezir çok değerlidir ve daha az değerli taşlar tarafından kovalanabilir.</a:t>
            </a:r>
          </a:p>
          <a:p>
            <a:endParaRPr lang="tr-TR" dirty="0"/>
          </a:p>
        </p:txBody>
      </p:sp>
      <p:pic>
        <p:nvPicPr>
          <p:cNvPr id="5" name="4 Resim" descr="Temel Açılış İlkeleri-6.gif"/>
          <p:cNvPicPr>
            <a:picLocks noChangeAspect="1"/>
          </p:cNvPicPr>
          <p:nvPr/>
        </p:nvPicPr>
        <p:blipFill>
          <a:blip r:embed="rId2" cstate="print">
            <a:duotone>
              <a:prstClr val="black"/>
              <a:schemeClr val="accent6">
                <a:tint val="45000"/>
                <a:satMod val="400000"/>
              </a:schemeClr>
            </a:duotone>
          </a:blip>
          <a:stretch>
            <a:fillRect/>
          </a:stretch>
        </p:blipFill>
        <p:spPr>
          <a:xfrm>
            <a:off x="2195736" y="1961456"/>
            <a:ext cx="4896544" cy="4896544"/>
          </a:xfrm>
          <a:prstGeom prst="rect">
            <a:avLst/>
          </a:prstGeom>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0" y="0"/>
            <a:ext cx="9144000" cy="6858000"/>
          </a:xfrm>
        </p:spPr>
        <p:txBody>
          <a:bodyPr>
            <a:normAutofit/>
          </a:bodyPr>
          <a:lstStyle/>
          <a:p>
            <a:pPr>
              <a:buNone/>
            </a:pPr>
            <a:r>
              <a:rPr lang="tr-TR" sz="2800" dirty="0" smtClean="0"/>
              <a:t>7. Kaleleri üçüncü yataydan oyuna sokmayın</a:t>
            </a:r>
            <a:br>
              <a:rPr lang="tr-TR" sz="2800" dirty="0" smtClean="0"/>
            </a:br>
            <a:r>
              <a:rPr lang="tr-TR" sz="2800" dirty="0" smtClean="0"/>
              <a:t>Aynı şekilde o­nlar da daha fazla değerlidirler ve Filler ve Atlar tarafından kovalanabilirler. </a:t>
            </a:r>
            <a:br>
              <a:rPr lang="tr-TR" sz="2800" dirty="0" smtClean="0"/>
            </a:br>
            <a:r>
              <a:rPr lang="tr-TR" sz="2800" dirty="0" smtClean="0"/>
              <a:t>Kaleler genelde oyuna </a:t>
            </a:r>
            <a:r>
              <a:rPr lang="tr-TR" sz="2800" b="1" dirty="0" smtClean="0"/>
              <a:t>SON</a:t>
            </a:r>
            <a:r>
              <a:rPr lang="tr-TR" sz="2800" dirty="0" smtClean="0"/>
              <a:t> giren taşlardır. </a:t>
            </a:r>
            <a:br>
              <a:rPr lang="tr-TR" sz="2800" dirty="0" smtClean="0"/>
            </a:br>
            <a:r>
              <a:rPr lang="tr-TR" sz="2800" dirty="0" smtClean="0"/>
              <a:t>Genelde </a:t>
            </a:r>
            <a:r>
              <a:rPr lang="tr-TR" sz="2800" b="1" dirty="0" smtClean="0"/>
              <a:t>ARKA YATAYDA,</a:t>
            </a:r>
            <a:r>
              <a:rPr lang="tr-TR" sz="2800" dirty="0" smtClean="0"/>
              <a:t> Piyonsuz hatlar bulmak için gidip gelirler. </a:t>
            </a:r>
            <a:br>
              <a:rPr lang="tr-TR" sz="2800" dirty="0" smtClean="0"/>
            </a:br>
            <a:r>
              <a:rPr lang="tr-TR" sz="2800" dirty="0" smtClean="0"/>
              <a:t>Bu sebepten dolayı da genelde çabucak </a:t>
            </a:r>
            <a:r>
              <a:rPr lang="tr-TR" sz="2800" b="1" dirty="0" smtClean="0"/>
              <a:t>ROK  ATILIR</a:t>
            </a:r>
            <a:r>
              <a:rPr lang="tr-TR" b="1" dirty="0" smtClean="0"/>
              <a:t>.</a:t>
            </a:r>
          </a:p>
          <a:p>
            <a:pPr>
              <a:buNone/>
            </a:pPr>
            <a:endParaRPr lang="tr-TR" b="1" dirty="0" smtClean="0"/>
          </a:p>
          <a:p>
            <a:endParaRPr lang="tr-TR" dirty="0"/>
          </a:p>
        </p:txBody>
      </p:sp>
      <p:pic>
        <p:nvPicPr>
          <p:cNvPr id="4" name="3 Resim" descr="Temel Açılış İlkeleri-7.gif"/>
          <p:cNvPicPr>
            <a:picLocks noChangeAspect="1"/>
          </p:cNvPicPr>
          <p:nvPr/>
        </p:nvPicPr>
        <p:blipFill>
          <a:blip r:embed="rId2" cstate="print">
            <a:duotone>
              <a:prstClr val="black"/>
              <a:schemeClr val="accent6">
                <a:tint val="45000"/>
                <a:satMod val="400000"/>
              </a:schemeClr>
            </a:duotone>
          </a:blip>
          <a:stretch>
            <a:fillRect/>
          </a:stretch>
        </p:blipFill>
        <p:spPr>
          <a:xfrm>
            <a:off x="1835696" y="3113584"/>
            <a:ext cx="3744416" cy="3744416"/>
          </a:xfrm>
          <a:prstGeom prst="rect">
            <a:avLst/>
          </a:prstGeom>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0" y="0"/>
            <a:ext cx="9144000" cy="6858000"/>
          </a:xfrm>
        </p:spPr>
        <p:txBody>
          <a:bodyPr>
            <a:normAutofit/>
          </a:bodyPr>
          <a:lstStyle/>
          <a:p>
            <a:pPr>
              <a:buNone/>
            </a:pPr>
            <a:r>
              <a:rPr lang="tr-TR" dirty="0" smtClean="0"/>
              <a:t>8. Kenardaki Erleri iyi bir sebep olmadan sürmeyiniz. </a:t>
            </a:r>
            <a:br>
              <a:rPr lang="tr-TR" dirty="0" smtClean="0"/>
            </a:br>
            <a:r>
              <a:rPr lang="tr-TR" dirty="0" smtClean="0"/>
              <a:t>Bu durumda, gösterildiği gibi Siyah Vezirini ilerleterek </a:t>
            </a:r>
            <a:r>
              <a:rPr lang="tr-TR" b="1" dirty="0" smtClean="0"/>
              <a:t>ŞAH MAT</a:t>
            </a:r>
            <a:r>
              <a:rPr lang="tr-TR" dirty="0" smtClean="0"/>
              <a:t> edebilir. Bu Veziri oyuna erkenden sokmak için iyi bir sebeptir! Buna </a:t>
            </a:r>
            <a:r>
              <a:rPr lang="tr-TR" b="1" dirty="0" smtClean="0"/>
              <a:t>APTAL MATI</a:t>
            </a:r>
            <a:r>
              <a:rPr lang="tr-TR" dirty="0" smtClean="0"/>
              <a:t> denir. Ancak bir aptal böyle oynar.</a:t>
            </a:r>
          </a:p>
          <a:p>
            <a:pPr>
              <a:buNone/>
            </a:pPr>
            <a:endParaRPr lang="tr-TR" dirty="0"/>
          </a:p>
        </p:txBody>
      </p:sp>
      <p:pic>
        <p:nvPicPr>
          <p:cNvPr id="5" name="4 Resim" descr="Temel Açılış İlkeleri-8.gif"/>
          <p:cNvPicPr>
            <a:picLocks noChangeAspect="1"/>
          </p:cNvPicPr>
          <p:nvPr/>
        </p:nvPicPr>
        <p:blipFill>
          <a:blip r:embed="rId2" cstate="print">
            <a:duotone>
              <a:prstClr val="black"/>
              <a:schemeClr val="accent6">
                <a:tint val="45000"/>
                <a:satMod val="400000"/>
              </a:schemeClr>
            </a:duotone>
          </a:blip>
          <a:stretch>
            <a:fillRect/>
          </a:stretch>
        </p:blipFill>
        <p:spPr>
          <a:xfrm>
            <a:off x="1907704" y="2465512"/>
            <a:ext cx="4392488" cy="4392488"/>
          </a:xfrm>
          <a:prstGeom prst="rect">
            <a:avLst/>
          </a:prstGeom>
        </p:spPr>
      </p:pic>
    </p:spTree>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18</TotalTime>
  <Words>789</Words>
  <Application>Microsoft Office PowerPoint</Application>
  <PresentationFormat>Ekran Gösterisi (4:3)</PresentationFormat>
  <Paragraphs>38</Paragraphs>
  <Slides>19</Slides>
  <Notes>0</Notes>
  <HiddenSlides>0</HiddenSlides>
  <MMClips>0</MMClips>
  <ScaleCrop>false</ScaleCrop>
  <HeadingPairs>
    <vt:vector size="6" baseType="variant">
      <vt:variant>
        <vt:lpstr>Kullanılan Yazı Tipleri</vt:lpstr>
      </vt:variant>
      <vt:variant>
        <vt:i4>2</vt:i4>
      </vt:variant>
      <vt:variant>
        <vt:lpstr>Tema</vt:lpstr>
      </vt:variant>
      <vt:variant>
        <vt:i4>1</vt:i4>
      </vt:variant>
      <vt:variant>
        <vt:lpstr>Slayt Başlıkları</vt:lpstr>
      </vt:variant>
      <vt:variant>
        <vt:i4>19</vt:i4>
      </vt:variant>
    </vt:vector>
  </HeadingPairs>
  <TitlesOfParts>
    <vt:vector size="22" baseType="lpstr">
      <vt:lpstr>Arial</vt:lpstr>
      <vt:lpstr>Calibri</vt:lpstr>
      <vt:lpstr>Ofis Teması</vt:lpstr>
      <vt:lpstr>Satranç Dersi</vt:lpstr>
      <vt:lpstr>Satrançta Açılış</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Açılışta İlkeler ve Kurallar</vt:lpstr>
      <vt:lpstr>Açılış Teorileri</vt:lpstr>
      <vt:lpstr>1# İtalyan Savunması </vt:lpstr>
      <vt:lpstr>2# Sicilya Savunması </vt:lpstr>
      <vt:lpstr>3# Fransız Savunması </vt:lpstr>
      <vt:lpstr>4# Ruy Lopez </vt:lpstr>
      <vt:lpstr>5# Slav Savunması </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Slayt 1</dc:title>
  <dc:creator>engin</dc:creator>
  <cp:lastModifiedBy>Windows Kullanıcısı</cp:lastModifiedBy>
  <cp:revision>6</cp:revision>
  <dcterms:created xsi:type="dcterms:W3CDTF">2014-09-25T09:27:43Z</dcterms:created>
  <dcterms:modified xsi:type="dcterms:W3CDTF">2020-05-04T06:23:48Z</dcterms:modified>
</cp:coreProperties>
</file>